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Average"/>
      <p:regular r:id="rId52"/>
    </p:embeddedFont>
    <p:embeddedFont>
      <p:font typeface="Oswald"/>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Oswald-regular.fntdata"/><Relationship Id="rId52" Type="http://schemas.openxmlformats.org/officeDocument/2006/relationships/font" Target="fonts/Average-regular.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Oswal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7274fbf14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7274fbf14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274fbf146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274fbf146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274fbf146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274fbf146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274fbf146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274fbf146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7274fbf146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274fbf146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7274fbf146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274fbf146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274fbf146_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274fbf146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274fbf146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274fbf146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274fbf146_2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274fbf146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3b625827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3b625827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274fbf146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274fbf146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7274fbf146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7274fbf146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7274fbf146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7274fbf146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274fbf146_2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274fbf146_2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274fbf146_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274fbf146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7274fbf14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274fbf14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274fbf146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274fbf146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274fbf14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274fbf14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274fbf146_2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274fbf146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7274fbf146_2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274fbf146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274fbf146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274fbf146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7274fbf146_2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7274fbf146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7274fbf146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7274fbf146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7274fbf146_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274fbf146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7274fbf146_2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274fbf146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Please note: final prototype is a downscaled version of these original calculations. Original calcs are kept to show the original design process, given the budget will not be an issue.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274fbf146_2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274fbf146_2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274fbf146_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274fbf146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274fbf146_2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274fbf146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7274fbf146_2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7274fbf146_2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73b625827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3b625827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274fbf146_2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274fbf146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274fbf146_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274fbf146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3b625827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3b625827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7274fbf146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274fbf146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3b62582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3b62582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274fbf146_2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274fbf146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73b62582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73b62582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3b625827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3b625827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746167437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46167437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7274fbf146_2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274fbf146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7274fbf146_2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7274fbf146_2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274fbf146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274fbf146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274fbf146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274fbf146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verage"/>
                <a:ea typeface="Average"/>
                <a:cs typeface="Average"/>
                <a:sym typeface="Average"/>
              </a:rPr>
              <a:t>To design a “plug-and-play” lift for mobility devices (scooters and wheelchairs) that fits universally into compact vehicles’ trunk space for MKV and its residents. The overarching goal is to increase the quality of life and to return some independence to consumers that cannot physically lift their own device(s) themselves.</a:t>
            </a:r>
            <a:endParaRPr sz="1800">
              <a:latin typeface="Average"/>
              <a:ea typeface="Average"/>
              <a:cs typeface="Average"/>
              <a:sym typeface="Average"/>
            </a:endParaRPr>
          </a:p>
          <a:p>
            <a:pPr indent="0" lvl="0" marL="0" rtl="0" algn="l">
              <a:spcBef>
                <a:spcPts val="0"/>
              </a:spcBef>
              <a:spcAft>
                <a:spcPts val="0"/>
              </a:spcAft>
              <a:buNone/>
            </a:pPr>
            <a:r>
              <a:t/>
            </a:r>
            <a:endParaRPr sz="1800">
              <a:latin typeface="Average"/>
              <a:ea typeface="Average"/>
              <a:cs typeface="Average"/>
              <a:sym typeface="Average"/>
            </a:endParaRPr>
          </a:p>
          <a:p>
            <a:pPr indent="0" lvl="0" marL="0" rtl="0" algn="l">
              <a:spcBef>
                <a:spcPts val="0"/>
              </a:spcBef>
              <a:spcAft>
                <a:spcPts val="0"/>
              </a:spcAft>
              <a:buNone/>
            </a:pPr>
            <a:r>
              <a:rPr lang="en" sz="1800">
                <a:latin typeface="Average"/>
                <a:ea typeface="Average"/>
                <a:cs typeface="Average"/>
                <a:sym typeface="Average"/>
              </a:rPr>
              <a:t>Ideally, this new product will provide two solutions for its users when attempting to travel. First, to remove the requirement of manual labor from other individuals when lifting the device into and out of their vehicle. Second, to remove the requirement of having to purchase a specific size or style of vehicle, such as a large SUV.</a:t>
            </a:r>
            <a:endParaRPr sz="1800">
              <a:latin typeface="Average"/>
              <a:ea typeface="Average"/>
              <a:cs typeface="Average"/>
              <a:sym typeface="Average"/>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746167437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46167437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Average"/>
                <a:ea typeface="Average"/>
                <a:cs typeface="Average"/>
                <a:sym typeface="Average"/>
              </a:rPr>
              <a:t>The current state of the market was found to provide minimal solutions for people that need a mobility device, such as a scooter or wheelchair, to get from point A to point B. Customers (like the study group at MKV) are forced to acquire additional assistance every time they need to travel distances that requires a vehicle. </a:t>
            </a:r>
            <a:endParaRPr sz="1800">
              <a:latin typeface="Average"/>
              <a:ea typeface="Average"/>
              <a:cs typeface="Average"/>
              <a:sym typeface="Average"/>
            </a:endParaRPr>
          </a:p>
          <a:p>
            <a:pPr indent="0" lvl="0" marL="0" rtl="0" algn="l">
              <a:lnSpc>
                <a:spcPct val="115000"/>
              </a:lnSpc>
              <a:spcBef>
                <a:spcPts val="1600"/>
              </a:spcBef>
              <a:spcAft>
                <a:spcPts val="0"/>
              </a:spcAft>
              <a:buNone/>
            </a:pPr>
            <a:r>
              <a:rPr lang="en" sz="1800">
                <a:latin typeface="Average"/>
                <a:ea typeface="Average"/>
                <a:cs typeface="Average"/>
                <a:sym typeface="Average"/>
              </a:rPr>
              <a:t>Possible solutions might be in the form of large handicap-accessible vehicles and/or personal assistants to disassemble, lift, and reassemble their mobility device. Everyone who owns a mobility device is affected by this problem; however, not all can afford it.</a:t>
            </a:r>
            <a:endParaRPr sz="1800">
              <a:latin typeface="Average"/>
              <a:ea typeface="Average"/>
              <a:cs typeface="Average"/>
              <a:sym typeface="Average"/>
            </a:endParaRPr>
          </a:p>
          <a:p>
            <a:pPr indent="0" lvl="0" marL="0" rtl="0" algn="l">
              <a:spcBef>
                <a:spcPts val="16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74fbf146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74fbf146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274fbf146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274fbf146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0.jpg"/><Relationship Id="rId6"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mailto:Waaszc@mail.uc.edu" TargetMode="External"/><Relationship Id="rId4" Type="http://schemas.openxmlformats.org/officeDocument/2006/relationships/hyperlink" Target="mailto:Zack.waas@gmail.com" TargetMode="External"/><Relationship Id="rId5" Type="http://schemas.openxmlformats.org/officeDocument/2006/relationships/hyperlink" Target="mailto:rothts@mail.uc.edu" TargetMode="External"/><Relationship Id="rId6" Type="http://schemas.openxmlformats.org/officeDocument/2006/relationships/hyperlink" Target="mailto:t.j.f.roth@gmail.com" TargetMode="External"/><Relationship Id="rId7" Type="http://schemas.openxmlformats.org/officeDocument/2006/relationships/hyperlink" Target="mailto:dongjg@ucmail.uc.edu" TargetMode="External"/><Relationship Id="rId8" Type="http://schemas.openxmlformats.org/officeDocument/2006/relationships/hyperlink" Target="mailto:MUlrich@mkcommunitie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superiorvan.com/scooter-lifts/interior-scooter-lifts" TargetMode="External"/><Relationship Id="rId4" Type="http://schemas.openxmlformats.org/officeDocument/2006/relationships/hyperlink" Target="https://www.discountramps.com/ez-acesstrifold_ramp/p/Trifold-AS/" TargetMode="External"/><Relationship Id="rId5" Type="http://schemas.openxmlformats.org/officeDocument/2006/relationships/hyperlink" Target="https://www.census.gov/library/visualizations/2017/comm/median-age.html" TargetMode="External"/><Relationship Id="rId6" Type="http://schemas.openxmlformats.org/officeDocument/2006/relationships/hyperlink" Target="https://www.bruno.com/scooter-lifts/back-save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iopscience.iop.org/article/10.1088/0022-3727/17/7/009/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Vehicular Mobility Device Lift</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rPr>
              <a:t> By: </a:t>
            </a:r>
            <a:r>
              <a:rPr lang="en">
                <a:solidFill>
                  <a:schemeClr val="lt2"/>
                </a:solidFill>
              </a:rPr>
              <a:t>Th</a:t>
            </a:r>
            <a:r>
              <a:rPr lang="en">
                <a:solidFill>
                  <a:schemeClr val="lt2"/>
                </a:solidFill>
              </a:rPr>
              <a:t>omas Roth and Zachary Waas</a:t>
            </a:r>
            <a:endParaRPr>
              <a:solidFill>
                <a:schemeClr val="lt2"/>
              </a:solidFill>
            </a:endParaRPr>
          </a:p>
          <a:p>
            <a:pPr indent="0" lvl="0" marL="0" rtl="0" algn="ctr">
              <a:spcBef>
                <a:spcPts val="0"/>
              </a:spcBef>
              <a:spcAft>
                <a:spcPts val="0"/>
              </a:spcAft>
              <a:buNone/>
            </a:pPr>
            <a:r>
              <a:rPr lang="en">
                <a:solidFill>
                  <a:schemeClr val="lt2"/>
                </a:solidFill>
              </a:rPr>
              <a:t>Thesis Advisor: Janet Dong Ph.D</a:t>
            </a:r>
            <a:endParaRPr>
              <a:solidFill>
                <a:schemeClr val="lt2"/>
              </a:solidFill>
            </a:endParaRPr>
          </a:p>
        </p:txBody>
      </p:sp>
      <p:sp>
        <p:nvSpPr>
          <p:cNvPr id="61" name="Google Shape;61;p13"/>
          <p:cNvSpPr txBox="1"/>
          <p:nvPr/>
        </p:nvSpPr>
        <p:spPr>
          <a:xfrm>
            <a:off x="2352900" y="3964200"/>
            <a:ext cx="4438200" cy="4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Average"/>
                <a:ea typeface="Average"/>
                <a:cs typeface="Average"/>
                <a:sym typeface="Average"/>
              </a:rPr>
              <a:t>April</a:t>
            </a:r>
            <a:r>
              <a:rPr lang="en" sz="1800">
                <a:solidFill>
                  <a:schemeClr val="lt2"/>
                </a:solidFill>
                <a:latin typeface="Average"/>
                <a:ea typeface="Average"/>
                <a:cs typeface="Average"/>
                <a:sym typeface="Average"/>
              </a:rPr>
              <a:t> 2020</a:t>
            </a:r>
            <a:endParaRPr sz="1800">
              <a:solidFill>
                <a:schemeClr val="lt2"/>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Features and Relative Importance </a:t>
            </a:r>
            <a:r>
              <a:rPr lang="en"/>
              <a:t>from </a:t>
            </a:r>
            <a:r>
              <a:rPr lang="en"/>
              <a:t>Survey</a:t>
            </a:r>
            <a:endParaRPr/>
          </a:p>
        </p:txBody>
      </p:sp>
      <p:sp>
        <p:nvSpPr>
          <p:cNvPr id="122" name="Google Shape;122;p22"/>
          <p:cNvSpPr txBox="1"/>
          <p:nvPr/>
        </p:nvSpPr>
        <p:spPr>
          <a:xfrm>
            <a:off x="311700" y="1071650"/>
            <a:ext cx="8571900" cy="1524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2"/>
              </a:buClr>
              <a:buSzPts val="1800"/>
              <a:buFont typeface="Average"/>
              <a:buChar char="●"/>
            </a:pPr>
            <a:r>
              <a:rPr lang="en" sz="1800">
                <a:solidFill>
                  <a:schemeClr val="lt2"/>
                </a:solidFill>
                <a:latin typeface="Average"/>
                <a:ea typeface="Average"/>
                <a:cs typeface="Average"/>
                <a:sym typeface="Average"/>
              </a:rPr>
              <a:t>Most desired features:</a:t>
            </a:r>
            <a:endParaRPr sz="1800">
              <a:solidFill>
                <a:schemeClr val="lt2"/>
              </a:solidFill>
              <a:latin typeface="Average"/>
              <a:ea typeface="Average"/>
              <a:cs typeface="Average"/>
              <a:sym typeface="Average"/>
            </a:endParaRPr>
          </a:p>
          <a:p>
            <a:pPr indent="-342900" lvl="1" marL="914400" rtl="0" algn="l">
              <a:lnSpc>
                <a:spcPct val="115000"/>
              </a:lnSpc>
              <a:spcBef>
                <a:spcPts val="0"/>
              </a:spcBef>
              <a:spcAft>
                <a:spcPts val="0"/>
              </a:spcAft>
              <a:buClr>
                <a:schemeClr val="lt2"/>
              </a:buClr>
              <a:buSzPts val="1800"/>
              <a:buFont typeface="Average"/>
              <a:buChar char="○"/>
            </a:pPr>
            <a:r>
              <a:rPr lang="en" sz="1800">
                <a:solidFill>
                  <a:schemeClr val="lt2"/>
                </a:solidFill>
                <a:latin typeface="Average"/>
                <a:ea typeface="Average"/>
                <a:cs typeface="Average"/>
                <a:sym typeface="Average"/>
              </a:rPr>
              <a:t>Ease of setup </a:t>
            </a:r>
            <a:endParaRPr sz="1800">
              <a:solidFill>
                <a:schemeClr val="lt2"/>
              </a:solidFill>
              <a:latin typeface="Average"/>
              <a:ea typeface="Average"/>
              <a:cs typeface="Average"/>
              <a:sym typeface="Average"/>
            </a:endParaRPr>
          </a:p>
          <a:p>
            <a:pPr indent="-342900" lvl="2" marL="1371600" rtl="0" algn="l">
              <a:lnSpc>
                <a:spcPct val="115000"/>
              </a:lnSpc>
              <a:spcBef>
                <a:spcPts val="0"/>
              </a:spcBef>
              <a:spcAft>
                <a:spcPts val="0"/>
              </a:spcAft>
              <a:buClr>
                <a:schemeClr val="lt2"/>
              </a:buClr>
              <a:buSzPts val="1800"/>
              <a:buFont typeface="Average"/>
              <a:buChar char="■"/>
            </a:pPr>
            <a:r>
              <a:rPr lang="en" sz="1800">
                <a:solidFill>
                  <a:schemeClr val="lt2"/>
                </a:solidFill>
                <a:latin typeface="Average"/>
                <a:ea typeface="Average"/>
                <a:cs typeface="Average"/>
                <a:sym typeface="Average"/>
              </a:rPr>
              <a:t>Average score of 4.75 of 5</a:t>
            </a:r>
            <a:endParaRPr sz="1800">
              <a:solidFill>
                <a:schemeClr val="lt2"/>
              </a:solidFill>
              <a:latin typeface="Average"/>
              <a:ea typeface="Average"/>
              <a:cs typeface="Average"/>
              <a:sym typeface="Average"/>
            </a:endParaRPr>
          </a:p>
          <a:p>
            <a:pPr indent="-342900" lvl="1" marL="914400" rtl="0" algn="l">
              <a:lnSpc>
                <a:spcPct val="115000"/>
              </a:lnSpc>
              <a:spcBef>
                <a:spcPts val="0"/>
              </a:spcBef>
              <a:spcAft>
                <a:spcPts val="0"/>
              </a:spcAft>
              <a:buClr>
                <a:schemeClr val="lt2"/>
              </a:buClr>
              <a:buSzPts val="1800"/>
              <a:buFont typeface="Average"/>
              <a:buChar char="○"/>
            </a:pPr>
            <a:r>
              <a:rPr lang="en" sz="1800">
                <a:solidFill>
                  <a:schemeClr val="lt2"/>
                </a:solidFill>
                <a:latin typeface="Average"/>
                <a:ea typeface="Average"/>
                <a:cs typeface="Average"/>
                <a:sym typeface="Average"/>
              </a:rPr>
              <a:t>Weight lifting capacity </a:t>
            </a:r>
            <a:endParaRPr sz="1800">
              <a:solidFill>
                <a:schemeClr val="lt2"/>
              </a:solidFill>
              <a:latin typeface="Average"/>
              <a:ea typeface="Average"/>
              <a:cs typeface="Average"/>
              <a:sym typeface="Average"/>
            </a:endParaRPr>
          </a:p>
          <a:p>
            <a:pPr indent="-342900" lvl="2" marL="1371600" rtl="0" algn="l">
              <a:lnSpc>
                <a:spcPct val="115000"/>
              </a:lnSpc>
              <a:spcBef>
                <a:spcPts val="0"/>
              </a:spcBef>
              <a:spcAft>
                <a:spcPts val="0"/>
              </a:spcAft>
              <a:buClr>
                <a:schemeClr val="lt2"/>
              </a:buClr>
              <a:buSzPts val="1800"/>
              <a:buFont typeface="Average"/>
              <a:buChar char="■"/>
            </a:pPr>
            <a:r>
              <a:rPr lang="en" sz="1800">
                <a:solidFill>
                  <a:schemeClr val="lt2"/>
                </a:solidFill>
                <a:latin typeface="Average"/>
                <a:ea typeface="Average"/>
                <a:cs typeface="Average"/>
                <a:sym typeface="Average"/>
              </a:rPr>
              <a:t>Average score of 3.8 of 5 </a:t>
            </a:r>
            <a:endParaRPr sz="1800">
              <a:solidFill>
                <a:schemeClr val="lt2"/>
              </a:solidFill>
              <a:latin typeface="Average"/>
              <a:ea typeface="Average"/>
              <a:cs typeface="Average"/>
              <a:sym typeface="Average"/>
            </a:endParaRPr>
          </a:p>
        </p:txBody>
      </p:sp>
      <p:pic>
        <p:nvPicPr>
          <p:cNvPr id="123" name="Google Shape;123;p22"/>
          <p:cNvPicPr preferRelativeResize="0"/>
          <p:nvPr/>
        </p:nvPicPr>
        <p:blipFill rotWithShape="1">
          <a:blip r:embed="rId3">
            <a:alphaModFix/>
          </a:blip>
          <a:srcRect b="9840" l="0" r="0" t="-9840"/>
          <a:stretch/>
        </p:blipFill>
        <p:spPr>
          <a:xfrm>
            <a:off x="138113" y="2968225"/>
            <a:ext cx="8867775" cy="152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178475" y="445025"/>
            <a:ext cx="2569200" cy="7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House of Quality</a:t>
            </a:r>
            <a:endParaRPr/>
          </a:p>
        </p:txBody>
      </p:sp>
      <p:sp>
        <p:nvSpPr>
          <p:cNvPr id="129" name="Google Shape;129;p23"/>
          <p:cNvSpPr txBox="1"/>
          <p:nvPr>
            <p:ph idx="1" type="body"/>
          </p:nvPr>
        </p:nvSpPr>
        <p:spPr>
          <a:xfrm>
            <a:off x="-75000" y="108080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Quality Characteristics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Price of material</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Type of motor</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Power supply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Lifting</a:t>
            </a:r>
            <a:r>
              <a:rPr lang="en">
                <a:solidFill>
                  <a:schemeClr val="lt2"/>
                </a:solidFill>
              </a:rPr>
              <a:t> mechanism</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Controller</a:t>
            </a:r>
            <a:r>
              <a:rPr lang="en">
                <a:solidFill>
                  <a:schemeClr val="lt2"/>
                </a:solidFill>
              </a:rPr>
              <a:t> shape</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Controller weight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Motor lifting capacity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Lift volume</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Size limit of lift</a:t>
            </a:r>
            <a:endParaRPr>
              <a:solidFill>
                <a:schemeClr val="lt2"/>
              </a:solidFill>
            </a:endParaRPr>
          </a:p>
        </p:txBody>
      </p:sp>
      <p:pic>
        <p:nvPicPr>
          <p:cNvPr id="130" name="Google Shape;130;p23"/>
          <p:cNvPicPr preferRelativeResize="0"/>
          <p:nvPr/>
        </p:nvPicPr>
        <p:blipFill>
          <a:blip r:embed="rId3">
            <a:alphaModFix/>
          </a:blip>
          <a:stretch>
            <a:fillRect/>
          </a:stretch>
        </p:blipFill>
        <p:spPr>
          <a:xfrm>
            <a:off x="2919575" y="222525"/>
            <a:ext cx="6224424" cy="4698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Product Objectives and Weights</a:t>
            </a:r>
            <a:endParaRPr/>
          </a:p>
        </p:txBody>
      </p:sp>
      <p:sp>
        <p:nvSpPr>
          <p:cNvPr id="136" name="Google Shape;136;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AutoNum type="arabicPeriod"/>
            </a:pPr>
            <a:r>
              <a:rPr lang="en">
                <a:solidFill>
                  <a:schemeClr val="lt2"/>
                </a:solidFill>
              </a:rPr>
              <a:t>Ease of Use – 16.2</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Ease of Set-Up – 15.2</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Time to Load/Unload – 12.8</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Weightlifting Capacity – 12.2</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Overall Size of Lift – 11.6</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Trunk Space Used – 10.3</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Overall Weight of Lift – 9.6</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Initial Investment Cost – 6.4</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Quietness of Use – 5.8</a:t>
            </a:r>
            <a:endParaRPr>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DESIGN ANALYSIS</a:t>
            </a:r>
            <a:endParaRPr/>
          </a:p>
          <a:p>
            <a:pPr indent="0" lvl="0" marL="457200" rtl="0" algn="ctr">
              <a:spcBef>
                <a:spcPts val="0"/>
              </a:spcBef>
              <a:spcAft>
                <a:spcPts val="0"/>
              </a:spcAft>
              <a:buNone/>
            </a:pPr>
            <a:r>
              <a:rPr lang="en"/>
              <a:t>OF</a:t>
            </a:r>
            <a:endParaRPr/>
          </a:p>
          <a:p>
            <a:pPr indent="0" lvl="0" marL="457200" rtl="0" algn="ctr">
              <a:spcBef>
                <a:spcPts val="0"/>
              </a:spcBef>
              <a:spcAft>
                <a:spcPts val="0"/>
              </a:spcAft>
              <a:buNone/>
            </a:pPr>
            <a:r>
              <a:rPr lang="en"/>
              <a:t>LIFTING MECHANISM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Lifting Mechanism - Design Alternatives</a:t>
            </a:r>
            <a:endParaRPr/>
          </a:p>
        </p:txBody>
      </p:sp>
      <p:sp>
        <p:nvSpPr>
          <p:cNvPr id="147" name="Google Shape;147;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Relied on </a:t>
            </a:r>
            <a:r>
              <a:rPr lang="en">
                <a:solidFill>
                  <a:schemeClr val="lt2"/>
                </a:solidFill>
              </a:rPr>
              <a:t>multi</a:t>
            </a:r>
            <a:r>
              <a:rPr lang="en">
                <a:solidFill>
                  <a:schemeClr val="lt2"/>
                </a:solidFill>
              </a:rPr>
              <a:t>-powered-unit systems (</a:t>
            </a:r>
            <a:r>
              <a:rPr lang="en">
                <a:solidFill>
                  <a:schemeClr val="lt2"/>
                </a:solidFill>
              </a:rPr>
              <a:t>pneumatics</a:t>
            </a:r>
            <a:r>
              <a:rPr lang="en">
                <a:solidFill>
                  <a:schemeClr val="lt2"/>
                </a:solidFill>
              </a:rPr>
              <a:t>, </a:t>
            </a:r>
            <a:r>
              <a:rPr lang="en">
                <a:solidFill>
                  <a:schemeClr val="lt2"/>
                </a:solidFill>
              </a:rPr>
              <a:t>pulleys</a:t>
            </a:r>
            <a:r>
              <a:rPr lang="en">
                <a:solidFill>
                  <a:schemeClr val="lt2"/>
                </a:solidFill>
              </a:rPr>
              <a:t>, springs)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Too complex and expensive</a:t>
            </a:r>
            <a:endParaRPr>
              <a:solidFill>
                <a:schemeClr val="lt2"/>
              </a:solidFill>
            </a:endParaRPr>
          </a:p>
        </p:txBody>
      </p:sp>
      <p:pic>
        <p:nvPicPr>
          <p:cNvPr id="148" name="Google Shape;148;p26"/>
          <p:cNvPicPr preferRelativeResize="0"/>
          <p:nvPr/>
        </p:nvPicPr>
        <p:blipFill>
          <a:blip r:embed="rId3">
            <a:alphaModFix/>
          </a:blip>
          <a:stretch>
            <a:fillRect/>
          </a:stretch>
        </p:blipFill>
        <p:spPr>
          <a:xfrm>
            <a:off x="439752" y="2337125"/>
            <a:ext cx="3766925" cy="2118901"/>
          </a:xfrm>
          <a:prstGeom prst="rect">
            <a:avLst/>
          </a:prstGeom>
          <a:noFill/>
          <a:ln>
            <a:noFill/>
          </a:ln>
        </p:spPr>
      </p:pic>
      <p:pic>
        <p:nvPicPr>
          <p:cNvPr id="149" name="Google Shape;149;p26"/>
          <p:cNvPicPr preferRelativeResize="0"/>
          <p:nvPr/>
        </p:nvPicPr>
        <p:blipFill>
          <a:blip r:embed="rId4">
            <a:alphaModFix/>
          </a:blip>
          <a:stretch>
            <a:fillRect/>
          </a:stretch>
        </p:blipFill>
        <p:spPr>
          <a:xfrm>
            <a:off x="4830600" y="2337133"/>
            <a:ext cx="3766925" cy="21188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Lifting Mechanism - Chosen Design Alternative</a:t>
            </a:r>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Utilizes motors with rope/pulley system to (un)load mobility device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Easy-to-use - only requires one set of controls for motor direction and speed</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Easy installation</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Few moving parts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Automated process</a:t>
            </a:r>
            <a:endParaRPr>
              <a:solidFill>
                <a:schemeClr val="lt2"/>
              </a:solidFill>
            </a:endParaRPr>
          </a:p>
        </p:txBody>
      </p:sp>
      <p:pic>
        <p:nvPicPr>
          <p:cNvPr id="156" name="Google Shape;156;p27"/>
          <p:cNvPicPr preferRelativeResize="0"/>
          <p:nvPr/>
        </p:nvPicPr>
        <p:blipFill>
          <a:blip r:embed="rId3">
            <a:alphaModFix/>
          </a:blip>
          <a:stretch>
            <a:fillRect/>
          </a:stretch>
        </p:blipFill>
        <p:spPr>
          <a:xfrm>
            <a:off x="3269700" y="2096350"/>
            <a:ext cx="5476875" cy="2733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Solid Model Image</a:t>
            </a:r>
            <a:endParaRPr/>
          </a:p>
        </p:txBody>
      </p:sp>
      <p:sp>
        <p:nvSpPr>
          <p:cNvPr id="162" name="Google Shape;162;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3" name="Google Shape;163;p28"/>
          <p:cNvPicPr preferRelativeResize="0"/>
          <p:nvPr/>
        </p:nvPicPr>
        <p:blipFill>
          <a:blip r:embed="rId3">
            <a:alphaModFix/>
          </a:blip>
          <a:stretch>
            <a:fillRect/>
          </a:stretch>
        </p:blipFill>
        <p:spPr>
          <a:xfrm>
            <a:off x="1600200" y="1152475"/>
            <a:ext cx="5943600" cy="373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Operation</a:t>
            </a:r>
            <a:endParaRPr/>
          </a:p>
        </p:txBody>
      </p:sp>
      <p:sp>
        <p:nvSpPr>
          <p:cNvPr id="169" name="Google Shape;169;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Four positions during unloading process</a:t>
            </a:r>
            <a:endParaRPr>
              <a:solidFill>
                <a:schemeClr val="lt2"/>
              </a:solidFill>
            </a:endParaRPr>
          </a:p>
          <a:p>
            <a:pPr indent="-342900" lvl="0" marL="457200" rtl="0" algn="l">
              <a:spcBef>
                <a:spcPts val="1600"/>
              </a:spcBef>
              <a:spcAft>
                <a:spcPts val="0"/>
              </a:spcAft>
              <a:buClr>
                <a:schemeClr val="lt2"/>
              </a:buClr>
              <a:buSzPts val="1800"/>
              <a:buAutoNum type="arabicPeriod"/>
            </a:pPr>
            <a:r>
              <a:rPr lang="en">
                <a:solidFill>
                  <a:schemeClr val="lt2"/>
                </a:solidFill>
              </a:rPr>
              <a:t>Fully Loaded Position</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Motor run in the spooling direction</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Inflection Position</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Motor is reversed to unspooling</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On-Ramp Position</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Fully Unloaded Position</a:t>
            </a:r>
            <a:endParaRPr>
              <a:solidFill>
                <a:schemeClr val="lt2"/>
              </a:solidFill>
            </a:endParaRPr>
          </a:p>
          <a:p>
            <a:pPr indent="0" lvl="0" marL="0" rtl="0" algn="l">
              <a:spcBef>
                <a:spcPts val="1600"/>
              </a:spcBef>
              <a:spcAft>
                <a:spcPts val="1600"/>
              </a:spcAft>
              <a:buNone/>
            </a:pPr>
            <a:r>
              <a:rPr lang="en">
                <a:solidFill>
                  <a:schemeClr val="lt2"/>
                </a:solidFill>
              </a:rPr>
              <a:t>Process is reversed for loading process</a:t>
            </a:r>
            <a:endParaRPr>
              <a:solidFill>
                <a:schemeClr val="lt2"/>
              </a:solidFill>
            </a:endParaRPr>
          </a:p>
        </p:txBody>
      </p:sp>
      <p:pic>
        <p:nvPicPr>
          <p:cNvPr id="170" name="Google Shape;170;p29"/>
          <p:cNvPicPr preferRelativeResize="0"/>
          <p:nvPr/>
        </p:nvPicPr>
        <p:blipFill>
          <a:blip r:embed="rId3">
            <a:alphaModFix/>
          </a:blip>
          <a:stretch>
            <a:fillRect/>
          </a:stretch>
        </p:blipFill>
        <p:spPr>
          <a:xfrm>
            <a:off x="4836350" y="59100"/>
            <a:ext cx="3843324" cy="1287900"/>
          </a:xfrm>
          <a:prstGeom prst="rect">
            <a:avLst/>
          </a:prstGeom>
          <a:noFill/>
          <a:ln>
            <a:noFill/>
          </a:ln>
        </p:spPr>
      </p:pic>
      <p:pic>
        <p:nvPicPr>
          <p:cNvPr id="171" name="Google Shape;171;p29"/>
          <p:cNvPicPr preferRelativeResize="0"/>
          <p:nvPr/>
        </p:nvPicPr>
        <p:blipFill>
          <a:blip r:embed="rId4">
            <a:alphaModFix/>
          </a:blip>
          <a:stretch>
            <a:fillRect/>
          </a:stretch>
        </p:blipFill>
        <p:spPr>
          <a:xfrm>
            <a:off x="4836350" y="1338799"/>
            <a:ext cx="3843325" cy="1224752"/>
          </a:xfrm>
          <a:prstGeom prst="rect">
            <a:avLst/>
          </a:prstGeom>
          <a:noFill/>
          <a:ln>
            <a:noFill/>
          </a:ln>
        </p:spPr>
      </p:pic>
      <p:pic>
        <p:nvPicPr>
          <p:cNvPr id="172" name="Google Shape;172;p29"/>
          <p:cNvPicPr preferRelativeResize="0"/>
          <p:nvPr/>
        </p:nvPicPr>
        <p:blipFill>
          <a:blip r:embed="rId5">
            <a:alphaModFix/>
          </a:blip>
          <a:stretch>
            <a:fillRect/>
          </a:stretch>
        </p:blipFill>
        <p:spPr>
          <a:xfrm>
            <a:off x="4836349" y="2563550"/>
            <a:ext cx="3843325" cy="1269843"/>
          </a:xfrm>
          <a:prstGeom prst="rect">
            <a:avLst/>
          </a:prstGeom>
          <a:noFill/>
          <a:ln>
            <a:noFill/>
          </a:ln>
        </p:spPr>
      </p:pic>
      <p:pic>
        <p:nvPicPr>
          <p:cNvPr id="173" name="Google Shape;173;p29"/>
          <p:cNvPicPr preferRelativeResize="0"/>
          <p:nvPr/>
        </p:nvPicPr>
        <p:blipFill>
          <a:blip r:embed="rId6">
            <a:alphaModFix/>
          </a:blip>
          <a:stretch>
            <a:fillRect/>
          </a:stretch>
        </p:blipFill>
        <p:spPr>
          <a:xfrm>
            <a:off x="4836343" y="3833399"/>
            <a:ext cx="3843324" cy="12377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Operation Animation</a:t>
            </a:r>
            <a:endParaRPr/>
          </a:p>
        </p:txBody>
      </p:sp>
      <p:sp>
        <p:nvSpPr>
          <p:cNvPr id="179" name="Google Shape;179;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0" name="Google Shape;180;p30"/>
          <p:cNvPicPr preferRelativeResize="0"/>
          <p:nvPr/>
        </p:nvPicPr>
        <p:blipFill>
          <a:blip r:embed="rId3">
            <a:alphaModFix/>
          </a:blip>
          <a:stretch>
            <a:fillRect/>
          </a:stretch>
        </p:blipFill>
        <p:spPr>
          <a:xfrm>
            <a:off x="2320276" y="1152475"/>
            <a:ext cx="4503436" cy="341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Loading Conditions and Technical Specifications</a:t>
            </a:r>
            <a:endParaRPr/>
          </a:p>
        </p:txBody>
      </p:sp>
      <p:sp>
        <p:nvSpPr>
          <p:cNvPr id="186" name="Google Shape;186;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M</a:t>
            </a:r>
            <a:r>
              <a:rPr lang="en">
                <a:solidFill>
                  <a:schemeClr val="lt2"/>
                </a:solidFill>
              </a:rPr>
              <a:t>aximum weight of the mobility device and attachment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Design factor of 2 </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150 lbs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Downscaled weight to less than typical mobility device</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Accommodates</a:t>
            </a:r>
            <a:r>
              <a:rPr lang="en">
                <a:solidFill>
                  <a:schemeClr val="lt2"/>
                </a:solidFill>
              </a:rPr>
              <a:t> project budget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a:t>
            </a:r>
            <a:r>
              <a:rPr lang="en">
                <a:solidFill>
                  <a:schemeClr val="lt2"/>
                </a:solidFill>
              </a:rPr>
              <a:t>apacity of available motors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Winch drum radius of ¾” the maximum torque on the motor is 112.5 in.lbs</a:t>
            </a:r>
            <a:endParaRPr>
              <a:solidFill>
                <a:schemeClr val="lt2"/>
              </a:solidFill>
            </a:endParaRPr>
          </a:p>
          <a:p>
            <a:pPr indent="0" lvl="0" marL="0" rtl="0" algn="l">
              <a:spcBef>
                <a:spcPts val="1600"/>
              </a:spcBef>
              <a:spcAft>
                <a:spcPts val="1600"/>
              </a:spcAft>
              <a:buNone/>
            </a:pPr>
            <a:r>
              <a:t/>
            </a:r>
            <a:endParaRPr>
              <a:solidFill>
                <a:schemeClr val="lt2"/>
              </a:solidFill>
            </a:endParaRPr>
          </a:p>
        </p:txBody>
      </p:sp>
      <p:pic>
        <p:nvPicPr>
          <p:cNvPr id="187" name="Google Shape;187;p31"/>
          <p:cNvPicPr preferRelativeResize="0"/>
          <p:nvPr/>
        </p:nvPicPr>
        <p:blipFill>
          <a:blip r:embed="rId3">
            <a:alphaModFix/>
          </a:blip>
          <a:stretch>
            <a:fillRect/>
          </a:stretch>
        </p:blipFill>
        <p:spPr>
          <a:xfrm>
            <a:off x="1600200" y="3475650"/>
            <a:ext cx="5943600" cy="65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67" name="Google Shape;67;p14"/>
          <p:cNvSpPr txBox="1"/>
          <p:nvPr>
            <p:ph idx="1" type="body"/>
          </p:nvPr>
        </p:nvSpPr>
        <p:spPr>
          <a:xfrm>
            <a:off x="311700" y="101772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Problem Definition and Research</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Problem Background and Need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Customer Profile</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Problem Definition</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Research of Existing Products/Technology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Customer Features and Survey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House of Quality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Product Objectives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Design Analysis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Design Alternatives/Concept Drawings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Solid Model Assembly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Loading Conditions, Assumptions, and Restrictions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Component/Material Selection and Process</a:t>
            </a:r>
            <a:endParaRPr>
              <a:solidFill>
                <a:schemeClr val="lt2"/>
              </a:solidFill>
            </a:endParaRPr>
          </a:p>
        </p:txBody>
      </p:sp>
      <p:sp>
        <p:nvSpPr>
          <p:cNvPr id="68" name="Google Shape;68;p14"/>
          <p:cNvSpPr txBox="1"/>
          <p:nvPr>
            <p:ph idx="1" type="body"/>
          </p:nvPr>
        </p:nvSpPr>
        <p:spPr>
          <a:xfrm>
            <a:off x="4572000" y="101772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Planned Fabrication and Assembly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Specialized Process/ Fixtures/ Tooling/ Assembly Methods and Build Instructions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Planned Testing and Proof of Design</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Testing Methods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Proof of Design</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Project Management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Budget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Bill of Materials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Schedule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Future Work</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Contact information</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Bibliography</a:t>
            </a:r>
            <a:endParaRPr>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Motor and Shaft</a:t>
            </a:r>
            <a:endParaRPr/>
          </a:p>
        </p:txBody>
      </p:sp>
      <p:sp>
        <p:nvSpPr>
          <p:cNvPr id="193" name="Google Shape;193;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2 IronHorse</a:t>
            </a:r>
            <a:r>
              <a:rPr lang="en">
                <a:solidFill>
                  <a:schemeClr val="lt2"/>
                </a:solidFill>
              </a:rPr>
              <a:t> 12V DC gearmotors</a:t>
            </a:r>
            <a:r>
              <a:rPr lang="en">
                <a:solidFill>
                  <a:schemeClr val="lt2"/>
                </a:solidFill>
              </a:rPr>
              <a:t> - </a:t>
            </a:r>
            <a:r>
              <a:rPr lang="en">
                <a:solidFill>
                  <a:schemeClr val="lt2"/>
                </a:solidFill>
              </a:rPr>
              <a:t>50 in.lbs per motor  </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ASTM A500  - 75 ksi yield strength</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Can withstand 71.75 ksi load from Max Shear Stress Theory</a:t>
            </a:r>
            <a:endParaRPr>
              <a:solidFill>
                <a:schemeClr val="lt2"/>
              </a:solidFill>
            </a:endParaRPr>
          </a:p>
        </p:txBody>
      </p:sp>
      <p:pic>
        <p:nvPicPr>
          <p:cNvPr id="194" name="Google Shape;194;p32"/>
          <p:cNvPicPr preferRelativeResize="0"/>
          <p:nvPr/>
        </p:nvPicPr>
        <p:blipFill>
          <a:blip r:embed="rId3">
            <a:alphaModFix/>
          </a:blip>
          <a:stretch>
            <a:fillRect/>
          </a:stretch>
        </p:blipFill>
        <p:spPr>
          <a:xfrm>
            <a:off x="6153358" y="1521200"/>
            <a:ext cx="2678950" cy="2678950"/>
          </a:xfrm>
          <a:prstGeom prst="rect">
            <a:avLst/>
          </a:prstGeom>
          <a:noFill/>
          <a:ln>
            <a:noFill/>
          </a:ln>
        </p:spPr>
      </p:pic>
      <p:pic>
        <p:nvPicPr>
          <p:cNvPr id="195" name="Google Shape;195;p32"/>
          <p:cNvPicPr preferRelativeResize="0"/>
          <p:nvPr/>
        </p:nvPicPr>
        <p:blipFill>
          <a:blip r:embed="rId4">
            <a:alphaModFix/>
          </a:blip>
          <a:stretch>
            <a:fillRect/>
          </a:stretch>
        </p:blipFill>
        <p:spPr>
          <a:xfrm>
            <a:off x="1047875" y="2406700"/>
            <a:ext cx="3771900" cy="2162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Electrical Components</a:t>
            </a:r>
            <a:endParaRPr/>
          </a:p>
        </p:txBody>
      </p:sp>
      <p:sp>
        <p:nvSpPr>
          <p:cNvPr id="201" name="Google Shape;20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Weight lifting capacity limited by motor power/cost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Higher required torque → Higher cost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Lower required torque → Lower</a:t>
            </a:r>
            <a:r>
              <a:rPr lang="en">
                <a:solidFill>
                  <a:schemeClr val="lt2"/>
                </a:solidFill>
              </a:rPr>
              <a:t> cost</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12V system powered by a single, lightweight battery</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Made of inexpensive purchase parts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Easy to install, maintain, and use </a:t>
            </a:r>
            <a:endParaRPr>
              <a:solidFill>
                <a:schemeClr val="lt2"/>
              </a:solidFill>
            </a:endParaRPr>
          </a:p>
        </p:txBody>
      </p:sp>
      <p:pic>
        <p:nvPicPr>
          <p:cNvPr id="202" name="Google Shape;202;p33"/>
          <p:cNvPicPr preferRelativeResize="0"/>
          <p:nvPr/>
        </p:nvPicPr>
        <p:blipFill>
          <a:blip r:embed="rId3">
            <a:alphaModFix/>
          </a:blip>
          <a:stretch>
            <a:fillRect/>
          </a:stretch>
        </p:blipFill>
        <p:spPr>
          <a:xfrm>
            <a:off x="6526092" y="0"/>
            <a:ext cx="2306216" cy="5143501"/>
          </a:xfrm>
          <a:prstGeom prst="rect">
            <a:avLst/>
          </a:prstGeom>
          <a:noFill/>
          <a:ln>
            <a:noFill/>
          </a:ln>
        </p:spPr>
      </p:pic>
      <p:pic>
        <p:nvPicPr>
          <p:cNvPr id="203" name="Google Shape;203;p33"/>
          <p:cNvPicPr preferRelativeResize="0"/>
          <p:nvPr/>
        </p:nvPicPr>
        <p:blipFill>
          <a:blip r:embed="rId4">
            <a:alphaModFix/>
          </a:blip>
          <a:stretch>
            <a:fillRect/>
          </a:stretch>
        </p:blipFill>
        <p:spPr>
          <a:xfrm>
            <a:off x="311700" y="3463975"/>
            <a:ext cx="5943600" cy="110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 Plate, Slides, &amp; Bearings</a:t>
            </a:r>
            <a:endParaRPr/>
          </a:p>
        </p:txBody>
      </p:sp>
      <p:sp>
        <p:nvSpPr>
          <p:cNvPr id="209" name="Google Shape;209;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Calculations based on 1” point of contact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Located at the tallest part of the slide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Factor of safety for ⅛ ” plate is 8</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ASTM A36 Steel</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Necessarily high for mounting hardware</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Motor</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Bearings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Pulley stands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Bearings under 18.51 lbs of force</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Mounts directly to slides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Reduces complexity</a:t>
            </a:r>
            <a:endParaRPr>
              <a:solidFill>
                <a:schemeClr val="lt2"/>
              </a:solidFill>
            </a:endParaRPr>
          </a:p>
        </p:txBody>
      </p:sp>
      <p:pic>
        <p:nvPicPr>
          <p:cNvPr id="210" name="Google Shape;210;p34"/>
          <p:cNvPicPr preferRelativeResize="0"/>
          <p:nvPr/>
        </p:nvPicPr>
        <p:blipFill>
          <a:blip r:embed="rId3">
            <a:alphaModFix/>
          </a:blip>
          <a:stretch>
            <a:fillRect/>
          </a:stretch>
        </p:blipFill>
        <p:spPr>
          <a:xfrm>
            <a:off x="5015100" y="579537"/>
            <a:ext cx="3984424" cy="3984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Ropes and Pulleys</a:t>
            </a:r>
            <a:endParaRPr/>
          </a:p>
        </p:txBody>
      </p:sp>
      <p:sp>
        <p:nvSpPr>
          <p:cNvPr id="216" name="Google Shape;216;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Each of the two ropes could be expected to lift half the maximum load - 133 lbs.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Wear resistant rope with 550 lb capacity chosen for safety</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Three pulleys per side each with different angles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Pulley 1 - 120 degrees - 66.65 lbs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Pulley 2 - as low as 30 degrees - 128.64 lbs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Pulley 3 -  also about 120 degrees - 66.65 lbs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Hubless pulleys with 525 lbs capacity chosen</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Stands made from same material as slides</a:t>
            </a:r>
            <a:endParaRPr>
              <a:solidFill>
                <a:schemeClr val="lt2"/>
              </a:solidFill>
            </a:endParaRPr>
          </a:p>
        </p:txBody>
      </p:sp>
      <p:pic>
        <p:nvPicPr>
          <p:cNvPr id="217" name="Google Shape;217;p35"/>
          <p:cNvPicPr preferRelativeResize="0"/>
          <p:nvPr/>
        </p:nvPicPr>
        <p:blipFill>
          <a:blip r:embed="rId3">
            <a:alphaModFix/>
          </a:blip>
          <a:stretch>
            <a:fillRect/>
          </a:stretch>
        </p:blipFill>
        <p:spPr>
          <a:xfrm>
            <a:off x="5822400" y="2130475"/>
            <a:ext cx="3009900" cy="243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DESIGN ANALYSIS</a:t>
            </a:r>
            <a:endParaRPr/>
          </a:p>
          <a:p>
            <a:pPr indent="0" lvl="0" marL="457200" rtl="0" algn="ctr">
              <a:spcBef>
                <a:spcPts val="0"/>
              </a:spcBef>
              <a:spcAft>
                <a:spcPts val="0"/>
              </a:spcAft>
              <a:buNone/>
            </a:pPr>
            <a:r>
              <a:rPr lang="en"/>
              <a:t>OF</a:t>
            </a:r>
            <a:endParaRPr/>
          </a:p>
          <a:p>
            <a:pPr indent="0" lvl="0" marL="457200" rtl="0" algn="ctr">
              <a:spcBef>
                <a:spcPts val="0"/>
              </a:spcBef>
              <a:spcAft>
                <a:spcPts val="0"/>
              </a:spcAft>
              <a:buNone/>
            </a:pPr>
            <a:r>
              <a:rPr lang="en"/>
              <a:t>DEVICE AND VEHICLE ATTACHMENTS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Alternatives and Selection</a:t>
            </a:r>
            <a:endParaRPr/>
          </a:p>
        </p:txBody>
      </p:sp>
      <p:sp>
        <p:nvSpPr>
          <p:cNvPr id="228" name="Google Shape;228;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Concept #1: cross-joints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Works in a similar way to that of a car jack</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Final thoughts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Unstable (during travel)</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High cost ($450-650 each)</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Unique, but way too complex</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Long installation process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Platform contact to prevent damage to vehicle</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Universal (compact storage until installation)</a:t>
            </a:r>
            <a:endParaRPr>
              <a:solidFill>
                <a:schemeClr val="lt2"/>
              </a:solidFill>
            </a:endParaRPr>
          </a:p>
        </p:txBody>
      </p:sp>
      <p:pic>
        <p:nvPicPr>
          <p:cNvPr id="229" name="Google Shape;229;p37"/>
          <p:cNvPicPr preferRelativeResize="0"/>
          <p:nvPr/>
        </p:nvPicPr>
        <p:blipFill>
          <a:blip r:embed="rId3">
            <a:alphaModFix/>
          </a:blip>
          <a:stretch>
            <a:fillRect/>
          </a:stretch>
        </p:blipFill>
        <p:spPr>
          <a:xfrm>
            <a:off x="5429500" y="1209525"/>
            <a:ext cx="3402800" cy="3302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Alternatives and Selection</a:t>
            </a:r>
            <a:endParaRPr/>
          </a:p>
        </p:txBody>
      </p:sp>
      <p:sp>
        <p:nvSpPr>
          <p:cNvPr id="235" name="Google Shape;235;p38"/>
          <p:cNvSpPr txBox="1"/>
          <p:nvPr>
            <p:ph idx="1" type="body"/>
          </p:nvPr>
        </p:nvSpPr>
        <p:spPr>
          <a:xfrm>
            <a:off x="4218250" y="1152475"/>
            <a:ext cx="4614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Concept #2: jackscrews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Can be seen on construction catwalks’ feet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Final thoughts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Sturdy and safe</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High cost ($250-350 each)</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Needs experienced welder (outsourced)</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Easy installation</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Automated process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Platform contact to secure load</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No damage to vehicle</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Universal</a:t>
            </a:r>
            <a:endParaRPr>
              <a:solidFill>
                <a:schemeClr val="lt2"/>
              </a:solidFill>
            </a:endParaRPr>
          </a:p>
        </p:txBody>
      </p:sp>
      <p:pic>
        <p:nvPicPr>
          <p:cNvPr id="236" name="Google Shape;236;p38"/>
          <p:cNvPicPr preferRelativeResize="0"/>
          <p:nvPr/>
        </p:nvPicPr>
        <p:blipFill>
          <a:blip r:embed="rId3">
            <a:alphaModFix/>
          </a:blip>
          <a:stretch>
            <a:fillRect/>
          </a:stretch>
        </p:blipFill>
        <p:spPr>
          <a:xfrm>
            <a:off x="381000" y="1170125"/>
            <a:ext cx="3837257" cy="3820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Solid Model Image</a:t>
            </a:r>
            <a:endParaRPr/>
          </a:p>
          <a:p>
            <a:pPr indent="0" lvl="0" marL="0" rtl="0" algn="l">
              <a:spcBef>
                <a:spcPts val="0"/>
              </a:spcBef>
              <a:spcAft>
                <a:spcPts val="0"/>
              </a:spcAft>
              <a:buNone/>
            </a:pPr>
            <a:r>
              <a:rPr lang="en" sz="2400"/>
              <a:t>Vehicle Attachment</a:t>
            </a:r>
            <a:endParaRPr sz="2400"/>
          </a:p>
        </p:txBody>
      </p:sp>
      <p:pic>
        <p:nvPicPr>
          <p:cNvPr id="242" name="Google Shape;242;p39"/>
          <p:cNvPicPr preferRelativeResize="0"/>
          <p:nvPr/>
        </p:nvPicPr>
        <p:blipFill>
          <a:blip r:embed="rId3">
            <a:alphaModFix/>
          </a:blip>
          <a:stretch>
            <a:fillRect/>
          </a:stretch>
        </p:blipFill>
        <p:spPr>
          <a:xfrm>
            <a:off x="76200" y="2220775"/>
            <a:ext cx="4370624" cy="2846531"/>
          </a:xfrm>
          <a:prstGeom prst="rect">
            <a:avLst/>
          </a:prstGeom>
          <a:noFill/>
          <a:ln>
            <a:noFill/>
          </a:ln>
        </p:spPr>
      </p:pic>
      <p:pic>
        <p:nvPicPr>
          <p:cNvPr id="243" name="Google Shape;243;p39"/>
          <p:cNvPicPr preferRelativeResize="0"/>
          <p:nvPr/>
        </p:nvPicPr>
        <p:blipFill>
          <a:blip r:embed="rId4">
            <a:alphaModFix/>
          </a:blip>
          <a:stretch>
            <a:fillRect/>
          </a:stretch>
        </p:blipFill>
        <p:spPr>
          <a:xfrm>
            <a:off x="4642499" y="445025"/>
            <a:ext cx="4392375" cy="3467946"/>
          </a:xfrm>
          <a:prstGeom prst="rect">
            <a:avLst/>
          </a:prstGeom>
          <a:noFill/>
          <a:ln>
            <a:noFill/>
          </a:ln>
        </p:spPr>
      </p:pic>
      <p:sp>
        <p:nvSpPr>
          <p:cNvPr id="244" name="Google Shape;244;p39"/>
          <p:cNvSpPr txBox="1"/>
          <p:nvPr/>
        </p:nvSpPr>
        <p:spPr>
          <a:xfrm>
            <a:off x="417300" y="1558625"/>
            <a:ext cx="35046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Without: bends, slotted installation bar</a:t>
            </a: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With: springs</a:t>
            </a:r>
            <a:endParaRPr>
              <a:solidFill>
                <a:srgbClr val="FFFFFF"/>
              </a:solidFill>
              <a:latin typeface="Average"/>
              <a:ea typeface="Average"/>
              <a:cs typeface="Average"/>
              <a:sym typeface="Average"/>
            </a:endParaRPr>
          </a:p>
        </p:txBody>
      </p:sp>
      <p:sp>
        <p:nvSpPr>
          <p:cNvPr id="245" name="Google Shape;245;p39"/>
          <p:cNvSpPr txBox="1"/>
          <p:nvPr/>
        </p:nvSpPr>
        <p:spPr>
          <a:xfrm>
            <a:off x="5062100" y="4060450"/>
            <a:ext cx="3389400" cy="7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With: </a:t>
            </a:r>
            <a:r>
              <a:rPr lang="en">
                <a:solidFill>
                  <a:srgbClr val="FFFFFF"/>
                </a:solidFill>
                <a:latin typeface="Average"/>
                <a:ea typeface="Average"/>
                <a:cs typeface="Average"/>
                <a:sym typeface="Average"/>
              </a:rPr>
              <a:t>bends, slotted installation bar</a:t>
            </a: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Without: springs</a:t>
            </a:r>
            <a:endParaRPr>
              <a:solidFill>
                <a:srgbClr val="FFFFFF"/>
              </a:solidFill>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Solid Model Image</a:t>
            </a:r>
            <a:endParaRPr/>
          </a:p>
          <a:p>
            <a:pPr indent="0" lvl="0" marL="0" rtl="0" algn="l">
              <a:spcBef>
                <a:spcPts val="0"/>
              </a:spcBef>
              <a:spcAft>
                <a:spcPts val="0"/>
              </a:spcAft>
              <a:buNone/>
            </a:pPr>
            <a:r>
              <a:rPr lang="en" sz="2400"/>
              <a:t>Device Attachment</a:t>
            </a:r>
            <a:endParaRPr sz="2400"/>
          </a:p>
        </p:txBody>
      </p:sp>
      <p:pic>
        <p:nvPicPr>
          <p:cNvPr id="251" name="Google Shape;251;p40"/>
          <p:cNvPicPr preferRelativeResize="0"/>
          <p:nvPr/>
        </p:nvPicPr>
        <p:blipFill>
          <a:blip r:embed="rId3">
            <a:alphaModFix/>
          </a:blip>
          <a:stretch>
            <a:fillRect/>
          </a:stretch>
        </p:blipFill>
        <p:spPr>
          <a:xfrm>
            <a:off x="992038" y="1856251"/>
            <a:ext cx="7159924" cy="2925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1"/>
          <p:cNvSpPr txBox="1"/>
          <p:nvPr>
            <p:ph type="title"/>
          </p:nvPr>
        </p:nvSpPr>
        <p:spPr>
          <a:xfrm>
            <a:off x="22765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Loading Conditions/Assumptions/Restrictions/Constraints</a:t>
            </a:r>
            <a:endParaRPr/>
          </a:p>
        </p:txBody>
      </p:sp>
      <p:sp>
        <p:nvSpPr>
          <p:cNvPr id="257" name="Google Shape;257;p41"/>
          <p:cNvSpPr txBox="1"/>
          <p:nvPr>
            <p:ph idx="1" type="body"/>
          </p:nvPr>
        </p:nvSpPr>
        <p:spPr>
          <a:xfrm>
            <a:off x="227650" y="10569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Restrictions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Budget ($1000 total)</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Time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Dimensional constraints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Overall lift (installed): 20”H x 40”W x 36”D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Container: 14”H x 28”W x 24”D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Trunk opening: 15”H x 31”W x 10”D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Trunk capacity: 21”H x 40”W x 39”D</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Assumptions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If mobility device fits into device attachment, then it will fit into the trunk</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Mobility device maximum weight is capped at </a:t>
            </a:r>
            <a:r>
              <a:rPr lang="en">
                <a:solidFill>
                  <a:schemeClr val="lt2"/>
                </a:solidFill>
              </a:rPr>
              <a:t>125 </a:t>
            </a:r>
            <a:r>
              <a:rPr lang="en">
                <a:solidFill>
                  <a:schemeClr val="lt2"/>
                </a:solidFill>
              </a:rPr>
              <a:t>lbs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Final prototype is a downscaled version (40 lbs) of the original calculations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Design Factor of 2</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Normal environmental conditions during operation (level surface, good weather, etc.)</a:t>
            </a:r>
            <a:endParaRPr>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PROBLEM DEFINITION AND RESEARCH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Component and Material Selection</a:t>
            </a:r>
            <a:endParaRPr/>
          </a:p>
        </p:txBody>
      </p:sp>
      <p:sp>
        <p:nvSpPr>
          <p:cNvPr id="263" name="Google Shape;263;p42"/>
          <p:cNvSpPr txBox="1"/>
          <p:nvPr>
            <p:ph idx="1" type="body"/>
          </p:nvPr>
        </p:nvSpPr>
        <p:spPr>
          <a:xfrm>
            <a:off x="311700" y="11028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Strap with cam buckle</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Zinc plated steel with polyester (high capacity - won’t break)</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Steel bars, rods, and sheets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ASTM A36 steel</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Metal offered by </a:t>
            </a:r>
            <a:r>
              <a:rPr lang="en">
                <a:solidFill>
                  <a:schemeClr val="lt2"/>
                </a:solidFill>
              </a:rPr>
              <a:t>sponsor</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Springs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Zinc-plated music-wire steel (220 lbs max load, correct size offered)</a:t>
            </a:r>
            <a:endParaRPr>
              <a:solidFill>
                <a:schemeClr val="lt2"/>
              </a:solidFill>
            </a:endParaRPr>
          </a:p>
          <a:p>
            <a:pPr indent="457200" lvl="0" marL="0" rtl="0" algn="l">
              <a:spcBef>
                <a:spcPts val="1600"/>
              </a:spcBef>
              <a:spcAft>
                <a:spcPts val="1600"/>
              </a:spcAft>
              <a:buNone/>
            </a:pPr>
            <a:r>
              <a:t/>
            </a:r>
            <a:endParaRPr>
              <a:solidFill>
                <a:schemeClr val="l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Calculations</a:t>
            </a:r>
            <a:endParaRPr/>
          </a:p>
        </p:txBody>
      </p:sp>
      <p:sp>
        <p:nvSpPr>
          <p:cNvPr id="269" name="Google Shape;269;p43"/>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Springs (4) are capable of up to 880 lbs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Frame will hold safely</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Container (1) is capable of up to 1220 lbs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Container will hold safely</a:t>
            </a:r>
            <a:endParaRPr>
              <a:solidFill>
                <a:schemeClr val="lt2"/>
              </a:solidFill>
            </a:endParaRPr>
          </a:p>
        </p:txBody>
      </p:sp>
      <p:pic>
        <p:nvPicPr>
          <p:cNvPr id="270" name="Google Shape;270;p43"/>
          <p:cNvPicPr preferRelativeResize="0"/>
          <p:nvPr/>
        </p:nvPicPr>
        <p:blipFill>
          <a:blip r:embed="rId3">
            <a:alphaModFix/>
          </a:blip>
          <a:stretch>
            <a:fillRect/>
          </a:stretch>
        </p:blipFill>
        <p:spPr>
          <a:xfrm>
            <a:off x="5070575" y="1211300"/>
            <a:ext cx="3997225" cy="3855999"/>
          </a:xfrm>
          <a:prstGeom prst="rect">
            <a:avLst/>
          </a:prstGeom>
          <a:noFill/>
          <a:ln>
            <a:noFill/>
          </a:ln>
        </p:spPr>
      </p:pic>
      <p:pic>
        <p:nvPicPr>
          <p:cNvPr id="271" name="Google Shape;271;p43"/>
          <p:cNvPicPr preferRelativeResize="0"/>
          <p:nvPr/>
        </p:nvPicPr>
        <p:blipFill>
          <a:blip r:embed="rId4">
            <a:alphaModFix/>
          </a:blip>
          <a:stretch>
            <a:fillRect/>
          </a:stretch>
        </p:blipFill>
        <p:spPr>
          <a:xfrm>
            <a:off x="1600200" y="2248625"/>
            <a:ext cx="2898500" cy="2818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4"/>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PLANNED FABRICATION AND ASSEMBLY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Specialized Fabrication, Assembly, and Tooling</a:t>
            </a:r>
            <a:endParaRPr/>
          </a:p>
        </p:txBody>
      </p:sp>
      <p:sp>
        <p:nvSpPr>
          <p:cNvPr id="282" name="Google Shape;282;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Special fabrication </a:t>
            </a:r>
            <a:r>
              <a:rPr lang="en">
                <a:solidFill>
                  <a:schemeClr val="lt2"/>
                </a:solidFill>
              </a:rPr>
              <a:t>provided by sponsor (Weiss-Technik)</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Sheet metal</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Bends via Salvagnini</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Ramp/frame/etc. in both attachments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Essential structural welding via associates</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Corner welding for vehicle attachment</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Cuts via laser machine</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Straight slots for installation bar and straps</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Holes for pulley system/motors/bearings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Assembly </a:t>
            </a:r>
            <a:r>
              <a:rPr lang="en">
                <a:solidFill>
                  <a:schemeClr val="lt2"/>
                </a:solidFill>
              </a:rPr>
              <a:t>welding will be performed in Victory Parkway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Installation bar/pulley system/sanding</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Standard tooling and other building</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Springs/plastic trim/final touches</a:t>
            </a:r>
            <a:endParaRPr>
              <a:solidFill>
                <a:schemeClr val="l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PLANNED TESTING AND PROOF OF DESIGN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a:t>
            </a:r>
            <a:r>
              <a:rPr lang="en"/>
              <a:t>Testing Methods</a:t>
            </a:r>
            <a:endParaRPr/>
          </a:p>
        </p:txBody>
      </p:sp>
      <p:sp>
        <p:nvSpPr>
          <p:cNvPr id="293" name="Google Shape;293;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Testing to be performed using a compact sedan (</a:t>
            </a:r>
            <a:r>
              <a:rPr lang="en">
                <a:solidFill>
                  <a:schemeClr val="lt2"/>
                </a:solidFill>
              </a:rPr>
              <a:t>2012 Ford Focus, 2018 Mazda 3, etc). All tests should be performed using </a:t>
            </a:r>
            <a:r>
              <a:rPr lang="en">
                <a:solidFill>
                  <a:schemeClr val="lt2"/>
                </a:solidFill>
              </a:rPr>
              <a:t>a mockup of a Minimus Folding Mobility Scooter (40lb) Testing should  include:</a:t>
            </a:r>
            <a:endParaRPr>
              <a:solidFill>
                <a:schemeClr val="lt2"/>
              </a:solidFill>
            </a:endParaRPr>
          </a:p>
          <a:p>
            <a:pPr indent="-342900" lvl="0" marL="457200" rtl="0" algn="l">
              <a:spcBef>
                <a:spcPts val="1600"/>
              </a:spcBef>
              <a:spcAft>
                <a:spcPts val="0"/>
              </a:spcAft>
              <a:buClr>
                <a:schemeClr val="lt2"/>
              </a:buClr>
              <a:buSzPts val="1800"/>
              <a:buAutoNum type="arabicPeriod"/>
            </a:pPr>
            <a:r>
              <a:rPr lang="en">
                <a:solidFill>
                  <a:schemeClr val="lt2"/>
                </a:solidFill>
              </a:rPr>
              <a:t>Installation, (un)loading mobility device, and </a:t>
            </a:r>
            <a:r>
              <a:rPr lang="en">
                <a:solidFill>
                  <a:schemeClr val="lt2"/>
                </a:solidFill>
              </a:rPr>
              <a:t>reversible</a:t>
            </a:r>
            <a:r>
              <a:rPr lang="en">
                <a:solidFill>
                  <a:schemeClr val="lt2"/>
                </a:solidFill>
              </a:rPr>
              <a:t> lifting process</a:t>
            </a:r>
            <a:endParaRPr>
              <a:solidFill>
                <a:schemeClr val="lt2"/>
              </a:solidFill>
            </a:endParaRPr>
          </a:p>
          <a:p>
            <a:pPr indent="-317500" lvl="1" marL="914400" rtl="0" algn="l">
              <a:spcBef>
                <a:spcPts val="0"/>
              </a:spcBef>
              <a:spcAft>
                <a:spcPts val="0"/>
              </a:spcAft>
              <a:buClr>
                <a:schemeClr val="lt2"/>
              </a:buClr>
              <a:buSzPts val="1400"/>
              <a:buAutoNum type="alphaLcPeriod"/>
            </a:pPr>
            <a:r>
              <a:rPr lang="en" sz="1400">
                <a:solidFill>
                  <a:schemeClr val="lt2"/>
                </a:solidFill>
              </a:rPr>
              <a:t>Frame is extendable, retractable, and correctly secured to trunk</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Attachments to mobility device and trunk are stable</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Mobility device is able to be loaded, attached, detached, and unloaded</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Frame is properly removed from trunk</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No damage to vehicle</a:t>
            </a:r>
            <a:endParaRPr>
              <a:solidFill>
                <a:schemeClr val="lt2"/>
              </a:solidFill>
            </a:endParaRPr>
          </a:p>
          <a:p>
            <a:pPr indent="-342900" lvl="0" marL="457200" rtl="0" algn="l">
              <a:spcBef>
                <a:spcPts val="0"/>
              </a:spcBef>
              <a:spcAft>
                <a:spcPts val="0"/>
              </a:spcAft>
              <a:buClr>
                <a:schemeClr val="lt2"/>
              </a:buClr>
              <a:buSzPts val="1800"/>
              <a:buAutoNum type="arabicPeriod"/>
            </a:pPr>
            <a:r>
              <a:rPr lang="en">
                <a:solidFill>
                  <a:schemeClr val="lt2"/>
                </a:solidFill>
              </a:rPr>
              <a:t>Power supply and motor function</a:t>
            </a:r>
            <a:endParaRPr>
              <a:solidFill>
                <a:schemeClr val="lt2"/>
              </a:solidFill>
            </a:endParaRPr>
          </a:p>
          <a:p>
            <a:pPr indent="-317500" lvl="1" marL="914400" rtl="0" algn="l">
              <a:spcBef>
                <a:spcPts val="0"/>
              </a:spcBef>
              <a:spcAft>
                <a:spcPts val="0"/>
              </a:spcAft>
              <a:buClr>
                <a:schemeClr val="lt2"/>
              </a:buClr>
              <a:buSzPts val="1400"/>
              <a:buAutoNum type="alphaLcPeriod"/>
            </a:pPr>
            <a:r>
              <a:rPr lang="en">
                <a:solidFill>
                  <a:schemeClr val="lt2"/>
                </a:solidFill>
              </a:rPr>
              <a:t>System is functional while unload</a:t>
            </a:r>
            <a:r>
              <a:rPr lang="en">
                <a:solidFill>
                  <a:schemeClr val="lt2"/>
                </a:solidFill>
              </a:rPr>
              <a:t>ed</a:t>
            </a:r>
            <a:r>
              <a:rPr lang="en">
                <a:solidFill>
                  <a:schemeClr val="lt2"/>
                </a:solidFill>
              </a:rPr>
              <a:t> and load</a:t>
            </a:r>
            <a:r>
              <a:rPr lang="en">
                <a:solidFill>
                  <a:schemeClr val="lt2"/>
                </a:solidFill>
              </a:rPr>
              <a:t>ed</a:t>
            </a:r>
            <a:endParaRPr>
              <a:solidFill>
                <a:schemeClr val="lt2"/>
              </a:solidFill>
            </a:endParaRPr>
          </a:p>
          <a:p>
            <a:pPr indent="0" lvl="0" marL="0" rtl="0" algn="l">
              <a:spcBef>
                <a:spcPts val="1600"/>
              </a:spcBef>
              <a:spcAft>
                <a:spcPts val="1600"/>
              </a:spcAft>
              <a:buNone/>
            </a:pPr>
            <a:r>
              <a:t/>
            </a:r>
            <a:endParaRPr>
              <a:solidFill>
                <a:schemeClr val="lt2"/>
              </a:solidFill>
            </a:endParaRPr>
          </a:p>
        </p:txBody>
      </p:sp>
      <p:pic>
        <p:nvPicPr>
          <p:cNvPr id="294" name="Google Shape;294;p47"/>
          <p:cNvPicPr preferRelativeResize="0"/>
          <p:nvPr/>
        </p:nvPicPr>
        <p:blipFill>
          <a:blip r:embed="rId3">
            <a:alphaModFix/>
          </a:blip>
          <a:stretch>
            <a:fillRect/>
          </a:stretch>
        </p:blipFill>
        <p:spPr>
          <a:xfrm>
            <a:off x="6702400" y="2748600"/>
            <a:ext cx="2233126" cy="22331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Proof of Design - Electrical System Test</a:t>
            </a:r>
            <a:endParaRPr/>
          </a:p>
        </p:txBody>
      </p:sp>
      <p:sp>
        <p:nvSpPr>
          <p:cNvPr id="300" name="Google Shape;300;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Electrical components assembled</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Tested for:</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On/off capabilit</a:t>
            </a:r>
            <a:r>
              <a:rPr lang="en">
                <a:solidFill>
                  <a:schemeClr val="lt2"/>
                </a:solidFill>
              </a:rPr>
              <a:t>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Rotation direction control</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Speed control</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All tests passed</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System ready for use</a:t>
            </a:r>
            <a:endParaRPr>
              <a:solidFill>
                <a:schemeClr val="lt2"/>
              </a:solidFill>
            </a:endParaRPr>
          </a:p>
        </p:txBody>
      </p:sp>
      <p:pic>
        <p:nvPicPr>
          <p:cNvPr id="301" name="Google Shape;301;p48"/>
          <p:cNvPicPr preferRelativeResize="0"/>
          <p:nvPr/>
        </p:nvPicPr>
        <p:blipFill>
          <a:blip r:embed="rId3">
            <a:alphaModFix/>
          </a:blip>
          <a:stretch>
            <a:fillRect/>
          </a:stretch>
        </p:blipFill>
        <p:spPr>
          <a:xfrm>
            <a:off x="4804050" y="1289050"/>
            <a:ext cx="4191000" cy="3143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9"/>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PROJECT MANAGEMENT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0"/>
          <p:cNvSpPr txBox="1"/>
          <p:nvPr>
            <p:ph type="title"/>
          </p:nvPr>
        </p:nvSpPr>
        <p:spPr>
          <a:xfrm>
            <a:off x="311700" y="404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a:t>
            </a:r>
            <a:r>
              <a:rPr lang="en"/>
              <a:t>Proposed </a:t>
            </a:r>
            <a:endParaRPr/>
          </a:p>
        </p:txBody>
      </p:sp>
      <p:sp>
        <p:nvSpPr>
          <p:cNvPr id="312" name="Google Shape;312;p50"/>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Restrictions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MKV estimated a total budget of $1000, $500 to each partner</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Complications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Several designs came in over budget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Budget restrictions required late redesigns around lighter weight capacity</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Target load adjusted</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Smaller, less expensive motor</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BoM revisions</a:t>
            </a:r>
            <a:endParaRPr>
              <a:solidFill>
                <a:schemeClr val="l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Bill of Materials</a:t>
            </a:r>
            <a:endParaRPr/>
          </a:p>
        </p:txBody>
      </p:sp>
      <p:sp>
        <p:nvSpPr>
          <p:cNvPr id="318" name="Google Shape;318;p51"/>
          <p:cNvSpPr txBox="1"/>
          <p:nvPr>
            <p:ph idx="1" type="body"/>
          </p:nvPr>
        </p:nvSpPr>
        <p:spPr>
          <a:xfrm>
            <a:off x="311700" y="1152475"/>
            <a:ext cx="2796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Anticipated material cost: $736.11</a:t>
            </a:r>
            <a:endParaRPr>
              <a:solidFill>
                <a:schemeClr val="lt2"/>
              </a:solidFill>
            </a:endParaRPr>
          </a:p>
          <a:p>
            <a:pPr indent="0" lvl="0" marL="0" rtl="0" algn="l">
              <a:spcBef>
                <a:spcPts val="1600"/>
              </a:spcBef>
              <a:spcAft>
                <a:spcPts val="0"/>
              </a:spcAft>
              <a:buNone/>
            </a:pPr>
            <a:r>
              <a:rPr lang="en">
                <a:solidFill>
                  <a:schemeClr val="lt2"/>
                </a:solidFill>
              </a:rPr>
              <a:t>Assumed tax: 7% - $51.53</a:t>
            </a:r>
            <a:endParaRPr>
              <a:solidFill>
                <a:schemeClr val="lt2"/>
              </a:solidFill>
            </a:endParaRPr>
          </a:p>
          <a:p>
            <a:pPr indent="0" lvl="0" marL="0" rtl="0" algn="l">
              <a:spcBef>
                <a:spcPts val="1600"/>
              </a:spcBef>
              <a:spcAft>
                <a:spcPts val="0"/>
              </a:spcAft>
              <a:buNone/>
            </a:pPr>
            <a:r>
              <a:rPr lang="en">
                <a:solidFill>
                  <a:schemeClr val="lt2"/>
                </a:solidFill>
              </a:rPr>
              <a:t>Final expected cost: $787.64</a:t>
            </a:r>
            <a:endParaRPr>
              <a:solidFill>
                <a:schemeClr val="lt2"/>
              </a:solidFill>
            </a:endParaRPr>
          </a:p>
          <a:p>
            <a:pPr indent="0" lvl="0" marL="0" rtl="0" algn="l">
              <a:spcBef>
                <a:spcPts val="1600"/>
              </a:spcBef>
              <a:spcAft>
                <a:spcPts val="1600"/>
              </a:spcAft>
              <a:buNone/>
            </a:pPr>
            <a:r>
              <a:rPr lang="en">
                <a:solidFill>
                  <a:schemeClr val="lt2"/>
                </a:solidFill>
              </a:rPr>
              <a:t>$212.36 under budget</a:t>
            </a:r>
            <a:endParaRPr>
              <a:solidFill>
                <a:schemeClr val="lt2"/>
              </a:solidFill>
            </a:endParaRPr>
          </a:p>
        </p:txBody>
      </p:sp>
      <p:pic>
        <p:nvPicPr>
          <p:cNvPr id="319" name="Google Shape;319;p51"/>
          <p:cNvPicPr preferRelativeResize="0"/>
          <p:nvPr/>
        </p:nvPicPr>
        <p:blipFill>
          <a:blip r:embed="rId3">
            <a:alphaModFix/>
          </a:blip>
          <a:stretch>
            <a:fillRect/>
          </a:stretch>
        </p:blipFill>
        <p:spPr>
          <a:xfrm>
            <a:off x="3108300" y="1152475"/>
            <a:ext cx="5943600" cy="364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Background</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Why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Advisor’s suggestion to continue </a:t>
            </a:r>
            <a:r>
              <a:rPr lang="en">
                <a:solidFill>
                  <a:schemeClr val="lt2"/>
                </a:solidFill>
              </a:rPr>
              <a:t>previous</a:t>
            </a:r>
            <a:r>
              <a:rPr lang="en">
                <a:solidFill>
                  <a:schemeClr val="lt2"/>
                </a:solidFill>
              </a:rPr>
              <a:t> year’s project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MKV expressed interest during the initial presentation in early Fall 2019</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Need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Increase independence for elderly </a:t>
            </a:r>
            <a:r>
              <a:rPr lang="en">
                <a:solidFill>
                  <a:schemeClr val="lt2"/>
                </a:solidFill>
              </a:rPr>
              <a:t>residents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Reduce restrictions of automobile choices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No lifting device currently available for sedans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What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Automated device to lift an electric </a:t>
            </a:r>
            <a:r>
              <a:rPr lang="en">
                <a:solidFill>
                  <a:schemeClr val="lt2"/>
                </a:solidFill>
              </a:rPr>
              <a:t>wheelchair/scooter </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Labelled as “mobility device” in this project</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How</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Conducted Customer Surveys at MKV</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Created a House of Quality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Additional Research was conducted to confirm the concerns of the MKV survey group.</a:t>
            </a:r>
            <a:endParaRPr>
              <a:solidFill>
                <a:schemeClr val="lt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Budget, Actual</a:t>
            </a:r>
            <a:endParaRPr/>
          </a:p>
        </p:txBody>
      </p:sp>
      <p:sp>
        <p:nvSpPr>
          <p:cNvPr id="325" name="Google Shape;325;p52"/>
          <p:cNvSpPr txBox="1"/>
          <p:nvPr>
            <p:ph idx="1" type="body"/>
          </p:nvPr>
        </p:nvSpPr>
        <p:spPr>
          <a:xfrm>
            <a:off x="311700" y="1152475"/>
            <a:ext cx="2689200" cy="375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Final material cost</a:t>
            </a:r>
            <a:r>
              <a:rPr lang="en">
                <a:solidFill>
                  <a:schemeClr val="lt2"/>
                </a:solidFill>
              </a:rPr>
              <a:t> of </a:t>
            </a:r>
            <a:r>
              <a:rPr lang="en">
                <a:solidFill>
                  <a:schemeClr val="lt2"/>
                </a:solidFill>
              </a:rPr>
              <a:t>$824.52</a:t>
            </a:r>
            <a:endParaRPr>
              <a:solidFill>
                <a:schemeClr val="lt2"/>
              </a:solidFill>
            </a:endParaRPr>
          </a:p>
          <a:p>
            <a:pPr indent="0" lvl="0" marL="0" rtl="0" algn="l">
              <a:spcBef>
                <a:spcPts val="1600"/>
              </a:spcBef>
              <a:spcAft>
                <a:spcPts val="0"/>
              </a:spcAft>
              <a:buNone/>
            </a:pPr>
            <a:r>
              <a:rPr lang="en">
                <a:solidFill>
                  <a:schemeClr val="lt2"/>
                </a:solidFill>
              </a:rPr>
              <a:t>Reduced</a:t>
            </a:r>
            <a:r>
              <a:rPr lang="en">
                <a:solidFill>
                  <a:schemeClr val="lt2"/>
                </a:solidFill>
              </a:rPr>
              <a:t> by purchasing </a:t>
            </a:r>
            <a:r>
              <a:rPr lang="en">
                <a:solidFill>
                  <a:schemeClr val="lt2"/>
                </a:solidFill>
              </a:rPr>
              <a:t>commodity fasteners locally</a:t>
            </a:r>
            <a:endParaRPr>
              <a:solidFill>
                <a:schemeClr val="lt2"/>
              </a:solidFill>
            </a:endParaRPr>
          </a:p>
          <a:p>
            <a:pPr indent="0" lvl="0" marL="0" rtl="0" algn="l">
              <a:spcBef>
                <a:spcPts val="1600"/>
              </a:spcBef>
              <a:spcAft>
                <a:spcPts val="0"/>
              </a:spcAft>
              <a:buNone/>
            </a:pPr>
            <a:r>
              <a:rPr lang="en">
                <a:solidFill>
                  <a:schemeClr val="lt2"/>
                </a:solidFill>
              </a:rPr>
              <a:t>Additional costs from shipping and handling and tax</a:t>
            </a:r>
            <a:endParaRPr>
              <a:solidFill>
                <a:schemeClr val="lt2"/>
              </a:solidFill>
            </a:endParaRPr>
          </a:p>
          <a:p>
            <a:pPr indent="0" lvl="0" marL="0" rtl="0" algn="l">
              <a:spcBef>
                <a:spcPts val="1600"/>
              </a:spcBef>
              <a:spcAft>
                <a:spcPts val="0"/>
              </a:spcAft>
              <a:buNone/>
            </a:pPr>
            <a:r>
              <a:rPr lang="en">
                <a:solidFill>
                  <a:schemeClr val="lt2"/>
                </a:solidFill>
              </a:rPr>
              <a:t>$175.48 under budget</a:t>
            </a:r>
            <a:endParaRPr>
              <a:solidFill>
                <a:schemeClr val="lt2"/>
              </a:solidFill>
            </a:endParaRPr>
          </a:p>
          <a:p>
            <a:pPr indent="0" lvl="0" marL="0" rtl="0" algn="l">
              <a:spcBef>
                <a:spcPts val="1600"/>
              </a:spcBef>
              <a:spcAft>
                <a:spcPts val="1600"/>
              </a:spcAft>
              <a:buNone/>
            </a:pPr>
            <a:r>
              <a:t/>
            </a:r>
            <a:endParaRPr>
              <a:solidFill>
                <a:schemeClr val="lt2"/>
              </a:solidFill>
            </a:endParaRPr>
          </a:p>
        </p:txBody>
      </p:sp>
      <p:pic>
        <p:nvPicPr>
          <p:cNvPr id="326" name="Google Shape;326;p52"/>
          <p:cNvPicPr preferRelativeResize="0"/>
          <p:nvPr/>
        </p:nvPicPr>
        <p:blipFill>
          <a:blip r:embed="rId3">
            <a:alphaModFix/>
          </a:blip>
          <a:stretch>
            <a:fillRect/>
          </a:stretch>
        </p:blipFill>
        <p:spPr>
          <a:xfrm>
            <a:off x="3000850" y="1169988"/>
            <a:ext cx="5943600" cy="3381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53"/>
          <p:cNvSpPr txBox="1"/>
          <p:nvPr>
            <p:ph type="title"/>
          </p:nvPr>
        </p:nvSpPr>
        <p:spPr>
          <a:xfrm>
            <a:off x="311700" y="411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Schedule, </a:t>
            </a:r>
            <a:r>
              <a:rPr lang="en"/>
              <a:t>Proposed </a:t>
            </a:r>
            <a:endParaRPr/>
          </a:p>
        </p:txBody>
      </p:sp>
      <p:sp>
        <p:nvSpPr>
          <p:cNvPr id="332" name="Google Shape;332;p53"/>
          <p:cNvSpPr txBox="1"/>
          <p:nvPr>
            <p:ph idx="1" type="body"/>
          </p:nvPr>
        </p:nvSpPr>
        <p:spPr>
          <a:xfrm>
            <a:off x="311700" y="942100"/>
            <a:ext cx="4260300" cy="3782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Char char="●"/>
            </a:pPr>
            <a:r>
              <a:rPr lang="en" sz="1400">
                <a:solidFill>
                  <a:schemeClr val="lt2"/>
                </a:solidFill>
              </a:rPr>
              <a:t>September</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First MKV meeting: project pitch and approval</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October</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discuss scheduling</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Second MKV meeting, discuss concept designs</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Begin calculations and gather assumptions</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November</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discuss MKV findings/concerns</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Draft Bill of Materials</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Start designing 3D models</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Third group session MKV for build approval</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December</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discuss progress and challenges</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Adjust material costs and timeline</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Winter Break</a:t>
            </a:r>
            <a:endParaRPr sz="1200">
              <a:solidFill>
                <a:schemeClr val="lt2"/>
              </a:solidFill>
            </a:endParaRPr>
          </a:p>
        </p:txBody>
      </p:sp>
      <p:sp>
        <p:nvSpPr>
          <p:cNvPr id="333" name="Google Shape;333;p53"/>
          <p:cNvSpPr txBox="1"/>
          <p:nvPr>
            <p:ph idx="1" type="body"/>
          </p:nvPr>
        </p:nvSpPr>
        <p:spPr>
          <a:xfrm>
            <a:off x="4572000" y="942100"/>
            <a:ext cx="4260300" cy="3782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Char char="●"/>
            </a:pPr>
            <a:r>
              <a:rPr lang="en" sz="1400">
                <a:solidFill>
                  <a:schemeClr val="lt2"/>
                </a:solidFill>
              </a:rPr>
              <a:t>January</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recap from break</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SD II Presentation</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February</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Get funding from MKV</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Order parts on BOM</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Finalize simulations while parts are received</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March</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discuss Tech Expo draft</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Edit build instructions during building phase</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Build prototype</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Initiate testing</a:t>
            </a:r>
            <a:endParaRPr sz="1200">
              <a:solidFill>
                <a:schemeClr val="lt2"/>
              </a:solidFill>
            </a:endParaRPr>
          </a:p>
          <a:p>
            <a:pPr indent="-317500" lvl="0" marL="457200" rtl="0" algn="l">
              <a:spcBef>
                <a:spcPts val="0"/>
              </a:spcBef>
              <a:spcAft>
                <a:spcPts val="0"/>
              </a:spcAft>
              <a:buClr>
                <a:schemeClr val="lt2"/>
              </a:buClr>
              <a:buSzPts val="1400"/>
              <a:buChar char="●"/>
            </a:pPr>
            <a:r>
              <a:rPr lang="en" sz="1400">
                <a:solidFill>
                  <a:schemeClr val="lt2"/>
                </a:solidFill>
              </a:rPr>
              <a:t>April</a:t>
            </a:r>
            <a:endParaRPr sz="14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Advisor meeting, review prototype</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Tech Expo Presentation</a:t>
            </a:r>
            <a:endParaRPr sz="1200">
              <a:solidFill>
                <a:schemeClr val="lt2"/>
              </a:solidFill>
            </a:endParaRPr>
          </a:p>
          <a:p>
            <a:pPr indent="-304800" lvl="1" marL="914400" rtl="0" algn="l">
              <a:spcBef>
                <a:spcPts val="0"/>
              </a:spcBef>
              <a:spcAft>
                <a:spcPts val="0"/>
              </a:spcAft>
              <a:buClr>
                <a:schemeClr val="lt2"/>
              </a:buClr>
              <a:buSzPts val="1200"/>
              <a:buChar char="○"/>
            </a:pPr>
            <a:r>
              <a:rPr lang="en" sz="1200">
                <a:solidFill>
                  <a:schemeClr val="lt2"/>
                </a:solidFill>
              </a:rPr>
              <a:t>Deliver prototype to MKV with advisor approval</a:t>
            </a:r>
            <a:endParaRPr sz="1200">
              <a:solidFill>
                <a:schemeClr val="l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Schedule, Actual</a:t>
            </a:r>
            <a:endParaRPr/>
          </a:p>
        </p:txBody>
      </p:sp>
      <p:sp>
        <p:nvSpPr>
          <p:cNvPr id="339" name="Google Shape;339;p54"/>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January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Senior Design II presentation to staff board</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Lead to redefining the budget</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Redesigned prototype for proof of design rather than actual usage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February</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Final MKV Meeting with Megan to approve prototype budget</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All parts purchased and ordered, arrived in mid-March</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March</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UC COVID-19 Shutdown ordered through summer</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Prototype and project to be finished by future students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Electrical assembly completed</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April</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All deliverables </a:t>
            </a:r>
            <a:r>
              <a:rPr lang="en">
                <a:solidFill>
                  <a:schemeClr val="lt2"/>
                </a:solidFill>
              </a:rPr>
              <a:t>rescheduled</a:t>
            </a:r>
            <a:r>
              <a:rPr lang="en">
                <a:solidFill>
                  <a:schemeClr val="lt2"/>
                </a:solidFill>
              </a:rPr>
              <a:t> to be due (Online) April 18th</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Purchased parts to be delivered to Dr. Dong (final update to MKV)</a:t>
            </a:r>
            <a:endParaRPr>
              <a:solidFill>
                <a:schemeClr val="lt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345" name="Google Shape;345;p55"/>
          <p:cNvSpPr txBox="1"/>
          <p:nvPr>
            <p:ph idx="1" type="body"/>
          </p:nvPr>
        </p:nvSpPr>
        <p:spPr>
          <a:xfrm>
            <a:off x="311700" y="1152475"/>
            <a:ext cx="8520600" cy="3664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Project </a:t>
            </a:r>
            <a:r>
              <a:rPr lang="en">
                <a:solidFill>
                  <a:schemeClr val="lt2"/>
                </a:solidFill>
              </a:rPr>
              <a:t>immensely</a:t>
            </a:r>
            <a:r>
              <a:rPr lang="en">
                <a:solidFill>
                  <a:schemeClr val="lt2"/>
                </a:solidFill>
              </a:rPr>
              <a:t> impacted by COVID-19 Pandemic</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University and workplaces closed across the country</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Sheet metal needs to be sourced and funded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Unable to </a:t>
            </a:r>
            <a:r>
              <a:rPr lang="en">
                <a:solidFill>
                  <a:schemeClr val="lt2"/>
                </a:solidFill>
              </a:rPr>
              <a:t>acquire</a:t>
            </a:r>
            <a:r>
              <a:rPr lang="en">
                <a:solidFill>
                  <a:schemeClr val="lt2"/>
                </a:solidFill>
              </a:rPr>
              <a:t> frame/ramp/mounting features/attachments from Weiss-Technik</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Welding/cutting/bending completed via VPC machinery </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Assuming UC reopens their facility by the time this project is picked up again</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Further tooling can be completed as needed with at-home solutions/gear</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Proof of concept will need to be built and tested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Design based around lifting the Minimus Mobility Scooter</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Actual dimensions (foam stand-in [prototype]) </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Ensures it can fit into trunk</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Downscaled weight (free weights safely anchored [prototype])</a:t>
            </a:r>
            <a:endParaRPr>
              <a:solidFill>
                <a:schemeClr val="lt2"/>
              </a:solidFill>
            </a:endParaRPr>
          </a:p>
          <a:p>
            <a:pPr indent="-317500" lvl="3" marL="1828800" rtl="0" algn="l">
              <a:spcBef>
                <a:spcPts val="0"/>
              </a:spcBef>
              <a:spcAft>
                <a:spcPts val="0"/>
              </a:spcAft>
              <a:buClr>
                <a:schemeClr val="lt2"/>
              </a:buClr>
              <a:buSzPts val="1400"/>
              <a:buChar char="●"/>
            </a:pPr>
            <a:r>
              <a:rPr lang="en">
                <a:solidFill>
                  <a:schemeClr val="lt2"/>
                </a:solidFill>
              </a:rPr>
              <a:t>Ensures weight can be lifted</a:t>
            </a:r>
            <a:endParaRPr>
              <a:solidFill>
                <a:schemeClr val="lt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Information for Future Groups</a:t>
            </a:r>
            <a:endParaRPr/>
          </a:p>
        </p:txBody>
      </p:sp>
      <p:sp>
        <p:nvSpPr>
          <p:cNvPr id="351" name="Google Shape;351;p56"/>
          <p:cNvSpPr txBox="1"/>
          <p:nvPr>
            <p:ph idx="1" type="body"/>
          </p:nvPr>
        </p:nvSpPr>
        <p:spPr>
          <a:xfrm>
            <a:off x="311700" y="101772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t>Students</a:t>
            </a:r>
            <a:endParaRPr b="1" u="sng"/>
          </a:p>
          <a:p>
            <a:pPr indent="-317500" lvl="0" marL="457200" rtl="0" algn="l">
              <a:spcBef>
                <a:spcPts val="0"/>
              </a:spcBef>
              <a:spcAft>
                <a:spcPts val="0"/>
              </a:spcAft>
              <a:buSzPts val="1400"/>
              <a:buChar char="●"/>
            </a:pPr>
            <a:r>
              <a:rPr lang="en"/>
              <a:t>Zachary Waas</a:t>
            </a:r>
            <a:endParaRPr/>
          </a:p>
          <a:p>
            <a:pPr indent="-304800" lvl="1" marL="914400" rtl="0" algn="l">
              <a:spcBef>
                <a:spcPts val="0"/>
              </a:spcBef>
              <a:spcAft>
                <a:spcPts val="0"/>
              </a:spcAft>
              <a:buSzPts val="1200"/>
              <a:buChar char="○"/>
            </a:pPr>
            <a:r>
              <a:rPr lang="en"/>
              <a:t>Class of 2020</a:t>
            </a:r>
            <a:endParaRPr/>
          </a:p>
          <a:p>
            <a:pPr indent="-304800" lvl="2" marL="1371600" rtl="0" algn="l">
              <a:spcBef>
                <a:spcPts val="0"/>
              </a:spcBef>
              <a:spcAft>
                <a:spcPts val="0"/>
              </a:spcAft>
              <a:buSzPts val="1200"/>
              <a:buChar char="■"/>
            </a:pPr>
            <a:r>
              <a:rPr lang="en"/>
              <a:t>Mechanical Engineering Technology</a:t>
            </a:r>
            <a:endParaRPr/>
          </a:p>
          <a:p>
            <a:pPr indent="-304800" lvl="1" marL="914400" rtl="0" algn="l">
              <a:spcBef>
                <a:spcPts val="0"/>
              </a:spcBef>
              <a:spcAft>
                <a:spcPts val="0"/>
              </a:spcAft>
              <a:buSzPts val="1200"/>
              <a:buChar char="○"/>
            </a:pPr>
            <a:r>
              <a:rPr lang="en"/>
              <a:t>Cell: (513) 673-0302</a:t>
            </a:r>
            <a:endParaRPr/>
          </a:p>
          <a:p>
            <a:pPr indent="-304800" lvl="1" marL="914400" rtl="0" algn="l">
              <a:spcBef>
                <a:spcPts val="0"/>
              </a:spcBef>
              <a:spcAft>
                <a:spcPts val="0"/>
              </a:spcAft>
              <a:buSzPts val="1200"/>
              <a:buChar char="○"/>
            </a:pPr>
            <a:r>
              <a:rPr lang="en"/>
              <a:t>Emails: </a:t>
            </a:r>
            <a:endParaRPr/>
          </a:p>
          <a:p>
            <a:pPr indent="-304800" lvl="2" marL="1371600" rtl="0" algn="l">
              <a:spcBef>
                <a:spcPts val="0"/>
              </a:spcBef>
              <a:spcAft>
                <a:spcPts val="0"/>
              </a:spcAft>
              <a:buSzPts val="1200"/>
              <a:buChar char="■"/>
            </a:pPr>
            <a:r>
              <a:rPr lang="en" u="sng">
                <a:solidFill>
                  <a:schemeClr val="hlink"/>
                </a:solidFill>
                <a:hlinkClick r:id="rId3"/>
              </a:rPr>
              <a:t>Waaszc@mail.uc.edu</a:t>
            </a:r>
            <a:endParaRPr/>
          </a:p>
          <a:p>
            <a:pPr indent="-304800" lvl="2" marL="1371600" rtl="0" algn="l">
              <a:spcBef>
                <a:spcPts val="0"/>
              </a:spcBef>
              <a:spcAft>
                <a:spcPts val="0"/>
              </a:spcAft>
              <a:buSzPts val="1200"/>
              <a:buChar char="■"/>
            </a:pPr>
            <a:r>
              <a:rPr lang="en" u="sng">
                <a:solidFill>
                  <a:schemeClr val="hlink"/>
                </a:solidFill>
                <a:hlinkClick r:id="rId4"/>
              </a:rPr>
              <a:t>Zack.waas@gmail.com</a:t>
            </a:r>
            <a:endParaRPr/>
          </a:p>
          <a:p>
            <a:pPr indent="0" lvl="0" marL="1371600" rtl="0" algn="l">
              <a:spcBef>
                <a:spcPts val="0"/>
              </a:spcBef>
              <a:spcAft>
                <a:spcPts val="0"/>
              </a:spcAft>
              <a:buNone/>
            </a:pPr>
            <a:r>
              <a:t/>
            </a:r>
            <a:endParaRPr/>
          </a:p>
          <a:p>
            <a:pPr indent="-317500" lvl="0" marL="457200" rtl="0" algn="l">
              <a:spcBef>
                <a:spcPts val="0"/>
              </a:spcBef>
              <a:spcAft>
                <a:spcPts val="0"/>
              </a:spcAft>
              <a:buSzPts val="1400"/>
              <a:buChar char="●"/>
            </a:pPr>
            <a:r>
              <a:rPr lang="en"/>
              <a:t>Thomas Roth</a:t>
            </a:r>
            <a:endParaRPr/>
          </a:p>
          <a:p>
            <a:pPr indent="-304800" lvl="1" marL="914400" rtl="0" algn="l">
              <a:spcBef>
                <a:spcPts val="0"/>
              </a:spcBef>
              <a:spcAft>
                <a:spcPts val="0"/>
              </a:spcAft>
              <a:buSzPts val="1200"/>
              <a:buChar char="○"/>
            </a:pPr>
            <a:r>
              <a:rPr lang="en"/>
              <a:t>Class of 2020</a:t>
            </a:r>
            <a:endParaRPr/>
          </a:p>
          <a:p>
            <a:pPr indent="-304800" lvl="2" marL="1371600" rtl="0" algn="l">
              <a:spcBef>
                <a:spcPts val="0"/>
              </a:spcBef>
              <a:spcAft>
                <a:spcPts val="0"/>
              </a:spcAft>
              <a:buSzPts val="1200"/>
              <a:buChar char="■"/>
            </a:pPr>
            <a:r>
              <a:rPr lang="en"/>
              <a:t>Mechanical Engineering Technology</a:t>
            </a:r>
            <a:endParaRPr/>
          </a:p>
          <a:p>
            <a:pPr indent="-304800" lvl="1" marL="914400" rtl="0" algn="l">
              <a:spcBef>
                <a:spcPts val="0"/>
              </a:spcBef>
              <a:spcAft>
                <a:spcPts val="0"/>
              </a:spcAft>
              <a:buSzPts val="1200"/>
              <a:buChar char="○"/>
            </a:pPr>
            <a:r>
              <a:rPr lang="en"/>
              <a:t>Cell: (513) 967-7951</a:t>
            </a:r>
            <a:endParaRPr/>
          </a:p>
          <a:p>
            <a:pPr indent="-304800" lvl="1" marL="914400" rtl="0" algn="l">
              <a:spcBef>
                <a:spcPts val="0"/>
              </a:spcBef>
              <a:spcAft>
                <a:spcPts val="0"/>
              </a:spcAft>
              <a:buSzPts val="1200"/>
              <a:buChar char="○"/>
            </a:pPr>
            <a:r>
              <a:rPr lang="en"/>
              <a:t>Emails:</a:t>
            </a:r>
            <a:endParaRPr/>
          </a:p>
          <a:p>
            <a:pPr indent="-304800" lvl="2" marL="1371600" rtl="0" algn="l">
              <a:spcBef>
                <a:spcPts val="0"/>
              </a:spcBef>
              <a:spcAft>
                <a:spcPts val="0"/>
              </a:spcAft>
              <a:buSzPts val="1200"/>
              <a:buChar char="■"/>
            </a:pPr>
            <a:r>
              <a:rPr lang="en" u="sng">
                <a:solidFill>
                  <a:schemeClr val="hlink"/>
                </a:solidFill>
                <a:hlinkClick r:id="rId5"/>
              </a:rPr>
              <a:t>rothts@mail.uc.edu</a:t>
            </a:r>
            <a:endParaRPr/>
          </a:p>
          <a:p>
            <a:pPr indent="-304800" lvl="2" marL="1371600" rtl="0" algn="l">
              <a:spcBef>
                <a:spcPts val="0"/>
              </a:spcBef>
              <a:spcAft>
                <a:spcPts val="0"/>
              </a:spcAft>
              <a:buSzPts val="1200"/>
              <a:buChar char="■"/>
            </a:pPr>
            <a:r>
              <a:rPr lang="en" u="sng">
                <a:solidFill>
                  <a:schemeClr val="hlink"/>
                </a:solidFill>
                <a:hlinkClick r:id="rId6"/>
              </a:rPr>
              <a:t>t.j.f.roth@gmail.com</a:t>
            </a:r>
            <a:endParaRPr/>
          </a:p>
        </p:txBody>
      </p:sp>
      <p:sp>
        <p:nvSpPr>
          <p:cNvPr id="352" name="Google Shape;352;p56"/>
          <p:cNvSpPr txBox="1"/>
          <p:nvPr>
            <p:ph idx="2" type="body"/>
          </p:nvPr>
        </p:nvSpPr>
        <p:spPr>
          <a:xfrm>
            <a:off x="4769100" y="1017725"/>
            <a:ext cx="40632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t>Supervisor</a:t>
            </a:r>
            <a:endParaRPr b="1" u="sng"/>
          </a:p>
          <a:p>
            <a:pPr indent="-317500" lvl="0" marL="457200" rtl="0" algn="l">
              <a:spcBef>
                <a:spcPts val="0"/>
              </a:spcBef>
              <a:spcAft>
                <a:spcPts val="0"/>
              </a:spcAft>
              <a:buSzPts val="1400"/>
              <a:buChar char="●"/>
            </a:pPr>
            <a:r>
              <a:rPr lang="en"/>
              <a:t>Dr. Janet Dong</a:t>
            </a:r>
            <a:endParaRPr/>
          </a:p>
          <a:p>
            <a:pPr indent="-304800" lvl="1" marL="914400" rtl="0" algn="l">
              <a:spcBef>
                <a:spcPts val="0"/>
              </a:spcBef>
              <a:spcAft>
                <a:spcPts val="0"/>
              </a:spcAft>
              <a:buSzPts val="1200"/>
              <a:buChar char="○"/>
            </a:pPr>
            <a:r>
              <a:rPr lang="en"/>
              <a:t>Associate Professor, UC CEAS MET</a:t>
            </a:r>
            <a:endParaRPr/>
          </a:p>
          <a:p>
            <a:pPr indent="-304800" lvl="1" marL="914400" rtl="0" algn="l">
              <a:spcBef>
                <a:spcPts val="0"/>
              </a:spcBef>
              <a:spcAft>
                <a:spcPts val="0"/>
              </a:spcAft>
              <a:buSzPts val="1200"/>
              <a:buChar char="○"/>
            </a:pPr>
            <a:r>
              <a:rPr lang="en" u="sng">
                <a:solidFill>
                  <a:schemeClr val="hlink"/>
                </a:solidFill>
                <a:hlinkClick r:id="rId7"/>
              </a:rPr>
              <a:t>dongjg@ucmail.uc.edu</a:t>
            </a:r>
            <a:endParaRPr/>
          </a:p>
          <a:p>
            <a:pPr indent="-304800" lvl="1" marL="914400" rtl="0" algn="l">
              <a:spcBef>
                <a:spcPts val="0"/>
              </a:spcBef>
              <a:spcAft>
                <a:spcPts val="0"/>
              </a:spcAft>
              <a:buSzPts val="1200"/>
              <a:buChar char="○"/>
            </a:pPr>
            <a:r>
              <a:rPr lang="en"/>
              <a:t>Phone: (513) 556-5305</a:t>
            </a:r>
            <a:endParaRPr/>
          </a:p>
          <a:p>
            <a:pPr indent="0" lvl="0" marL="914400" rtl="0" algn="l">
              <a:spcBef>
                <a:spcPts val="0"/>
              </a:spcBef>
              <a:spcAft>
                <a:spcPts val="0"/>
              </a:spcAft>
              <a:buNone/>
            </a:pPr>
            <a:r>
              <a:t/>
            </a:r>
            <a:endParaRPr/>
          </a:p>
          <a:p>
            <a:pPr indent="0" lvl="0" marL="0" rtl="0" algn="ctr">
              <a:spcBef>
                <a:spcPts val="0"/>
              </a:spcBef>
              <a:spcAft>
                <a:spcPts val="0"/>
              </a:spcAft>
              <a:buNone/>
            </a:pPr>
            <a:r>
              <a:rPr b="1" lang="en" u="sng"/>
              <a:t>Maple Knoll Village</a:t>
            </a:r>
            <a:endParaRPr b="1" u="sng"/>
          </a:p>
          <a:p>
            <a:pPr indent="-317500" lvl="0" marL="457200" rtl="0" algn="l">
              <a:spcBef>
                <a:spcPts val="0"/>
              </a:spcBef>
              <a:spcAft>
                <a:spcPts val="0"/>
              </a:spcAft>
              <a:buSzPts val="1400"/>
              <a:buChar char="●"/>
            </a:pPr>
            <a:r>
              <a:rPr lang="en"/>
              <a:t>Building Information: </a:t>
            </a:r>
            <a:endParaRPr/>
          </a:p>
          <a:p>
            <a:pPr indent="-304800" lvl="1" marL="914400" rtl="0" algn="l">
              <a:spcBef>
                <a:spcPts val="0"/>
              </a:spcBef>
              <a:spcAft>
                <a:spcPts val="0"/>
              </a:spcAft>
              <a:buSzPts val="1200"/>
              <a:buChar char="○"/>
            </a:pPr>
            <a:r>
              <a:rPr lang="en" sz="1200"/>
              <a:t>11100 Springfield Pike, Cincinnati, OH 45246</a:t>
            </a:r>
            <a:endParaRPr sz="1200"/>
          </a:p>
          <a:p>
            <a:pPr indent="-304800" lvl="1" marL="914400" rtl="0" algn="l">
              <a:spcBef>
                <a:spcPts val="0"/>
              </a:spcBef>
              <a:spcAft>
                <a:spcPts val="0"/>
              </a:spcAft>
              <a:buSzPts val="1200"/>
              <a:buChar char="○"/>
            </a:pPr>
            <a:r>
              <a:rPr lang="en" sz="1200"/>
              <a:t>http://www.mapleknoll.org</a:t>
            </a:r>
            <a:endParaRPr/>
          </a:p>
          <a:p>
            <a:pPr indent="-317500" lvl="0" marL="457200" rtl="0" algn="l">
              <a:spcBef>
                <a:spcPts val="0"/>
              </a:spcBef>
              <a:spcAft>
                <a:spcPts val="0"/>
              </a:spcAft>
              <a:buSzPts val="1400"/>
              <a:buChar char="●"/>
            </a:pPr>
            <a:r>
              <a:rPr lang="en"/>
              <a:t>Contact Information: Megan Gresham-Ulrich</a:t>
            </a:r>
            <a:endParaRPr/>
          </a:p>
          <a:p>
            <a:pPr indent="-304800" lvl="1" marL="914400" rtl="0" algn="l">
              <a:spcBef>
                <a:spcPts val="0"/>
              </a:spcBef>
              <a:spcAft>
                <a:spcPts val="0"/>
              </a:spcAft>
              <a:buSzPts val="1200"/>
              <a:buChar char="○"/>
            </a:pPr>
            <a:r>
              <a:rPr lang="en"/>
              <a:t>VP of Marketing and Business Development</a:t>
            </a:r>
            <a:endParaRPr/>
          </a:p>
          <a:p>
            <a:pPr indent="-304800" lvl="1" marL="914400" rtl="0" algn="l">
              <a:spcBef>
                <a:spcPts val="0"/>
              </a:spcBef>
              <a:spcAft>
                <a:spcPts val="0"/>
              </a:spcAft>
              <a:buSzPts val="1200"/>
              <a:buChar char="○"/>
            </a:pPr>
            <a:r>
              <a:rPr lang="en"/>
              <a:t>Work: (513) 782-2423</a:t>
            </a:r>
            <a:endParaRPr/>
          </a:p>
          <a:p>
            <a:pPr indent="-304800" lvl="1" marL="914400" rtl="0" algn="l">
              <a:spcBef>
                <a:spcPts val="0"/>
              </a:spcBef>
              <a:spcAft>
                <a:spcPts val="0"/>
              </a:spcAft>
              <a:buSzPts val="1200"/>
              <a:buChar char="○"/>
            </a:pPr>
            <a:r>
              <a:rPr lang="en"/>
              <a:t>Cell: (513) 312-2546</a:t>
            </a:r>
            <a:endParaRPr/>
          </a:p>
          <a:p>
            <a:pPr indent="-304800" lvl="1" marL="914400" rtl="0" algn="l">
              <a:spcBef>
                <a:spcPts val="0"/>
              </a:spcBef>
              <a:spcAft>
                <a:spcPts val="0"/>
              </a:spcAft>
              <a:buSzPts val="1200"/>
              <a:buChar char="○"/>
            </a:pPr>
            <a:r>
              <a:rPr lang="en"/>
              <a:t>Fax: (513) 782-4324</a:t>
            </a:r>
            <a:endParaRPr/>
          </a:p>
          <a:p>
            <a:pPr indent="-304800" lvl="1" marL="914400" rtl="0" algn="l">
              <a:spcBef>
                <a:spcPts val="0"/>
              </a:spcBef>
              <a:spcAft>
                <a:spcPts val="0"/>
              </a:spcAft>
              <a:buSzPts val="1200"/>
              <a:buChar char="○"/>
            </a:pPr>
            <a:r>
              <a:rPr lang="en"/>
              <a:t>Email: </a:t>
            </a:r>
            <a:r>
              <a:rPr lang="en" u="sng">
                <a:solidFill>
                  <a:schemeClr val="hlink"/>
                </a:solidFill>
                <a:hlinkClick r:id="rId8"/>
              </a:rPr>
              <a:t>MUlrich@mkcommunities.org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Bibliography</a:t>
            </a:r>
            <a:endParaRPr/>
          </a:p>
        </p:txBody>
      </p:sp>
      <p:sp>
        <p:nvSpPr>
          <p:cNvPr id="358" name="Google Shape;358;p57"/>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Char char="●"/>
            </a:pPr>
            <a:r>
              <a:rPr lang="en" sz="1600">
                <a:solidFill>
                  <a:schemeClr val="lt2"/>
                </a:solidFill>
              </a:rPr>
              <a:t>Superior Van and Mobility. Interior Mounted Handicap Scooter &amp; Wheelchair Lifts Kentucky, Indiana, Tennessee, Louisiana &amp; Nebraska. superiorvan.com. [Online] Bruno, 2013. [Cited: Sept 10, 2019.] </a:t>
            </a:r>
            <a:r>
              <a:rPr lang="en" sz="1600" u="sng">
                <a:solidFill>
                  <a:schemeClr val="hlink"/>
                </a:solidFill>
                <a:hlinkClick r:id="rId3"/>
              </a:rPr>
              <a:t>https://www.superiorvan.com/scooter-lifts/interior-scooter-lifts</a:t>
            </a:r>
            <a:r>
              <a:rPr lang="en" sz="1600">
                <a:solidFill>
                  <a:schemeClr val="lt2"/>
                </a:solidFill>
              </a:rPr>
              <a:t>.</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Discount Ramps LLC. EZ-ACCESS® SUITCASE® Tri-Fold AS Wheelchair Ramp. discountramps.com. [Online] 2019. [Cited: September 13, 2019.] </a:t>
            </a:r>
            <a:r>
              <a:rPr lang="en" sz="1600" u="sng">
                <a:solidFill>
                  <a:schemeClr val="hlink"/>
                </a:solidFill>
                <a:hlinkClick r:id="rId4"/>
              </a:rPr>
              <a:t>https://www.discountramps.com/ez-acesstrifold_ramp/p/Trifold-AS/</a:t>
            </a:r>
            <a:r>
              <a:rPr lang="en" sz="1600">
                <a:solidFill>
                  <a:schemeClr val="lt2"/>
                </a:solidFill>
              </a:rPr>
              <a:t>.</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United States Census Bureau. The Nation's Median Age Continues to Rise. census.gov. [Online] June 22, 2017. [Cited: June 26, 2019.] </a:t>
            </a:r>
            <a:r>
              <a:rPr lang="en" sz="1600" u="sng">
                <a:solidFill>
                  <a:schemeClr val="hlink"/>
                </a:solidFill>
                <a:hlinkClick r:id="rId5"/>
              </a:rPr>
              <a:t>https://www.census.gov/library/visualizations/2017/comm/median-age.html</a:t>
            </a:r>
            <a:r>
              <a:rPr lang="en" sz="1600">
                <a:solidFill>
                  <a:schemeClr val="lt2"/>
                </a:solidFill>
              </a:rPr>
              <a:t>.</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Bruno Independent Living Aids. Back Saver. bruno.com. [Online] Bruno Independent Living Aids, 2019. [Cited: September 10, 2019.] </a:t>
            </a:r>
            <a:r>
              <a:rPr lang="en" sz="1600" u="sng">
                <a:solidFill>
                  <a:schemeClr val="hlink"/>
                </a:solidFill>
                <a:hlinkClick r:id="rId6"/>
              </a:rPr>
              <a:t>https://www.bruno.com/scooter-lifts/back-saver</a:t>
            </a:r>
            <a:r>
              <a:rPr lang="en" sz="1600">
                <a:solidFill>
                  <a:schemeClr val="lt2"/>
                </a:solidFill>
              </a:rPr>
              <a:t>.</a:t>
            </a:r>
            <a:endParaRPr sz="1600">
              <a:solidFill>
                <a:schemeClr val="lt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Bibliography Cont.</a:t>
            </a:r>
            <a:endParaRPr/>
          </a:p>
        </p:txBody>
      </p:sp>
      <p:sp>
        <p:nvSpPr>
          <p:cNvPr id="364" name="Google Shape;364;p58"/>
          <p:cNvSpPr txBox="1"/>
          <p:nvPr>
            <p:ph idx="1" type="body"/>
          </p:nvPr>
        </p:nvSpPr>
        <p:spPr>
          <a:xfrm>
            <a:off x="311700" y="1076275"/>
            <a:ext cx="8520600" cy="3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30200" lvl="0" marL="457200" rtl="0" algn="l">
              <a:spcBef>
                <a:spcPts val="0"/>
              </a:spcBef>
              <a:spcAft>
                <a:spcPts val="0"/>
              </a:spcAft>
              <a:buClr>
                <a:schemeClr val="lt2"/>
              </a:buClr>
              <a:buSzPts val="1600"/>
              <a:buChar char="●"/>
            </a:pPr>
            <a:r>
              <a:rPr lang="en" sz="1600">
                <a:solidFill>
                  <a:schemeClr val="lt2"/>
                </a:solidFill>
              </a:rPr>
              <a:t>BraunAbility. Convenient Wheelchair Carrier for Car Top. braunability.com. [Online] BraunAbility, 2019. [Cited: September 10, 2019.] https://www.braunability.com/us/en/mobility-products/wheelchair-carrier-for-car/chair-topper.html.</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Clark, Benjamin B., Minkoff, Noah S. and Zito, Rhiannon R. Maple Knoll Wheelchair Stow. Cincinnati, OH : s.n., 2019.</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M M Robins et al 1984 J. Phys. D: Appl. Phys. 17 1349, </a:t>
            </a:r>
            <a:r>
              <a:rPr lang="en" sz="1600" u="sng">
                <a:solidFill>
                  <a:schemeClr val="hlink"/>
                </a:solidFill>
                <a:hlinkClick r:id="rId3"/>
              </a:rPr>
              <a:t>https://iopscience.iop.org/article/10.1088/0022-3727/17/7/009/pdf</a:t>
            </a:r>
            <a:r>
              <a:rPr lang="en" sz="1600">
                <a:solidFill>
                  <a:schemeClr val="lt2"/>
                </a:solidFill>
              </a:rPr>
              <a:t>.</a:t>
            </a:r>
            <a:endParaRPr sz="1600">
              <a:solidFill>
                <a:schemeClr val="lt2"/>
              </a:solidFill>
            </a:endParaRPr>
          </a:p>
          <a:p>
            <a:pPr indent="-330200" lvl="0" marL="457200" rtl="0" algn="l">
              <a:spcBef>
                <a:spcPts val="0"/>
              </a:spcBef>
              <a:spcAft>
                <a:spcPts val="0"/>
              </a:spcAft>
              <a:buClr>
                <a:schemeClr val="lt2"/>
              </a:buClr>
              <a:buSzPts val="1600"/>
              <a:buChar char="●"/>
            </a:pPr>
            <a:r>
              <a:rPr lang="en" sz="1600">
                <a:solidFill>
                  <a:schemeClr val="lt2"/>
                </a:solidFill>
              </a:rPr>
              <a:t>Careco UK Limited. Minimus Folding Mobility Scooter. CareCo Website. [Online] Careco UK Limited, 2020. [Cited: 11 3 2020.] https://www.careco.co.uk/item-s-ms01097/minimus-folding-mobility-scooter/.</a:t>
            </a:r>
            <a:endParaRPr sz="1600">
              <a:solidFill>
                <a:schemeClr val="lt2"/>
              </a:solidFill>
            </a:endParaRPr>
          </a:p>
          <a:p>
            <a:pPr indent="0" lvl="0" marL="457200" rtl="0" algn="l">
              <a:spcBef>
                <a:spcPts val="1600"/>
              </a:spcBef>
              <a:spcAft>
                <a:spcPts val="1600"/>
              </a:spcAft>
              <a:buNone/>
            </a:pPr>
            <a:r>
              <a:t/>
            </a:r>
            <a:endParaRPr>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Profile - Maple Knoll Village</a:t>
            </a:r>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Local assisted living facility / nursing home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Ongoing c</a:t>
            </a:r>
            <a:r>
              <a:rPr lang="en">
                <a:solidFill>
                  <a:schemeClr val="lt2"/>
                </a:solidFill>
              </a:rPr>
              <a:t>ollaboration</a:t>
            </a:r>
            <a:r>
              <a:rPr lang="en">
                <a:solidFill>
                  <a:schemeClr val="lt2"/>
                </a:solidFill>
              </a:rPr>
              <a:t> with UC </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Survey group</a:t>
            </a:r>
            <a:endParaRPr sz="1800">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Seniors that require assisted living</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Experienced, friendly, direct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Provided information, insights, and concerns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Content of meetings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With survey group</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Discussions of problems/designs/solutions</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Customer </a:t>
            </a:r>
            <a:r>
              <a:rPr lang="en">
                <a:solidFill>
                  <a:schemeClr val="lt2"/>
                </a:solidFill>
              </a:rPr>
              <a:t>surveys conducted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With VP of Marketing and Business Development</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Approval of BoM budget and final design</a:t>
            </a:r>
            <a:endParaRPr>
              <a:solidFill>
                <a:schemeClr val="lt2"/>
              </a:solidFill>
            </a:endParaRPr>
          </a:p>
          <a:p>
            <a:pPr indent="-317500" lvl="2" marL="1371600" rtl="0" algn="l">
              <a:spcBef>
                <a:spcPts val="0"/>
              </a:spcBef>
              <a:spcAft>
                <a:spcPts val="0"/>
              </a:spcAft>
              <a:buClr>
                <a:schemeClr val="lt2"/>
              </a:buClr>
              <a:buSzPts val="1400"/>
              <a:buChar char="■"/>
            </a:pPr>
            <a:r>
              <a:rPr lang="en">
                <a:solidFill>
                  <a:schemeClr val="lt2"/>
                </a:solidFill>
              </a:rPr>
              <a:t>Updates via email</a:t>
            </a:r>
            <a:endParaRPr>
              <a:solidFill>
                <a:schemeClr val="lt2"/>
              </a:solidFill>
            </a:endParaRPr>
          </a:p>
        </p:txBody>
      </p:sp>
      <p:pic>
        <p:nvPicPr>
          <p:cNvPr id="86" name="Google Shape;86;p17"/>
          <p:cNvPicPr preferRelativeResize="0"/>
          <p:nvPr/>
        </p:nvPicPr>
        <p:blipFill>
          <a:blip r:embed="rId3">
            <a:alphaModFix/>
          </a:blip>
          <a:stretch>
            <a:fillRect/>
          </a:stretch>
        </p:blipFill>
        <p:spPr>
          <a:xfrm>
            <a:off x="6584225" y="445025"/>
            <a:ext cx="1714500" cy="1714500"/>
          </a:xfrm>
          <a:prstGeom prst="rect">
            <a:avLst/>
          </a:prstGeom>
          <a:noFill/>
          <a:ln>
            <a:noFill/>
          </a:ln>
        </p:spPr>
      </p:pic>
      <p:pic>
        <p:nvPicPr>
          <p:cNvPr id="87" name="Google Shape;87;p17"/>
          <p:cNvPicPr preferRelativeResize="0"/>
          <p:nvPr/>
        </p:nvPicPr>
        <p:blipFill>
          <a:blip r:embed="rId4">
            <a:alphaModFix/>
          </a:blip>
          <a:stretch>
            <a:fillRect/>
          </a:stretch>
        </p:blipFill>
        <p:spPr>
          <a:xfrm>
            <a:off x="6178075" y="2822250"/>
            <a:ext cx="2526800" cy="1895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Definition</a:t>
            </a:r>
            <a:endParaRPr/>
          </a:p>
        </p:txBody>
      </p:sp>
      <p:sp>
        <p:nvSpPr>
          <p:cNvPr id="93" name="Google Shape;93;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lt2"/>
              </a:buClr>
              <a:buSzPts val="1800"/>
              <a:buChar char="●"/>
            </a:pPr>
            <a:r>
              <a:rPr lang="en">
                <a:solidFill>
                  <a:schemeClr val="lt2"/>
                </a:solidFill>
              </a:rPr>
              <a:t>Design</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Fits universally into sedan trunks</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Automated process</a:t>
            </a:r>
            <a:endParaRPr>
              <a:solidFill>
                <a:schemeClr val="lt2"/>
              </a:solidFill>
            </a:endParaRPr>
          </a:p>
          <a:p>
            <a:pPr indent="-317500" lvl="2" marL="1371600" rtl="0" algn="l">
              <a:lnSpc>
                <a:spcPct val="100000"/>
              </a:lnSpc>
              <a:spcBef>
                <a:spcPts val="0"/>
              </a:spcBef>
              <a:spcAft>
                <a:spcPts val="0"/>
              </a:spcAft>
              <a:buClr>
                <a:schemeClr val="lt2"/>
              </a:buClr>
              <a:buSzPts val="1400"/>
              <a:buChar char="■"/>
            </a:pPr>
            <a:r>
              <a:rPr lang="en">
                <a:solidFill>
                  <a:schemeClr val="lt2"/>
                </a:solidFill>
              </a:rPr>
              <a:t>No manual labor/easy-to-use</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“Plug-and-play” style lift for mobility devices</a:t>
            </a:r>
            <a:endParaRPr>
              <a:solidFill>
                <a:schemeClr val="lt2"/>
              </a:solidFill>
            </a:endParaRPr>
          </a:p>
          <a:p>
            <a:pPr indent="-317500" lvl="2" marL="1371600" rtl="0" algn="l">
              <a:lnSpc>
                <a:spcPct val="100000"/>
              </a:lnSpc>
              <a:spcBef>
                <a:spcPts val="0"/>
              </a:spcBef>
              <a:spcAft>
                <a:spcPts val="0"/>
              </a:spcAft>
              <a:buClr>
                <a:schemeClr val="lt2"/>
              </a:buClr>
              <a:buSzPts val="1400"/>
              <a:buChar char="■"/>
            </a:pPr>
            <a:r>
              <a:rPr lang="en">
                <a:solidFill>
                  <a:schemeClr val="lt2"/>
                </a:solidFill>
              </a:rPr>
              <a:t>Usable by MKV residents</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Affordable</a:t>
            </a:r>
            <a:endParaRPr>
              <a:solidFill>
                <a:schemeClr val="lt2"/>
              </a:solidFill>
            </a:endParaRPr>
          </a:p>
          <a:p>
            <a:pPr indent="-317500" lvl="2" marL="1371600" rtl="0" algn="l">
              <a:lnSpc>
                <a:spcPct val="100000"/>
              </a:lnSpc>
              <a:spcBef>
                <a:spcPts val="0"/>
              </a:spcBef>
              <a:spcAft>
                <a:spcPts val="0"/>
              </a:spcAft>
              <a:buClr>
                <a:schemeClr val="lt2"/>
              </a:buClr>
              <a:buSzPts val="1400"/>
              <a:buChar char="■"/>
            </a:pPr>
            <a:r>
              <a:rPr lang="en">
                <a:solidFill>
                  <a:schemeClr val="lt2"/>
                </a:solidFill>
              </a:rPr>
              <a:t>Existing products are very expensive</a:t>
            </a:r>
            <a:endParaRPr>
              <a:solidFill>
                <a:schemeClr val="lt2"/>
              </a:solidFill>
            </a:endParaRPr>
          </a:p>
          <a:p>
            <a:pPr indent="-342900" lvl="0" marL="457200" rtl="0" algn="l">
              <a:lnSpc>
                <a:spcPct val="100000"/>
              </a:lnSpc>
              <a:spcBef>
                <a:spcPts val="0"/>
              </a:spcBef>
              <a:spcAft>
                <a:spcPts val="0"/>
              </a:spcAft>
              <a:buClr>
                <a:schemeClr val="lt2"/>
              </a:buClr>
              <a:buSzPts val="1800"/>
              <a:buChar char="●"/>
            </a:pPr>
            <a:r>
              <a:rPr lang="en">
                <a:solidFill>
                  <a:schemeClr val="lt2"/>
                </a:solidFill>
              </a:rPr>
              <a:t>Goal</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Increase quality of life of residents by returning some independance to them</a:t>
            </a:r>
            <a:endParaRPr>
              <a:solidFill>
                <a:schemeClr val="lt2"/>
              </a:solidFill>
            </a:endParaRPr>
          </a:p>
          <a:p>
            <a:pPr indent="-317500" lvl="2" marL="1371600" rtl="0" algn="l">
              <a:lnSpc>
                <a:spcPct val="100000"/>
              </a:lnSpc>
              <a:spcBef>
                <a:spcPts val="0"/>
              </a:spcBef>
              <a:spcAft>
                <a:spcPts val="0"/>
              </a:spcAft>
              <a:buClr>
                <a:schemeClr val="lt2"/>
              </a:buClr>
              <a:buSzPts val="1400"/>
              <a:buChar char="■"/>
            </a:pPr>
            <a:r>
              <a:rPr lang="en">
                <a:solidFill>
                  <a:schemeClr val="lt2"/>
                </a:solidFill>
              </a:rPr>
              <a:t>S</a:t>
            </a:r>
            <a:r>
              <a:rPr lang="en">
                <a:solidFill>
                  <a:schemeClr val="lt2"/>
                </a:solidFill>
              </a:rPr>
              <a:t>houldn’t need help (un)loading their devices into their vehicles</a:t>
            </a:r>
            <a:endParaRPr>
              <a:solidFill>
                <a:schemeClr val="lt2"/>
              </a:solidFill>
            </a:endParaRPr>
          </a:p>
          <a:p>
            <a:pPr indent="-342900" lvl="0" marL="457200" rtl="0" algn="l">
              <a:lnSpc>
                <a:spcPct val="100000"/>
              </a:lnSpc>
              <a:spcBef>
                <a:spcPts val="0"/>
              </a:spcBef>
              <a:spcAft>
                <a:spcPts val="0"/>
              </a:spcAft>
              <a:buClr>
                <a:schemeClr val="lt2"/>
              </a:buClr>
              <a:buSzPts val="1800"/>
              <a:buChar char="●"/>
            </a:pPr>
            <a:r>
              <a:rPr lang="en">
                <a:solidFill>
                  <a:schemeClr val="lt2"/>
                </a:solidFill>
              </a:rPr>
              <a:t>Problems Solved</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Removes the requirement of manual labor to lift a </a:t>
            </a:r>
            <a:r>
              <a:rPr lang="en">
                <a:solidFill>
                  <a:schemeClr val="lt2"/>
                </a:solidFill>
              </a:rPr>
              <a:t>mobility</a:t>
            </a:r>
            <a:r>
              <a:rPr lang="en">
                <a:solidFill>
                  <a:schemeClr val="lt2"/>
                </a:solidFill>
              </a:rPr>
              <a:t> device</a:t>
            </a:r>
            <a:endParaRPr>
              <a:solidFill>
                <a:schemeClr val="lt2"/>
              </a:solidFill>
            </a:endParaRPr>
          </a:p>
          <a:p>
            <a:pPr indent="-317500" lvl="1" marL="914400" rtl="0" algn="l">
              <a:lnSpc>
                <a:spcPct val="100000"/>
              </a:lnSpc>
              <a:spcBef>
                <a:spcPts val="0"/>
              </a:spcBef>
              <a:spcAft>
                <a:spcPts val="0"/>
              </a:spcAft>
              <a:buClr>
                <a:schemeClr val="lt2"/>
              </a:buClr>
              <a:buSzPts val="1400"/>
              <a:buChar char="○"/>
            </a:pPr>
            <a:r>
              <a:rPr lang="en">
                <a:solidFill>
                  <a:schemeClr val="lt2"/>
                </a:solidFill>
              </a:rPr>
              <a:t>Removes the requirement of having to purchase a specific size or style of vehicle to fit a lift</a:t>
            </a:r>
            <a:endParaRPr>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a:t>
            </a:r>
            <a:endParaRPr/>
          </a:p>
        </p:txBody>
      </p:sp>
      <p:sp>
        <p:nvSpPr>
          <p:cNvPr id="99" name="Google Shape;99;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Current State of the Market</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a:t>
            </a:r>
            <a:r>
              <a:rPr lang="en">
                <a:solidFill>
                  <a:schemeClr val="lt2"/>
                </a:solidFill>
              </a:rPr>
              <a:t>rovides minimal solutions </a:t>
            </a:r>
            <a:r>
              <a:rPr lang="en">
                <a:solidFill>
                  <a:schemeClr val="lt2"/>
                </a:solidFill>
              </a:rPr>
              <a:t>for people </a:t>
            </a:r>
            <a:r>
              <a:rPr lang="en">
                <a:solidFill>
                  <a:schemeClr val="lt2"/>
                </a:solidFill>
              </a:rPr>
              <a:t>that need a mobility device but can still drive</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Current solutions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Purchasing large handicap-accessible vehicles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Hiring personal assistants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Asking friends/family for help</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Those </a:t>
            </a:r>
            <a:r>
              <a:rPr lang="en">
                <a:solidFill>
                  <a:schemeClr val="lt2"/>
                </a:solidFill>
              </a:rPr>
              <a:t>affected</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Handicapped individuals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Elderly residents</a:t>
            </a:r>
            <a:endParaRPr>
              <a:solidFill>
                <a:schemeClr val="lt2"/>
              </a:solidFill>
            </a:endParaRPr>
          </a:p>
          <a:p>
            <a:pPr indent="-317500" lvl="1" marL="914400" rtl="0" algn="l">
              <a:spcBef>
                <a:spcPts val="0"/>
              </a:spcBef>
              <a:spcAft>
                <a:spcPts val="0"/>
              </a:spcAft>
              <a:buClr>
                <a:schemeClr val="lt2"/>
              </a:buClr>
              <a:buSzPts val="1400"/>
              <a:buChar char="○"/>
            </a:pPr>
            <a:r>
              <a:rPr lang="en">
                <a:solidFill>
                  <a:schemeClr val="lt2"/>
                </a:solidFill>
              </a:rPr>
              <a:t>Those who can’t afford current solutions</a:t>
            </a:r>
            <a:endParaRPr>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of Existing Products and Technology</a:t>
            </a:r>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Char char="●"/>
            </a:pPr>
            <a:r>
              <a:rPr lang="en">
                <a:solidFill>
                  <a:schemeClr val="lt2"/>
                </a:solidFill>
              </a:rPr>
              <a:t>Commercial products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Products recommended by residents</a:t>
            </a:r>
            <a:endParaRPr>
              <a:solidFill>
                <a:schemeClr val="lt2"/>
              </a:solidFill>
            </a:endParaRPr>
          </a:p>
          <a:p>
            <a:pPr indent="-342900" lvl="0" marL="457200" rtl="0" algn="l">
              <a:spcBef>
                <a:spcPts val="0"/>
              </a:spcBef>
              <a:spcAft>
                <a:spcPts val="0"/>
              </a:spcAft>
              <a:buClr>
                <a:schemeClr val="lt2"/>
              </a:buClr>
              <a:buSzPts val="1800"/>
              <a:buChar char="●"/>
            </a:pPr>
            <a:r>
              <a:rPr lang="en">
                <a:solidFill>
                  <a:schemeClr val="lt2"/>
                </a:solidFill>
              </a:rPr>
              <a:t>Previous group’s final design project</a:t>
            </a:r>
            <a:endParaRPr>
              <a:solidFill>
                <a:schemeClr val="lt2"/>
              </a:solidFill>
            </a:endParaRPr>
          </a:p>
          <a:p>
            <a:pPr indent="0" lvl="0" marL="0" rtl="0" algn="l">
              <a:spcBef>
                <a:spcPts val="1600"/>
              </a:spcBef>
              <a:spcAft>
                <a:spcPts val="1600"/>
              </a:spcAft>
              <a:buNone/>
            </a:pPr>
            <a:r>
              <a:t/>
            </a:r>
            <a:endParaRPr>
              <a:solidFill>
                <a:schemeClr val="lt2"/>
              </a:solidFill>
            </a:endParaRPr>
          </a:p>
        </p:txBody>
      </p:sp>
      <p:pic>
        <p:nvPicPr>
          <p:cNvPr id="106" name="Google Shape;106;p20"/>
          <p:cNvPicPr preferRelativeResize="0"/>
          <p:nvPr/>
        </p:nvPicPr>
        <p:blipFill>
          <a:blip r:embed="rId3">
            <a:alphaModFix/>
          </a:blip>
          <a:stretch>
            <a:fillRect/>
          </a:stretch>
        </p:blipFill>
        <p:spPr>
          <a:xfrm>
            <a:off x="217875" y="2617225"/>
            <a:ext cx="2683424" cy="2010100"/>
          </a:xfrm>
          <a:prstGeom prst="rect">
            <a:avLst/>
          </a:prstGeom>
          <a:noFill/>
          <a:ln>
            <a:noFill/>
          </a:ln>
        </p:spPr>
      </p:pic>
      <p:pic>
        <p:nvPicPr>
          <p:cNvPr id="107" name="Google Shape;107;p20"/>
          <p:cNvPicPr preferRelativeResize="0"/>
          <p:nvPr/>
        </p:nvPicPr>
        <p:blipFill>
          <a:blip r:embed="rId4">
            <a:alphaModFix/>
          </a:blip>
          <a:stretch>
            <a:fillRect/>
          </a:stretch>
        </p:blipFill>
        <p:spPr>
          <a:xfrm>
            <a:off x="3055873" y="2617217"/>
            <a:ext cx="3283527" cy="2010108"/>
          </a:xfrm>
          <a:prstGeom prst="rect">
            <a:avLst/>
          </a:prstGeom>
          <a:noFill/>
          <a:ln>
            <a:noFill/>
          </a:ln>
        </p:spPr>
      </p:pic>
      <p:pic>
        <p:nvPicPr>
          <p:cNvPr id="108" name="Google Shape;108;p20"/>
          <p:cNvPicPr preferRelativeResize="0"/>
          <p:nvPr/>
        </p:nvPicPr>
        <p:blipFill>
          <a:blip r:embed="rId5">
            <a:alphaModFix/>
          </a:blip>
          <a:stretch>
            <a:fillRect/>
          </a:stretch>
        </p:blipFill>
        <p:spPr>
          <a:xfrm>
            <a:off x="6493970" y="2617225"/>
            <a:ext cx="2421430" cy="201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265500" y="724200"/>
            <a:ext cx="4045200" cy="75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Existing Pros</a:t>
            </a:r>
            <a:endParaRPr/>
          </a:p>
        </p:txBody>
      </p:sp>
      <p:sp>
        <p:nvSpPr>
          <p:cNvPr id="114" name="Google Shape;114;p21"/>
          <p:cNvSpPr txBox="1"/>
          <p:nvPr>
            <p:ph idx="1" type="subTitle"/>
          </p:nvPr>
        </p:nvSpPr>
        <p:spPr>
          <a:xfrm>
            <a:off x="265500" y="1483499"/>
            <a:ext cx="4045200" cy="2707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chemeClr val="lt2"/>
              </a:buClr>
              <a:buSzPts val="2100"/>
              <a:buChar char="●"/>
            </a:pPr>
            <a:r>
              <a:rPr lang="en">
                <a:solidFill>
                  <a:schemeClr val="lt2"/>
                </a:solidFill>
              </a:rPr>
              <a:t>Automatic</a:t>
            </a:r>
            <a:endParaRPr>
              <a:solidFill>
                <a:schemeClr val="lt2"/>
              </a:solidFill>
            </a:endParaRPr>
          </a:p>
          <a:p>
            <a:pPr indent="-361950" lvl="0" marL="457200" rtl="0" algn="l">
              <a:spcBef>
                <a:spcPts val="0"/>
              </a:spcBef>
              <a:spcAft>
                <a:spcPts val="0"/>
              </a:spcAft>
              <a:buClr>
                <a:schemeClr val="lt2"/>
              </a:buClr>
              <a:buSzPts val="2100"/>
              <a:buChar char="●"/>
            </a:pPr>
            <a:r>
              <a:rPr lang="en">
                <a:solidFill>
                  <a:schemeClr val="lt2"/>
                </a:solidFill>
              </a:rPr>
              <a:t>Solo operation</a:t>
            </a:r>
            <a:endParaRPr>
              <a:solidFill>
                <a:schemeClr val="lt2"/>
              </a:solidFill>
            </a:endParaRPr>
          </a:p>
          <a:p>
            <a:pPr indent="-361950" lvl="0" marL="457200" rtl="0" algn="l">
              <a:spcBef>
                <a:spcPts val="0"/>
              </a:spcBef>
              <a:spcAft>
                <a:spcPts val="0"/>
              </a:spcAft>
              <a:buClr>
                <a:schemeClr val="lt2"/>
              </a:buClr>
              <a:buSzPts val="2100"/>
              <a:buChar char="●"/>
            </a:pPr>
            <a:r>
              <a:rPr lang="en">
                <a:solidFill>
                  <a:schemeClr val="lt2"/>
                </a:solidFill>
              </a:rPr>
              <a:t>Weatherproofing options</a:t>
            </a:r>
            <a:endParaRPr>
              <a:solidFill>
                <a:schemeClr val="lt2"/>
              </a:solidFill>
            </a:endParaRPr>
          </a:p>
          <a:p>
            <a:pPr indent="-361950" lvl="0" marL="457200" rtl="0" algn="l">
              <a:spcBef>
                <a:spcPts val="0"/>
              </a:spcBef>
              <a:spcAft>
                <a:spcPts val="0"/>
              </a:spcAft>
              <a:buClr>
                <a:schemeClr val="lt2"/>
              </a:buClr>
              <a:buSzPts val="2100"/>
              <a:buChar char="●"/>
            </a:pPr>
            <a:r>
              <a:rPr lang="en">
                <a:solidFill>
                  <a:schemeClr val="lt2"/>
                </a:solidFill>
              </a:rPr>
              <a:t>Convenient once installed</a:t>
            </a:r>
            <a:endParaRPr>
              <a:solidFill>
                <a:schemeClr val="lt2"/>
              </a:solidFill>
            </a:endParaRPr>
          </a:p>
          <a:p>
            <a:pPr indent="-361950" lvl="0" marL="457200" rtl="0" algn="l">
              <a:spcBef>
                <a:spcPts val="0"/>
              </a:spcBef>
              <a:spcAft>
                <a:spcPts val="0"/>
              </a:spcAft>
              <a:buClr>
                <a:schemeClr val="lt2"/>
              </a:buClr>
              <a:buSzPts val="2100"/>
              <a:buChar char="●"/>
            </a:pPr>
            <a:r>
              <a:rPr lang="en">
                <a:solidFill>
                  <a:schemeClr val="lt2"/>
                </a:solidFill>
              </a:rPr>
              <a:t>Safe and easy operation</a:t>
            </a:r>
            <a:endParaRPr>
              <a:solidFill>
                <a:schemeClr val="lt2"/>
              </a:solidFill>
            </a:endParaRPr>
          </a:p>
          <a:p>
            <a:pPr indent="-361950" lvl="0" marL="457200" rtl="0" algn="l">
              <a:spcBef>
                <a:spcPts val="0"/>
              </a:spcBef>
              <a:spcAft>
                <a:spcPts val="0"/>
              </a:spcAft>
              <a:buClr>
                <a:schemeClr val="lt2"/>
              </a:buClr>
              <a:buSzPts val="2100"/>
              <a:buChar char="●"/>
            </a:pPr>
            <a:r>
              <a:rPr lang="en">
                <a:solidFill>
                  <a:schemeClr val="lt2"/>
                </a:solidFill>
              </a:rPr>
              <a:t>Widely available</a:t>
            </a:r>
            <a:endParaRPr>
              <a:solidFill>
                <a:schemeClr val="lt2"/>
              </a:solidFill>
            </a:endParaRPr>
          </a:p>
        </p:txBody>
      </p:sp>
      <p:sp>
        <p:nvSpPr>
          <p:cNvPr id="115" name="Google Shape;115;p21"/>
          <p:cNvSpPr txBox="1"/>
          <p:nvPr>
            <p:ph idx="2" type="body"/>
          </p:nvPr>
        </p:nvSpPr>
        <p:spPr>
          <a:xfrm>
            <a:off x="4731300" y="1483499"/>
            <a:ext cx="4045200" cy="2707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Difficult to install</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Unsuitable for sedans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Low weight lifting capacity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Expensive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External storage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Ramps are too large and heavy for residents</a:t>
            </a:r>
            <a:endParaRPr>
              <a:solidFill>
                <a:srgbClr val="000000"/>
              </a:solidFill>
            </a:endParaRPr>
          </a:p>
        </p:txBody>
      </p:sp>
      <p:sp>
        <p:nvSpPr>
          <p:cNvPr id="116" name="Google Shape;116;p21"/>
          <p:cNvSpPr txBox="1"/>
          <p:nvPr>
            <p:ph type="title"/>
          </p:nvPr>
        </p:nvSpPr>
        <p:spPr>
          <a:xfrm>
            <a:off x="4731300" y="724200"/>
            <a:ext cx="4045200" cy="75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000000"/>
                </a:solidFill>
              </a:rPr>
              <a:t>Existing Cons</a:t>
            </a:r>
            <a:endParaRPr b="1">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