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70A800"/>
    <a:srgbClr val="4C7300"/>
    <a:srgbClr val="AAFF00"/>
    <a:srgbClr val="D1FF73"/>
    <a:srgbClr val="98E600"/>
    <a:srgbClr val="A80000"/>
    <a:srgbClr val="FFBEBE"/>
    <a:srgbClr val="F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0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74" y="4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Library\Haynes_NIHsuppl\Haynes_NIHsuppl\Air_monitoring_maps\haynes\CurrentWork_07092018\Location2_3_Marietta_WarrenElementary_OHValley_ugs_z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Library\Haynes_NIHsuppl\Haynes_NIHsuppl\Air_monitoring_maps\haynes\CurrentWork_07092018\Location2_3_Marietta_WarrenElementary_OHValley_ugs_z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/>
              <a:t>Concentration of Manganese (PM10)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WarrentElementaryTotal!$B$1</c:f>
              <c:strCache>
                <c:ptCount val="1"/>
                <c:pt idx="0">
                  <c:v>Month_average (ug/m3)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accent1"/>
                </a:solidFill>
                <a:ln w="9525">
                  <a:solidFill>
                    <a:schemeClr val="accent1">
                      <a:lumMod val="75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40DA-44A3-B1F0-56C08358C0CA}"/>
              </c:ext>
            </c:extLst>
          </c:dPt>
          <c:dPt>
            <c:idx val="4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40DA-44A3-B1F0-56C08358C0CA}"/>
              </c:ext>
            </c:extLst>
          </c:dPt>
          <c:dPt>
            <c:idx val="5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40DA-44A3-B1F0-56C08358C0CA}"/>
              </c:ext>
            </c:extLst>
          </c:dPt>
          <c:dPt>
            <c:idx val="6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40DA-44A3-B1F0-56C08358C0CA}"/>
              </c:ext>
            </c:extLst>
          </c:dPt>
          <c:dPt>
            <c:idx val="7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8-40DA-44A3-B1F0-56C08358C0CA}"/>
              </c:ext>
            </c:extLst>
          </c:dPt>
          <c:dPt>
            <c:idx val="8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A-40DA-44A3-B1F0-56C08358C0CA}"/>
              </c:ext>
            </c:extLst>
          </c:dPt>
          <c:dPt>
            <c:idx val="9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C-40DA-44A3-B1F0-56C08358C0CA}"/>
              </c:ext>
            </c:extLst>
          </c:dPt>
          <c:dPt>
            <c:idx val="10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E-40DA-44A3-B1F0-56C08358C0CA}"/>
              </c:ext>
            </c:extLst>
          </c:dPt>
          <c:dPt>
            <c:idx val="11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0-40DA-44A3-B1F0-56C08358C0CA}"/>
              </c:ext>
            </c:extLst>
          </c:dPt>
          <c:dPt>
            <c:idx val="12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2-40DA-44A3-B1F0-56C08358C0CA}"/>
              </c:ext>
            </c:extLst>
          </c:dPt>
          <c:dPt>
            <c:idx val="13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4-40DA-44A3-B1F0-56C08358C0CA}"/>
              </c:ext>
            </c:extLst>
          </c:dPt>
          <c:dPt>
            <c:idx val="14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6-40DA-44A3-B1F0-56C08358C0CA}"/>
              </c:ext>
            </c:extLst>
          </c:dPt>
          <c:dPt>
            <c:idx val="15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8-40DA-44A3-B1F0-56C08358C0CA}"/>
              </c:ext>
            </c:extLst>
          </c:dPt>
          <c:dPt>
            <c:idx val="16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A-40DA-44A3-B1F0-56C08358C0CA}"/>
              </c:ext>
            </c:extLst>
          </c:dPt>
          <c:dPt>
            <c:idx val="17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C-40DA-44A3-B1F0-56C08358C0CA}"/>
              </c:ext>
            </c:extLst>
          </c:dPt>
          <c:dPt>
            <c:idx val="18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E-40DA-44A3-B1F0-56C08358C0CA}"/>
              </c:ext>
            </c:extLst>
          </c:dPt>
          <c:dPt>
            <c:idx val="19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0-40DA-44A3-B1F0-56C08358C0CA}"/>
              </c:ext>
            </c:extLst>
          </c:dPt>
          <c:dPt>
            <c:idx val="20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2-40DA-44A3-B1F0-56C08358C0CA}"/>
              </c:ext>
            </c:extLst>
          </c:dPt>
          <c:dPt>
            <c:idx val="21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4-40DA-44A3-B1F0-56C08358C0CA}"/>
              </c:ext>
            </c:extLst>
          </c:dPt>
          <c:dPt>
            <c:idx val="22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6-40DA-44A3-B1F0-56C08358C0CA}"/>
              </c:ext>
            </c:extLst>
          </c:dPt>
          <c:dPt>
            <c:idx val="23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8-40DA-44A3-B1F0-56C08358C0CA}"/>
              </c:ext>
            </c:extLst>
          </c:dPt>
          <c:dPt>
            <c:idx val="24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A-40DA-44A3-B1F0-56C08358C0CA}"/>
              </c:ext>
            </c:extLst>
          </c:dPt>
          <c:dPt>
            <c:idx val="25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C-40DA-44A3-B1F0-56C08358C0CA}"/>
              </c:ext>
            </c:extLst>
          </c:dPt>
          <c:dPt>
            <c:idx val="26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E-40DA-44A3-B1F0-56C08358C0CA}"/>
              </c:ext>
            </c:extLst>
          </c:dPt>
          <c:dPt>
            <c:idx val="27"/>
            <c:marker>
              <c:symbol val="circle"/>
              <c:size val="5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30-40DA-44A3-B1F0-56C08358C0CA}"/>
              </c:ext>
            </c:extLst>
          </c:dPt>
          <c:xVal>
            <c:numRef>
              <c:f>WarrentElementaryTotal!$A$2:$A$31</c:f>
              <c:numCache>
                <c:formatCode>mmm\-yy</c:formatCode>
                <c:ptCount val="30"/>
                <c:pt idx="0">
                  <c:v>40042</c:v>
                </c:pt>
                <c:pt idx="1">
                  <c:v>40073</c:v>
                </c:pt>
                <c:pt idx="2">
                  <c:v>40103</c:v>
                </c:pt>
                <c:pt idx="3">
                  <c:v>40134</c:v>
                </c:pt>
                <c:pt idx="4">
                  <c:v>40195</c:v>
                </c:pt>
                <c:pt idx="5">
                  <c:v>40226</c:v>
                </c:pt>
                <c:pt idx="6">
                  <c:v>40254</c:v>
                </c:pt>
                <c:pt idx="7">
                  <c:v>40285</c:v>
                </c:pt>
                <c:pt idx="8">
                  <c:v>40315</c:v>
                </c:pt>
                <c:pt idx="9">
                  <c:v>40346</c:v>
                </c:pt>
                <c:pt idx="10">
                  <c:v>40376</c:v>
                </c:pt>
                <c:pt idx="11">
                  <c:v>40407</c:v>
                </c:pt>
                <c:pt idx="12">
                  <c:v>40438</c:v>
                </c:pt>
                <c:pt idx="13">
                  <c:v>40468</c:v>
                </c:pt>
                <c:pt idx="14">
                  <c:v>40499</c:v>
                </c:pt>
                <c:pt idx="15">
                  <c:v>40529</c:v>
                </c:pt>
                <c:pt idx="16">
                  <c:v>40560</c:v>
                </c:pt>
                <c:pt idx="17">
                  <c:v>40591</c:v>
                </c:pt>
                <c:pt idx="18">
                  <c:v>40619</c:v>
                </c:pt>
                <c:pt idx="19">
                  <c:v>40650</c:v>
                </c:pt>
                <c:pt idx="20">
                  <c:v>40680</c:v>
                </c:pt>
                <c:pt idx="21">
                  <c:v>40711</c:v>
                </c:pt>
                <c:pt idx="22">
                  <c:v>40741</c:v>
                </c:pt>
                <c:pt idx="23">
                  <c:v>40772</c:v>
                </c:pt>
                <c:pt idx="24">
                  <c:v>40803</c:v>
                </c:pt>
                <c:pt idx="25">
                  <c:v>40833</c:v>
                </c:pt>
                <c:pt idx="26">
                  <c:v>40864</c:v>
                </c:pt>
                <c:pt idx="27">
                  <c:v>40900</c:v>
                </c:pt>
                <c:pt idx="28">
                  <c:v>40931</c:v>
                </c:pt>
                <c:pt idx="29">
                  <c:v>40962</c:v>
                </c:pt>
              </c:numCache>
            </c:numRef>
          </c:xVal>
          <c:yVal>
            <c:numRef>
              <c:f>WarrentElementaryTotal!$B$2:$B$31</c:f>
              <c:numCache>
                <c:formatCode>General</c:formatCode>
                <c:ptCount val="30"/>
                <c:pt idx="0">
                  <c:v>0.13463666666666665</c:v>
                </c:pt>
                <c:pt idx="1">
                  <c:v>4.7975000000000004E-2</c:v>
                </c:pt>
                <c:pt idx="2">
                  <c:v>0.25376600000000005</c:v>
                </c:pt>
                <c:pt idx="3">
                  <c:v>3.9399999999999998E-2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3.8003749999999996E-2</c:v>
                </c:pt>
                <c:pt idx="28">
                  <c:v>7.7015909090909093E-2</c:v>
                </c:pt>
                <c:pt idx="29">
                  <c:v>0.12663160000000001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31-40DA-44A3-B1F0-56C08358C0CA}"/>
            </c:ext>
          </c:extLst>
        </c:ser>
        <c:ser>
          <c:idx val="1"/>
          <c:order val="1"/>
          <c:tx>
            <c:strRef>
              <c:f>WarrentElementaryTotal!$C$1</c:f>
              <c:strCache>
                <c:ptCount val="1"/>
                <c:pt idx="0">
                  <c:v>Baseline</c:v>
                </c:pt>
              </c:strCache>
            </c:strRef>
          </c:tx>
          <c:spPr>
            <a:ln w="19050" cap="rnd">
              <a:solidFill>
                <a:srgbClr val="FFC000"/>
              </a:solidFill>
              <a:prstDash val="lgDashDotDot"/>
              <a:round/>
            </a:ln>
            <a:effectLst/>
          </c:spPr>
          <c:marker>
            <c:symbol val="none"/>
          </c:marker>
          <c:xVal>
            <c:numRef>
              <c:f>WarrentElementaryTotal!$A$2:$A$31</c:f>
              <c:numCache>
                <c:formatCode>mmm\-yy</c:formatCode>
                <c:ptCount val="30"/>
                <c:pt idx="0">
                  <c:v>40042</c:v>
                </c:pt>
                <c:pt idx="1">
                  <c:v>40073</c:v>
                </c:pt>
                <c:pt idx="2">
                  <c:v>40103</c:v>
                </c:pt>
                <c:pt idx="3">
                  <c:v>40134</c:v>
                </c:pt>
                <c:pt idx="4">
                  <c:v>40195</c:v>
                </c:pt>
                <c:pt idx="5">
                  <c:v>40226</c:v>
                </c:pt>
                <c:pt idx="6">
                  <c:v>40254</c:v>
                </c:pt>
                <c:pt idx="7">
                  <c:v>40285</c:v>
                </c:pt>
                <c:pt idx="8">
                  <c:v>40315</c:v>
                </c:pt>
                <c:pt idx="9">
                  <c:v>40346</c:v>
                </c:pt>
                <c:pt idx="10">
                  <c:v>40376</c:v>
                </c:pt>
                <c:pt idx="11">
                  <c:v>40407</c:v>
                </c:pt>
                <c:pt idx="12">
                  <c:v>40438</c:v>
                </c:pt>
                <c:pt idx="13">
                  <c:v>40468</c:v>
                </c:pt>
                <c:pt idx="14">
                  <c:v>40499</c:v>
                </c:pt>
                <c:pt idx="15">
                  <c:v>40529</c:v>
                </c:pt>
                <c:pt idx="16">
                  <c:v>40560</c:v>
                </c:pt>
                <c:pt idx="17">
                  <c:v>40591</c:v>
                </c:pt>
                <c:pt idx="18">
                  <c:v>40619</c:v>
                </c:pt>
                <c:pt idx="19">
                  <c:v>40650</c:v>
                </c:pt>
                <c:pt idx="20">
                  <c:v>40680</c:v>
                </c:pt>
                <c:pt idx="21">
                  <c:v>40711</c:v>
                </c:pt>
                <c:pt idx="22">
                  <c:v>40741</c:v>
                </c:pt>
                <c:pt idx="23">
                  <c:v>40772</c:v>
                </c:pt>
                <c:pt idx="24">
                  <c:v>40803</c:v>
                </c:pt>
                <c:pt idx="25">
                  <c:v>40833</c:v>
                </c:pt>
                <c:pt idx="26">
                  <c:v>40864</c:v>
                </c:pt>
                <c:pt idx="27">
                  <c:v>40900</c:v>
                </c:pt>
                <c:pt idx="28">
                  <c:v>40931</c:v>
                </c:pt>
                <c:pt idx="29">
                  <c:v>40962</c:v>
                </c:pt>
              </c:numCache>
            </c:numRef>
          </c:xVal>
          <c:yVal>
            <c:numRef>
              <c:f>WarrentElementaryTotal!$C$2:$C$31</c:f>
              <c:numCache>
                <c:formatCode>General</c:formatCode>
                <c:ptCount val="30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  <c:pt idx="6">
                  <c:v>0.05</c:v>
                </c:pt>
                <c:pt idx="7">
                  <c:v>0.05</c:v>
                </c:pt>
                <c:pt idx="8">
                  <c:v>0.05</c:v>
                </c:pt>
                <c:pt idx="9">
                  <c:v>0.05</c:v>
                </c:pt>
                <c:pt idx="10">
                  <c:v>0.05</c:v>
                </c:pt>
                <c:pt idx="11">
                  <c:v>0.05</c:v>
                </c:pt>
                <c:pt idx="12">
                  <c:v>0.05</c:v>
                </c:pt>
                <c:pt idx="13">
                  <c:v>0.05</c:v>
                </c:pt>
                <c:pt idx="14">
                  <c:v>0.05</c:v>
                </c:pt>
                <c:pt idx="15">
                  <c:v>0.05</c:v>
                </c:pt>
                <c:pt idx="16">
                  <c:v>0.05</c:v>
                </c:pt>
                <c:pt idx="17">
                  <c:v>0.05</c:v>
                </c:pt>
                <c:pt idx="18">
                  <c:v>0.05</c:v>
                </c:pt>
                <c:pt idx="19">
                  <c:v>0.05</c:v>
                </c:pt>
                <c:pt idx="20">
                  <c:v>0.05</c:v>
                </c:pt>
                <c:pt idx="21">
                  <c:v>0.05</c:v>
                </c:pt>
                <c:pt idx="22">
                  <c:v>0.05</c:v>
                </c:pt>
                <c:pt idx="23">
                  <c:v>0.05</c:v>
                </c:pt>
                <c:pt idx="24">
                  <c:v>0.05</c:v>
                </c:pt>
                <c:pt idx="25">
                  <c:v>0.05</c:v>
                </c:pt>
                <c:pt idx="26">
                  <c:v>0.05</c:v>
                </c:pt>
                <c:pt idx="27">
                  <c:v>0.05</c:v>
                </c:pt>
                <c:pt idx="28">
                  <c:v>0.05</c:v>
                </c:pt>
                <c:pt idx="29">
                  <c:v>0.05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32-40DA-44A3-B1F0-56C08358C0CA}"/>
            </c:ext>
          </c:extLst>
        </c:ser>
        <c:ser>
          <c:idx val="2"/>
          <c:order val="2"/>
          <c:tx>
            <c:strRef>
              <c:f>WarrentElementaryTotal!$D$1</c:f>
              <c:strCache>
                <c:ptCount val="1"/>
                <c:pt idx="0">
                  <c:v>ATSDR MRL</c:v>
                </c:pt>
              </c:strCache>
            </c:strRef>
          </c:tx>
          <c:spPr>
            <a:ln w="19050" cap="rnd">
              <a:solidFill>
                <a:srgbClr val="C00000"/>
              </a:solidFill>
              <a:prstDash val="lgDash"/>
              <a:round/>
            </a:ln>
            <a:effectLst/>
          </c:spPr>
          <c:marker>
            <c:symbol val="none"/>
          </c:marker>
          <c:xVal>
            <c:numRef>
              <c:f>WarrentElementaryTotal!$A$2:$A$31</c:f>
              <c:numCache>
                <c:formatCode>mmm\-yy</c:formatCode>
                <c:ptCount val="30"/>
                <c:pt idx="0">
                  <c:v>40042</c:v>
                </c:pt>
                <c:pt idx="1">
                  <c:v>40073</c:v>
                </c:pt>
                <c:pt idx="2">
                  <c:v>40103</c:v>
                </c:pt>
                <c:pt idx="3">
                  <c:v>40134</c:v>
                </c:pt>
                <c:pt idx="4">
                  <c:v>40195</c:v>
                </c:pt>
                <c:pt idx="5">
                  <c:v>40226</c:v>
                </c:pt>
                <c:pt idx="6">
                  <c:v>40254</c:v>
                </c:pt>
                <c:pt idx="7">
                  <c:v>40285</c:v>
                </c:pt>
                <c:pt idx="8">
                  <c:v>40315</c:v>
                </c:pt>
                <c:pt idx="9">
                  <c:v>40346</c:v>
                </c:pt>
                <c:pt idx="10">
                  <c:v>40376</c:v>
                </c:pt>
                <c:pt idx="11">
                  <c:v>40407</c:v>
                </c:pt>
                <c:pt idx="12">
                  <c:v>40438</c:v>
                </c:pt>
                <c:pt idx="13">
                  <c:v>40468</c:v>
                </c:pt>
                <c:pt idx="14">
                  <c:v>40499</c:v>
                </c:pt>
                <c:pt idx="15">
                  <c:v>40529</c:v>
                </c:pt>
                <c:pt idx="16">
                  <c:v>40560</c:v>
                </c:pt>
                <c:pt idx="17">
                  <c:v>40591</c:v>
                </c:pt>
                <c:pt idx="18">
                  <c:v>40619</c:v>
                </c:pt>
                <c:pt idx="19">
                  <c:v>40650</c:v>
                </c:pt>
                <c:pt idx="20">
                  <c:v>40680</c:v>
                </c:pt>
                <c:pt idx="21">
                  <c:v>40711</c:v>
                </c:pt>
                <c:pt idx="22">
                  <c:v>40741</c:v>
                </c:pt>
                <c:pt idx="23">
                  <c:v>40772</c:v>
                </c:pt>
                <c:pt idx="24">
                  <c:v>40803</c:v>
                </c:pt>
                <c:pt idx="25">
                  <c:v>40833</c:v>
                </c:pt>
                <c:pt idx="26">
                  <c:v>40864</c:v>
                </c:pt>
                <c:pt idx="27">
                  <c:v>40900</c:v>
                </c:pt>
                <c:pt idx="28">
                  <c:v>40931</c:v>
                </c:pt>
                <c:pt idx="29">
                  <c:v>40962</c:v>
                </c:pt>
              </c:numCache>
            </c:numRef>
          </c:xVal>
          <c:yVal>
            <c:numRef>
              <c:f>WarrentElementaryTotal!$D$2:$D$31</c:f>
              <c:numCache>
                <c:formatCode>General</c:formatCode>
                <c:ptCount val="30"/>
                <c:pt idx="0">
                  <c:v>0.3</c:v>
                </c:pt>
                <c:pt idx="1">
                  <c:v>0.3</c:v>
                </c:pt>
                <c:pt idx="2">
                  <c:v>0.3</c:v>
                </c:pt>
                <c:pt idx="3">
                  <c:v>0.3</c:v>
                </c:pt>
                <c:pt idx="4">
                  <c:v>0.3</c:v>
                </c:pt>
                <c:pt idx="5">
                  <c:v>0.3</c:v>
                </c:pt>
                <c:pt idx="6">
                  <c:v>0.3</c:v>
                </c:pt>
                <c:pt idx="7">
                  <c:v>0.3</c:v>
                </c:pt>
                <c:pt idx="8">
                  <c:v>0.3</c:v>
                </c:pt>
                <c:pt idx="9">
                  <c:v>0.3</c:v>
                </c:pt>
                <c:pt idx="10">
                  <c:v>0.3</c:v>
                </c:pt>
                <c:pt idx="11">
                  <c:v>0.3</c:v>
                </c:pt>
                <c:pt idx="12">
                  <c:v>0.3</c:v>
                </c:pt>
                <c:pt idx="13">
                  <c:v>0.3</c:v>
                </c:pt>
                <c:pt idx="14">
                  <c:v>0.3</c:v>
                </c:pt>
                <c:pt idx="15">
                  <c:v>0.3</c:v>
                </c:pt>
                <c:pt idx="16">
                  <c:v>0.3</c:v>
                </c:pt>
                <c:pt idx="17">
                  <c:v>0.3</c:v>
                </c:pt>
                <c:pt idx="18">
                  <c:v>0.3</c:v>
                </c:pt>
                <c:pt idx="19">
                  <c:v>0.3</c:v>
                </c:pt>
                <c:pt idx="20">
                  <c:v>0.3</c:v>
                </c:pt>
                <c:pt idx="21">
                  <c:v>0.3</c:v>
                </c:pt>
                <c:pt idx="22">
                  <c:v>0.3</c:v>
                </c:pt>
                <c:pt idx="23">
                  <c:v>0.3</c:v>
                </c:pt>
                <c:pt idx="24">
                  <c:v>0.3</c:v>
                </c:pt>
                <c:pt idx="25">
                  <c:v>0.3</c:v>
                </c:pt>
                <c:pt idx="26">
                  <c:v>0.3</c:v>
                </c:pt>
                <c:pt idx="27">
                  <c:v>0.3</c:v>
                </c:pt>
                <c:pt idx="28">
                  <c:v>0.3</c:v>
                </c:pt>
                <c:pt idx="29">
                  <c:v>0.3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33-40DA-44A3-B1F0-56C08358C0CA}"/>
            </c:ext>
          </c:extLst>
        </c:ser>
        <c:ser>
          <c:idx val="3"/>
          <c:order val="3"/>
          <c:tx>
            <c:strRef>
              <c:f>WarrentElementaryTotal!$E$1</c:f>
              <c:strCache>
                <c:ptCount val="1"/>
                <c:pt idx="0">
                  <c:v>WHO</c:v>
                </c:pt>
              </c:strCache>
            </c:strRef>
          </c:tx>
          <c:spPr>
            <a:ln w="19050" cap="rnd">
              <a:solidFill>
                <a:srgbClr val="FF0000"/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WarrentElementaryTotal!$A$2:$A$31</c:f>
              <c:numCache>
                <c:formatCode>mmm\-yy</c:formatCode>
                <c:ptCount val="30"/>
                <c:pt idx="0">
                  <c:v>40042</c:v>
                </c:pt>
                <c:pt idx="1">
                  <c:v>40073</c:v>
                </c:pt>
                <c:pt idx="2">
                  <c:v>40103</c:v>
                </c:pt>
                <c:pt idx="3">
                  <c:v>40134</c:v>
                </c:pt>
                <c:pt idx="4">
                  <c:v>40195</c:v>
                </c:pt>
                <c:pt idx="5">
                  <c:v>40226</c:v>
                </c:pt>
                <c:pt idx="6">
                  <c:v>40254</c:v>
                </c:pt>
                <c:pt idx="7">
                  <c:v>40285</c:v>
                </c:pt>
                <c:pt idx="8">
                  <c:v>40315</c:v>
                </c:pt>
                <c:pt idx="9">
                  <c:v>40346</c:v>
                </c:pt>
                <c:pt idx="10">
                  <c:v>40376</c:v>
                </c:pt>
                <c:pt idx="11">
                  <c:v>40407</c:v>
                </c:pt>
                <c:pt idx="12">
                  <c:v>40438</c:v>
                </c:pt>
                <c:pt idx="13">
                  <c:v>40468</c:v>
                </c:pt>
                <c:pt idx="14">
                  <c:v>40499</c:v>
                </c:pt>
                <c:pt idx="15">
                  <c:v>40529</c:v>
                </c:pt>
                <c:pt idx="16">
                  <c:v>40560</c:v>
                </c:pt>
                <c:pt idx="17">
                  <c:v>40591</c:v>
                </c:pt>
                <c:pt idx="18">
                  <c:v>40619</c:v>
                </c:pt>
                <c:pt idx="19">
                  <c:v>40650</c:v>
                </c:pt>
                <c:pt idx="20">
                  <c:v>40680</c:v>
                </c:pt>
                <c:pt idx="21">
                  <c:v>40711</c:v>
                </c:pt>
                <c:pt idx="22">
                  <c:v>40741</c:v>
                </c:pt>
                <c:pt idx="23">
                  <c:v>40772</c:v>
                </c:pt>
                <c:pt idx="24">
                  <c:v>40803</c:v>
                </c:pt>
                <c:pt idx="25">
                  <c:v>40833</c:v>
                </c:pt>
                <c:pt idx="26">
                  <c:v>40864</c:v>
                </c:pt>
                <c:pt idx="27">
                  <c:v>40900</c:v>
                </c:pt>
                <c:pt idx="28">
                  <c:v>40931</c:v>
                </c:pt>
                <c:pt idx="29">
                  <c:v>40962</c:v>
                </c:pt>
              </c:numCache>
            </c:numRef>
          </c:xVal>
          <c:yVal>
            <c:numRef>
              <c:f>WarrentElementaryTotal!$E$2:$E$31</c:f>
              <c:numCache>
                <c:formatCode>General</c:formatCode>
                <c:ptCount val="30"/>
                <c:pt idx="0">
                  <c:v>0.15</c:v>
                </c:pt>
                <c:pt idx="1">
                  <c:v>0.15</c:v>
                </c:pt>
                <c:pt idx="2">
                  <c:v>0.15</c:v>
                </c:pt>
                <c:pt idx="3">
                  <c:v>0.15</c:v>
                </c:pt>
                <c:pt idx="4">
                  <c:v>0.15</c:v>
                </c:pt>
                <c:pt idx="5">
                  <c:v>0.15</c:v>
                </c:pt>
                <c:pt idx="6">
                  <c:v>0.15</c:v>
                </c:pt>
                <c:pt idx="7">
                  <c:v>0.15</c:v>
                </c:pt>
                <c:pt idx="8">
                  <c:v>0.15</c:v>
                </c:pt>
                <c:pt idx="9">
                  <c:v>0.15</c:v>
                </c:pt>
                <c:pt idx="10">
                  <c:v>0.15</c:v>
                </c:pt>
                <c:pt idx="11">
                  <c:v>0.15</c:v>
                </c:pt>
                <c:pt idx="12">
                  <c:v>0.15</c:v>
                </c:pt>
                <c:pt idx="13">
                  <c:v>0.15</c:v>
                </c:pt>
                <c:pt idx="14">
                  <c:v>0.15</c:v>
                </c:pt>
                <c:pt idx="15">
                  <c:v>0.15</c:v>
                </c:pt>
                <c:pt idx="16">
                  <c:v>0.15</c:v>
                </c:pt>
                <c:pt idx="17">
                  <c:v>0.15</c:v>
                </c:pt>
                <c:pt idx="18">
                  <c:v>0.15</c:v>
                </c:pt>
                <c:pt idx="19">
                  <c:v>0.15</c:v>
                </c:pt>
                <c:pt idx="20">
                  <c:v>0.15</c:v>
                </c:pt>
                <c:pt idx="21">
                  <c:v>0.15</c:v>
                </c:pt>
                <c:pt idx="22">
                  <c:v>0.15</c:v>
                </c:pt>
                <c:pt idx="23">
                  <c:v>0.15</c:v>
                </c:pt>
                <c:pt idx="24">
                  <c:v>0.15</c:v>
                </c:pt>
                <c:pt idx="25">
                  <c:v>0.15</c:v>
                </c:pt>
                <c:pt idx="26">
                  <c:v>0.15</c:v>
                </c:pt>
                <c:pt idx="27">
                  <c:v>0.15</c:v>
                </c:pt>
                <c:pt idx="28">
                  <c:v>0.15</c:v>
                </c:pt>
                <c:pt idx="29">
                  <c:v>0.15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34-40DA-44A3-B1F0-56C08358C0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64781520"/>
        <c:axId val="864781848"/>
      </c:scatterChart>
      <c:valAx>
        <c:axId val="864781520"/>
        <c:scaling>
          <c:orientation val="minMax"/>
          <c:max val="41000"/>
          <c:min val="4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4781848"/>
        <c:crosses val="autoZero"/>
        <c:crossBetween val="midCat"/>
        <c:majorUnit val="50"/>
      </c:valAx>
      <c:valAx>
        <c:axId val="864781848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dirty="0" err="1" smtClean="0"/>
                  <a:t>ug</a:t>
                </a:r>
                <a:r>
                  <a:rPr lang="en-US" sz="1400" dirty="0" smtClean="0"/>
                  <a:t>/m3</a:t>
                </a:r>
                <a:endParaRPr lang="en-US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478152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/>
              <a:t>Concentration of Manganese (PM10)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WarrentElementaryTotal!$B$1</c:f>
              <c:strCache>
                <c:ptCount val="1"/>
                <c:pt idx="0">
                  <c:v>Month_average (ug/m3)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accent1"/>
                </a:solidFill>
                <a:ln w="9525">
                  <a:solidFill>
                    <a:schemeClr val="accent1">
                      <a:lumMod val="75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40DA-44A3-B1F0-56C08358C0CA}"/>
              </c:ext>
            </c:extLst>
          </c:dPt>
          <c:dPt>
            <c:idx val="4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40DA-44A3-B1F0-56C08358C0CA}"/>
              </c:ext>
            </c:extLst>
          </c:dPt>
          <c:dPt>
            <c:idx val="5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40DA-44A3-B1F0-56C08358C0CA}"/>
              </c:ext>
            </c:extLst>
          </c:dPt>
          <c:dPt>
            <c:idx val="6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40DA-44A3-B1F0-56C08358C0CA}"/>
              </c:ext>
            </c:extLst>
          </c:dPt>
          <c:dPt>
            <c:idx val="7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8-40DA-44A3-B1F0-56C08358C0CA}"/>
              </c:ext>
            </c:extLst>
          </c:dPt>
          <c:dPt>
            <c:idx val="8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A-40DA-44A3-B1F0-56C08358C0CA}"/>
              </c:ext>
            </c:extLst>
          </c:dPt>
          <c:dPt>
            <c:idx val="9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C-40DA-44A3-B1F0-56C08358C0CA}"/>
              </c:ext>
            </c:extLst>
          </c:dPt>
          <c:dPt>
            <c:idx val="10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E-40DA-44A3-B1F0-56C08358C0CA}"/>
              </c:ext>
            </c:extLst>
          </c:dPt>
          <c:dPt>
            <c:idx val="11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0-40DA-44A3-B1F0-56C08358C0CA}"/>
              </c:ext>
            </c:extLst>
          </c:dPt>
          <c:dPt>
            <c:idx val="12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2-40DA-44A3-B1F0-56C08358C0CA}"/>
              </c:ext>
            </c:extLst>
          </c:dPt>
          <c:dPt>
            <c:idx val="13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4-40DA-44A3-B1F0-56C08358C0CA}"/>
              </c:ext>
            </c:extLst>
          </c:dPt>
          <c:dPt>
            <c:idx val="14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6-40DA-44A3-B1F0-56C08358C0CA}"/>
              </c:ext>
            </c:extLst>
          </c:dPt>
          <c:dPt>
            <c:idx val="15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8-40DA-44A3-B1F0-56C08358C0CA}"/>
              </c:ext>
            </c:extLst>
          </c:dPt>
          <c:dPt>
            <c:idx val="16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A-40DA-44A3-B1F0-56C08358C0CA}"/>
              </c:ext>
            </c:extLst>
          </c:dPt>
          <c:dPt>
            <c:idx val="17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C-40DA-44A3-B1F0-56C08358C0CA}"/>
              </c:ext>
            </c:extLst>
          </c:dPt>
          <c:dPt>
            <c:idx val="18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E-40DA-44A3-B1F0-56C08358C0CA}"/>
              </c:ext>
            </c:extLst>
          </c:dPt>
          <c:dPt>
            <c:idx val="19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0-40DA-44A3-B1F0-56C08358C0CA}"/>
              </c:ext>
            </c:extLst>
          </c:dPt>
          <c:dPt>
            <c:idx val="20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2-40DA-44A3-B1F0-56C08358C0CA}"/>
              </c:ext>
            </c:extLst>
          </c:dPt>
          <c:dPt>
            <c:idx val="21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4-40DA-44A3-B1F0-56C08358C0CA}"/>
              </c:ext>
            </c:extLst>
          </c:dPt>
          <c:dPt>
            <c:idx val="22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6-40DA-44A3-B1F0-56C08358C0CA}"/>
              </c:ext>
            </c:extLst>
          </c:dPt>
          <c:dPt>
            <c:idx val="23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8-40DA-44A3-B1F0-56C08358C0CA}"/>
              </c:ext>
            </c:extLst>
          </c:dPt>
          <c:dPt>
            <c:idx val="24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A-40DA-44A3-B1F0-56C08358C0CA}"/>
              </c:ext>
            </c:extLst>
          </c:dPt>
          <c:dPt>
            <c:idx val="25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C-40DA-44A3-B1F0-56C08358C0CA}"/>
              </c:ext>
            </c:extLst>
          </c:dPt>
          <c:dPt>
            <c:idx val="26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E-40DA-44A3-B1F0-56C08358C0CA}"/>
              </c:ext>
            </c:extLst>
          </c:dPt>
          <c:dPt>
            <c:idx val="27"/>
            <c:marker>
              <c:symbol val="circle"/>
              <c:size val="5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30-40DA-44A3-B1F0-56C08358C0CA}"/>
              </c:ext>
            </c:extLst>
          </c:dPt>
          <c:xVal>
            <c:numRef>
              <c:f>WarrentElementaryTotal!$A$2:$A$31</c:f>
              <c:numCache>
                <c:formatCode>mmm\-yy</c:formatCode>
                <c:ptCount val="30"/>
                <c:pt idx="0">
                  <c:v>40042</c:v>
                </c:pt>
                <c:pt idx="1">
                  <c:v>40073</c:v>
                </c:pt>
                <c:pt idx="2">
                  <c:v>40103</c:v>
                </c:pt>
                <c:pt idx="3">
                  <c:v>40134</c:v>
                </c:pt>
                <c:pt idx="4">
                  <c:v>40195</c:v>
                </c:pt>
                <c:pt idx="5">
                  <c:v>40226</c:v>
                </c:pt>
                <c:pt idx="6">
                  <c:v>40254</c:v>
                </c:pt>
                <c:pt idx="7">
                  <c:v>40285</c:v>
                </c:pt>
                <c:pt idx="8">
                  <c:v>40315</c:v>
                </c:pt>
                <c:pt idx="9">
                  <c:v>40346</c:v>
                </c:pt>
                <c:pt idx="10">
                  <c:v>40376</c:v>
                </c:pt>
                <c:pt idx="11">
                  <c:v>40407</c:v>
                </c:pt>
                <c:pt idx="12">
                  <c:v>40438</c:v>
                </c:pt>
                <c:pt idx="13">
                  <c:v>40468</c:v>
                </c:pt>
                <c:pt idx="14">
                  <c:v>40499</c:v>
                </c:pt>
                <c:pt idx="15">
                  <c:v>40529</c:v>
                </c:pt>
                <c:pt idx="16">
                  <c:v>40560</c:v>
                </c:pt>
                <c:pt idx="17">
                  <c:v>40591</c:v>
                </c:pt>
                <c:pt idx="18">
                  <c:v>40619</c:v>
                </c:pt>
                <c:pt idx="19">
                  <c:v>40650</c:v>
                </c:pt>
                <c:pt idx="20">
                  <c:v>40680</c:v>
                </c:pt>
                <c:pt idx="21">
                  <c:v>40711</c:v>
                </c:pt>
                <c:pt idx="22">
                  <c:v>40741</c:v>
                </c:pt>
                <c:pt idx="23">
                  <c:v>40772</c:v>
                </c:pt>
                <c:pt idx="24">
                  <c:v>40803</c:v>
                </c:pt>
                <c:pt idx="25">
                  <c:v>40833</c:v>
                </c:pt>
                <c:pt idx="26">
                  <c:v>40864</c:v>
                </c:pt>
                <c:pt idx="27">
                  <c:v>40900</c:v>
                </c:pt>
                <c:pt idx="28">
                  <c:v>40931</c:v>
                </c:pt>
                <c:pt idx="29">
                  <c:v>40962</c:v>
                </c:pt>
              </c:numCache>
            </c:numRef>
          </c:xVal>
          <c:yVal>
            <c:numRef>
              <c:f>WarrentElementaryTotal!$B$2:$B$31</c:f>
              <c:numCache>
                <c:formatCode>General</c:formatCode>
                <c:ptCount val="30"/>
                <c:pt idx="0">
                  <c:v>0.13463666666666665</c:v>
                </c:pt>
                <c:pt idx="1">
                  <c:v>4.7975000000000004E-2</c:v>
                </c:pt>
                <c:pt idx="2">
                  <c:v>0.25376600000000005</c:v>
                </c:pt>
                <c:pt idx="3">
                  <c:v>3.9399999999999998E-2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3.8003749999999996E-2</c:v>
                </c:pt>
                <c:pt idx="28">
                  <c:v>7.7015909090909093E-2</c:v>
                </c:pt>
                <c:pt idx="29">
                  <c:v>0.12663160000000001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31-40DA-44A3-B1F0-56C08358C0CA}"/>
            </c:ext>
          </c:extLst>
        </c:ser>
        <c:ser>
          <c:idx val="1"/>
          <c:order val="1"/>
          <c:tx>
            <c:strRef>
              <c:f>WarrentElementaryTotal!$C$1</c:f>
              <c:strCache>
                <c:ptCount val="1"/>
                <c:pt idx="0">
                  <c:v>Baseline</c:v>
                </c:pt>
              </c:strCache>
            </c:strRef>
          </c:tx>
          <c:spPr>
            <a:ln w="19050" cap="rnd">
              <a:solidFill>
                <a:srgbClr val="FFC000"/>
              </a:solidFill>
              <a:prstDash val="lgDashDotDot"/>
              <a:round/>
            </a:ln>
            <a:effectLst/>
          </c:spPr>
          <c:marker>
            <c:symbol val="none"/>
          </c:marker>
          <c:xVal>
            <c:numRef>
              <c:f>WarrentElementaryTotal!$A$2:$A$31</c:f>
              <c:numCache>
                <c:formatCode>mmm\-yy</c:formatCode>
                <c:ptCount val="30"/>
                <c:pt idx="0">
                  <c:v>40042</c:v>
                </c:pt>
                <c:pt idx="1">
                  <c:v>40073</c:v>
                </c:pt>
                <c:pt idx="2">
                  <c:v>40103</c:v>
                </c:pt>
                <c:pt idx="3">
                  <c:v>40134</c:v>
                </c:pt>
                <c:pt idx="4">
                  <c:v>40195</c:v>
                </c:pt>
                <c:pt idx="5">
                  <c:v>40226</c:v>
                </c:pt>
                <c:pt idx="6">
                  <c:v>40254</c:v>
                </c:pt>
                <c:pt idx="7">
                  <c:v>40285</c:v>
                </c:pt>
                <c:pt idx="8">
                  <c:v>40315</c:v>
                </c:pt>
                <c:pt idx="9">
                  <c:v>40346</c:v>
                </c:pt>
                <c:pt idx="10">
                  <c:v>40376</c:v>
                </c:pt>
                <c:pt idx="11">
                  <c:v>40407</c:v>
                </c:pt>
                <c:pt idx="12">
                  <c:v>40438</c:v>
                </c:pt>
                <c:pt idx="13">
                  <c:v>40468</c:v>
                </c:pt>
                <c:pt idx="14">
                  <c:v>40499</c:v>
                </c:pt>
                <c:pt idx="15">
                  <c:v>40529</c:v>
                </c:pt>
                <c:pt idx="16">
                  <c:v>40560</c:v>
                </c:pt>
                <c:pt idx="17">
                  <c:v>40591</c:v>
                </c:pt>
                <c:pt idx="18">
                  <c:v>40619</c:v>
                </c:pt>
                <c:pt idx="19">
                  <c:v>40650</c:v>
                </c:pt>
                <c:pt idx="20">
                  <c:v>40680</c:v>
                </c:pt>
                <c:pt idx="21">
                  <c:v>40711</c:v>
                </c:pt>
                <c:pt idx="22">
                  <c:v>40741</c:v>
                </c:pt>
                <c:pt idx="23">
                  <c:v>40772</c:v>
                </c:pt>
                <c:pt idx="24">
                  <c:v>40803</c:v>
                </c:pt>
                <c:pt idx="25">
                  <c:v>40833</c:v>
                </c:pt>
                <c:pt idx="26">
                  <c:v>40864</c:v>
                </c:pt>
                <c:pt idx="27">
                  <c:v>40900</c:v>
                </c:pt>
                <c:pt idx="28">
                  <c:v>40931</c:v>
                </c:pt>
                <c:pt idx="29">
                  <c:v>40962</c:v>
                </c:pt>
              </c:numCache>
            </c:numRef>
          </c:xVal>
          <c:yVal>
            <c:numRef>
              <c:f>WarrentElementaryTotal!$C$2:$C$31</c:f>
              <c:numCache>
                <c:formatCode>General</c:formatCode>
                <c:ptCount val="30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  <c:pt idx="6">
                  <c:v>0.05</c:v>
                </c:pt>
                <c:pt idx="7">
                  <c:v>0.05</c:v>
                </c:pt>
                <c:pt idx="8">
                  <c:v>0.05</c:v>
                </c:pt>
                <c:pt idx="9">
                  <c:v>0.05</c:v>
                </c:pt>
                <c:pt idx="10">
                  <c:v>0.05</c:v>
                </c:pt>
                <c:pt idx="11">
                  <c:v>0.05</c:v>
                </c:pt>
                <c:pt idx="12">
                  <c:v>0.05</c:v>
                </c:pt>
                <c:pt idx="13">
                  <c:v>0.05</c:v>
                </c:pt>
                <c:pt idx="14">
                  <c:v>0.05</c:v>
                </c:pt>
                <c:pt idx="15">
                  <c:v>0.05</c:v>
                </c:pt>
                <c:pt idx="16">
                  <c:v>0.05</c:v>
                </c:pt>
                <c:pt idx="17">
                  <c:v>0.05</c:v>
                </c:pt>
                <c:pt idx="18">
                  <c:v>0.05</c:v>
                </c:pt>
                <c:pt idx="19">
                  <c:v>0.05</c:v>
                </c:pt>
                <c:pt idx="20">
                  <c:v>0.05</c:v>
                </c:pt>
                <c:pt idx="21">
                  <c:v>0.05</c:v>
                </c:pt>
                <c:pt idx="22">
                  <c:v>0.05</c:v>
                </c:pt>
                <c:pt idx="23">
                  <c:v>0.05</c:v>
                </c:pt>
                <c:pt idx="24">
                  <c:v>0.05</c:v>
                </c:pt>
                <c:pt idx="25">
                  <c:v>0.05</c:v>
                </c:pt>
                <c:pt idx="26">
                  <c:v>0.05</c:v>
                </c:pt>
                <c:pt idx="27">
                  <c:v>0.05</c:v>
                </c:pt>
                <c:pt idx="28">
                  <c:v>0.05</c:v>
                </c:pt>
                <c:pt idx="29">
                  <c:v>0.05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32-40DA-44A3-B1F0-56C08358C0CA}"/>
            </c:ext>
          </c:extLst>
        </c:ser>
        <c:ser>
          <c:idx val="2"/>
          <c:order val="2"/>
          <c:tx>
            <c:strRef>
              <c:f>WarrentElementaryTotal!$D$1</c:f>
              <c:strCache>
                <c:ptCount val="1"/>
                <c:pt idx="0">
                  <c:v>ATSDR MRL</c:v>
                </c:pt>
              </c:strCache>
            </c:strRef>
          </c:tx>
          <c:spPr>
            <a:ln w="19050" cap="rnd">
              <a:solidFill>
                <a:srgbClr val="C00000"/>
              </a:solidFill>
              <a:prstDash val="lgDash"/>
              <a:round/>
            </a:ln>
            <a:effectLst/>
          </c:spPr>
          <c:marker>
            <c:symbol val="none"/>
          </c:marker>
          <c:xVal>
            <c:numRef>
              <c:f>WarrentElementaryTotal!$A$2:$A$31</c:f>
              <c:numCache>
                <c:formatCode>mmm\-yy</c:formatCode>
                <c:ptCount val="30"/>
                <c:pt idx="0">
                  <c:v>40042</c:v>
                </c:pt>
                <c:pt idx="1">
                  <c:v>40073</c:v>
                </c:pt>
                <c:pt idx="2">
                  <c:v>40103</c:v>
                </c:pt>
                <c:pt idx="3">
                  <c:v>40134</c:v>
                </c:pt>
                <c:pt idx="4">
                  <c:v>40195</c:v>
                </c:pt>
                <c:pt idx="5">
                  <c:v>40226</c:v>
                </c:pt>
                <c:pt idx="6">
                  <c:v>40254</c:v>
                </c:pt>
                <c:pt idx="7">
                  <c:v>40285</c:v>
                </c:pt>
                <c:pt idx="8">
                  <c:v>40315</c:v>
                </c:pt>
                <c:pt idx="9">
                  <c:v>40346</c:v>
                </c:pt>
                <c:pt idx="10">
                  <c:v>40376</c:v>
                </c:pt>
                <c:pt idx="11">
                  <c:v>40407</c:v>
                </c:pt>
                <c:pt idx="12">
                  <c:v>40438</c:v>
                </c:pt>
                <c:pt idx="13">
                  <c:v>40468</c:v>
                </c:pt>
                <c:pt idx="14">
                  <c:v>40499</c:v>
                </c:pt>
                <c:pt idx="15">
                  <c:v>40529</c:v>
                </c:pt>
                <c:pt idx="16">
                  <c:v>40560</c:v>
                </c:pt>
                <c:pt idx="17">
                  <c:v>40591</c:v>
                </c:pt>
                <c:pt idx="18">
                  <c:v>40619</c:v>
                </c:pt>
                <c:pt idx="19">
                  <c:v>40650</c:v>
                </c:pt>
                <c:pt idx="20">
                  <c:v>40680</c:v>
                </c:pt>
                <c:pt idx="21">
                  <c:v>40711</c:v>
                </c:pt>
                <c:pt idx="22">
                  <c:v>40741</c:v>
                </c:pt>
                <c:pt idx="23">
                  <c:v>40772</c:v>
                </c:pt>
                <c:pt idx="24">
                  <c:v>40803</c:v>
                </c:pt>
                <c:pt idx="25">
                  <c:v>40833</c:v>
                </c:pt>
                <c:pt idx="26">
                  <c:v>40864</c:v>
                </c:pt>
                <c:pt idx="27">
                  <c:v>40900</c:v>
                </c:pt>
                <c:pt idx="28">
                  <c:v>40931</c:v>
                </c:pt>
                <c:pt idx="29">
                  <c:v>40962</c:v>
                </c:pt>
              </c:numCache>
            </c:numRef>
          </c:xVal>
          <c:yVal>
            <c:numRef>
              <c:f>WarrentElementaryTotal!$D$2:$D$31</c:f>
              <c:numCache>
                <c:formatCode>General</c:formatCode>
                <c:ptCount val="30"/>
                <c:pt idx="0">
                  <c:v>0.3</c:v>
                </c:pt>
                <c:pt idx="1">
                  <c:v>0.3</c:v>
                </c:pt>
                <c:pt idx="2">
                  <c:v>0.3</c:v>
                </c:pt>
                <c:pt idx="3">
                  <c:v>0.3</c:v>
                </c:pt>
                <c:pt idx="4">
                  <c:v>0.3</c:v>
                </c:pt>
                <c:pt idx="5">
                  <c:v>0.3</c:v>
                </c:pt>
                <c:pt idx="6">
                  <c:v>0.3</c:v>
                </c:pt>
                <c:pt idx="7">
                  <c:v>0.3</c:v>
                </c:pt>
                <c:pt idx="8">
                  <c:v>0.3</c:v>
                </c:pt>
                <c:pt idx="9">
                  <c:v>0.3</c:v>
                </c:pt>
                <c:pt idx="10">
                  <c:v>0.3</c:v>
                </c:pt>
                <c:pt idx="11">
                  <c:v>0.3</c:v>
                </c:pt>
                <c:pt idx="12">
                  <c:v>0.3</c:v>
                </c:pt>
                <c:pt idx="13">
                  <c:v>0.3</c:v>
                </c:pt>
                <c:pt idx="14">
                  <c:v>0.3</c:v>
                </c:pt>
                <c:pt idx="15">
                  <c:v>0.3</c:v>
                </c:pt>
                <c:pt idx="16">
                  <c:v>0.3</c:v>
                </c:pt>
                <c:pt idx="17">
                  <c:v>0.3</c:v>
                </c:pt>
                <c:pt idx="18">
                  <c:v>0.3</c:v>
                </c:pt>
                <c:pt idx="19">
                  <c:v>0.3</c:v>
                </c:pt>
                <c:pt idx="20">
                  <c:v>0.3</c:v>
                </c:pt>
                <c:pt idx="21">
                  <c:v>0.3</c:v>
                </c:pt>
                <c:pt idx="22">
                  <c:v>0.3</c:v>
                </c:pt>
                <c:pt idx="23">
                  <c:v>0.3</c:v>
                </c:pt>
                <c:pt idx="24">
                  <c:v>0.3</c:v>
                </c:pt>
                <c:pt idx="25">
                  <c:v>0.3</c:v>
                </c:pt>
                <c:pt idx="26">
                  <c:v>0.3</c:v>
                </c:pt>
                <c:pt idx="27">
                  <c:v>0.3</c:v>
                </c:pt>
                <c:pt idx="28">
                  <c:v>0.3</c:v>
                </c:pt>
                <c:pt idx="29">
                  <c:v>0.3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33-40DA-44A3-B1F0-56C08358C0CA}"/>
            </c:ext>
          </c:extLst>
        </c:ser>
        <c:ser>
          <c:idx val="3"/>
          <c:order val="3"/>
          <c:tx>
            <c:strRef>
              <c:f>WarrentElementaryTotal!$E$1</c:f>
              <c:strCache>
                <c:ptCount val="1"/>
                <c:pt idx="0">
                  <c:v>WHO</c:v>
                </c:pt>
              </c:strCache>
            </c:strRef>
          </c:tx>
          <c:spPr>
            <a:ln w="19050" cap="rnd">
              <a:solidFill>
                <a:srgbClr val="FF0000"/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WarrentElementaryTotal!$A$2:$A$31</c:f>
              <c:numCache>
                <c:formatCode>mmm\-yy</c:formatCode>
                <c:ptCount val="30"/>
                <c:pt idx="0">
                  <c:v>40042</c:v>
                </c:pt>
                <c:pt idx="1">
                  <c:v>40073</c:v>
                </c:pt>
                <c:pt idx="2">
                  <c:v>40103</c:v>
                </c:pt>
                <c:pt idx="3">
                  <c:v>40134</c:v>
                </c:pt>
                <c:pt idx="4">
                  <c:v>40195</c:v>
                </c:pt>
                <c:pt idx="5">
                  <c:v>40226</c:v>
                </c:pt>
                <c:pt idx="6">
                  <c:v>40254</c:v>
                </c:pt>
                <c:pt idx="7">
                  <c:v>40285</c:v>
                </c:pt>
                <c:pt idx="8">
                  <c:v>40315</c:v>
                </c:pt>
                <c:pt idx="9">
                  <c:v>40346</c:v>
                </c:pt>
                <c:pt idx="10">
                  <c:v>40376</c:v>
                </c:pt>
                <c:pt idx="11">
                  <c:v>40407</c:v>
                </c:pt>
                <c:pt idx="12">
                  <c:v>40438</c:v>
                </c:pt>
                <c:pt idx="13">
                  <c:v>40468</c:v>
                </c:pt>
                <c:pt idx="14">
                  <c:v>40499</c:v>
                </c:pt>
                <c:pt idx="15">
                  <c:v>40529</c:v>
                </c:pt>
                <c:pt idx="16">
                  <c:v>40560</c:v>
                </c:pt>
                <c:pt idx="17">
                  <c:v>40591</c:v>
                </c:pt>
                <c:pt idx="18">
                  <c:v>40619</c:v>
                </c:pt>
                <c:pt idx="19">
                  <c:v>40650</c:v>
                </c:pt>
                <c:pt idx="20">
                  <c:v>40680</c:v>
                </c:pt>
                <c:pt idx="21">
                  <c:v>40711</c:v>
                </c:pt>
                <c:pt idx="22">
                  <c:v>40741</c:v>
                </c:pt>
                <c:pt idx="23">
                  <c:v>40772</c:v>
                </c:pt>
                <c:pt idx="24">
                  <c:v>40803</c:v>
                </c:pt>
                <c:pt idx="25">
                  <c:v>40833</c:v>
                </c:pt>
                <c:pt idx="26">
                  <c:v>40864</c:v>
                </c:pt>
                <c:pt idx="27">
                  <c:v>40900</c:v>
                </c:pt>
                <c:pt idx="28">
                  <c:v>40931</c:v>
                </c:pt>
                <c:pt idx="29">
                  <c:v>40962</c:v>
                </c:pt>
              </c:numCache>
            </c:numRef>
          </c:xVal>
          <c:yVal>
            <c:numRef>
              <c:f>WarrentElementaryTotal!$E$2:$E$31</c:f>
              <c:numCache>
                <c:formatCode>General</c:formatCode>
                <c:ptCount val="30"/>
                <c:pt idx="0">
                  <c:v>0.15</c:v>
                </c:pt>
                <c:pt idx="1">
                  <c:v>0.15</c:v>
                </c:pt>
                <c:pt idx="2">
                  <c:v>0.15</c:v>
                </c:pt>
                <c:pt idx="3">
                  <c:v>0.15</c:v>
                </c:pt>
                <c:pt idx="4">
                  <c:v>0.15</c:v>
                </c:pt>
                <c:pt idx="5">
                  <c:v>0.15</c:v>
                </c:pt>
                <c:pt idx="6">
                  <c:v>0.15</c:v>
                </c:pt>
                <c:pt idx="7">
                  <c:v>0.15</c:v>
                </c:pt>
                <c:pt idx="8">
                  <c:v>0.15</c:v>
                </c:pt>
                <c:pt idx="9">
                  <c:v>0.15</c:v>
                </c:pt>
                <c:pt idx="10">
                  <c:v>0.15</c:v>
                </c:pt>
                <c:pt idx="11">
                  <c:v>0.15</c:v>
                </c:pt>
                <c:pt idx="12">
                  <c:v>0.15</c:v>
                </c:pt>
                <c:pt idx="13">
                  <c:v>0.15</c:v>
                </c:pt>
                <c:pt idx="14">
                  <c:v>0.15</c:v>
                </c:pt>
                <c:pt idx="15">
                  <c:v>0.15</c:v>
                </c:pt>
                <c:pt idx="16">
                  <c:v>0.15</c:v>
                </c:pt>
                <c:pt idx="17">
                  <c:v>0.15</c:v>
                </c:pt>
                <c:pt idx="18">
                  <c:v>0.15</c:v>
                </c:pt>
                <c:pt idx="19">
                  <c:v>0.15</c:v>
                </c:pt>
                <c:pt idx="20">
                  <c:v>0.15</c:v>
                </c:pt>
                <c:pt idx="21">
                  <c:v>0.15</c:v>
                </c:pt>
                <c:pt idx="22">
                  <c:v>0.15</c:v>
                </c:pt>
                <c:pt idx="23">
                  <c:v>0.15</c:v>
                </c:pt>
                <c:pt idx="24">
                  <c:v>0.15</c:v>
                </c:pt>
                <c:pt idx="25">
                  <c:v>0.15</c:v>
                </c:pt>
                <c:pt idx="26">
                  <c:v>0.15</c:v>
                </c:pt>
                <c:pt idx="27">
                  <c:v>0.15</c:v>
                </c:pt>
                <c:pt idx="28">
                  <c:v>0.15</c:v>
                </c:pt>
                <c:pt idx="29">
                  <c:v>0.15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34-40DA-44A3-B1F0-56C08358C0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64781520"/>
        <c:axId val="864781848"/>
      </c:scatterChart>
      <c:valAx>
        <c:axId val="864781520"/>
        <c:scaling>
          <c:orientation val="minMax"/>
          <c:max val="41000"/>
          <c:min val="4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4781848"/>
        <c:crosses val="autoZero"/>
        <c:crossBetween val="midCat"/>
        <c:majorUnit val="50"/>
      </c:valAx>
      <c:valAx>
        <c:axId val="864781848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dirty="0" err="1" smtClean="0"/>
                  <a:t>ug</a:t>
                </a:r>
                <a:r>
                  <a:rPr lang="en-US" sz="1400" dirty="0" smtClean="0"/>
                  <a:t>/m3</a:t>
                </a:r>
                <a:endParaRPr lang="en-US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478152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041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300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91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789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763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656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972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959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87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361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506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139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136490" y="4083027"/>
            <a:ext cx="6400800" cy="27749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dirty="0" smtClean="0">
                <a:solidFill>
                  <a:schemeClr val="tx1"/>
                </a:solidFill>
              </a:rPr>
              <a:t>The </a:t>
            </a:r>
            <a:r>
              <a:rPr lang="en-US" b="1" dirty="0" smtClean="0">
                <a:solidFill>
                  <a:schemeClr val="tx1"/>
                </a:solidFill>
              </a:rPr>
              <a:t>monthly </a:t>
            </a:r>
            <a:r>
              <a:rPr lang="en-US" b="1" dirty="0">
                <a:solidFill>
                  <a:schemeClr val="tx1"/>
                </a:solidFill>
              </a:rPr>
              <a:t>average </a:t>
            </a:r>
            <a:r>
              <a:rPr lang="en-US" dirty="0">
                <a:solidFill>
                  <a:schemeClr val="tx1"/>
                </a:solidFill>
              </a:rPr>
              <a:t>of </a:t>
            </a:r>
            <a:r>
              <a:rPr lang="en-US" dirty="0" smtClean="0">
                <a:solidFill>
                  <a:schemeClr val="tx1"/>
                </a:solidFill>
              </a:rPr>
              <a:t>manganese </a:t>
            </a:r>
            <a:r>
              <a:rPr lang="en-US" dirty="0">
                <a:solidFill>
                  <a:schemeClr val="tx1"/>
                </a:solidFill>
              </a:rPr>
              <a:t>(</a:t>
            </a:r>
            <a:r>
              <a:rPr lang="en-US" b="1" dirty="0">
                <a:solidFill>
                  <a:schemeClr val="tx1"/>
                </a:solidFill>
              </a:rPr>
              <a:t>PM10</a:t>
            </a:r>
            <a:r>
              <a:rPr lang="en-US" dirty="0">
                <a:solidFill>
                  <a:schemeClr val="tx1"/>
                </a:solidFill>
              </a:rPr>
              <a:t>) in the air </a:t>
            </a:r>
            <a:r>
              <a:rPr lang="en-US" dirty="0" smtClean="0">
                <a:solidFill>
                  <a:schemeClr val="tx1"/>
                </a:solidFill>
              </a:rPr>
              <a:t>was collected by 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altLang="zh-CN" b="1" dirty="0">
                <a:solidFill>
                  <a:schemeClr val="tx1"/>
                </a:solidFill>
              </a:rPr>
              <a:t>monitor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at Warren Elementary School from Aug. 2009 to Feb. 201</a:t>
            </a:r>
            <a:r>
              <a:rPr lang="en-US" altLang="zh-CN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. If you want to explore more, please visit our website:</a:t>
            </a:r>
            <a:r>
              <a:rPr lang="zh-CN" alt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https://med.uc.edu/eh/research/projects/cares.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38" name="Chart 37">
            <a:extLst>
              <a:ext uri="{FF2B5EF4-FFF2-40B4-BE49-F238E27FC236}">
                <a16:creationId xmlns:a16="http://schemas.microsoft.com/office/drawing/2014/main" id="{00000000-0008-0000-03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0641940"/>
              </p:ext>
            </p:extLst>
          </p:nvPr>
        </p:nvGraphicFramePr>
        <p:xfrm>
          <a:off x="3136490" y="0"/>
          <a:ext cx="905256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2" name="Rectangle 81">
            <a:extLst>
              <a:ext uri="{FF2B5EF4-FFF2-40B4-BE49-F238E27FC236}">
                <a16:creationId xmlns:a16="http://schemas.microsoft.com/office/drawing/2014/main" id="{5520BB5B-CC12-4FA7-B09A-B0845B1A7DCC}"/>
              </a:ext>
            </a:extLst>
          </p:cNvPr>
          <p:cNvSpPr/>
          <p:nvPr/>
        </p:nvSpPr>
        <p:spPr>
          <a:xfrm>
            <a:off x="4079135" y="3023403"/>
            <a:ext cx="12895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EPA Standard</a:t>
            </a:r>
            <a:endParaRPr lang="en-US" sz="1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4CC7BEC3-78D9-4629-BDC2-6F2B223278D0}"/>
              </a:ext>
            </a:extLst>
          </p:cNvPr>
          <p:cNvSpPr/>
          <p:nvPr/>
        </p:nvSpPr>
        <p:spPr>
          <a:xfrm>
            <a:off x="4039487" y="700332"/>
            <a:ext cx="15136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ATSDR S</a:t>
            </a:r>
            <a:r>
              <a:rPr lang="en-US" altLang="zh-CN" sz="1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tandard</a:t>
            </a:r>
            <a:endParaRPr lang="en-US" sz="1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36933ACA-C4DE-4988-8C02-8C1BA1084585}"/>
              </a:ext>
            </a:extLst>
          </p:cNvPr>
          <p:cNvSpPr/>
          <p:nvPr/>
        </p:nvSpPr>
        <p:spPr>
          <a:xfrm>
            <a:off x="3907031" y="2081762"/>
            <a:ext cx="1646076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WHO Standard</a:t>
            </a:r>
            <a:endParaRPr lang="en-US" sz="1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70191" y="1634825"/>
            <a:ext cx="5054782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dirty="0" smtClean="0"/>
              <a:t>No data were collected between Dec. </a:t>
            </a:r>
            <a:r>
              <a:rPr lang="en-US" sz="1600" dirty="0"/>
              <a:t>2009 and </a:t>
            </a:r>
            <a:r>
              <a:rPr lang="en-US" sz="1600" dirty="0" smtClean="0"/>
              <a:t>Nov. 2011.</a:t>
            </a:r>
            <a:endParaRPr lang="en-US" sz="1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9244" y="1634825"/>
            <a:ext cx="213039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Warren Elementary School</a:t>
            </a:r>
          </a:p>
          <a:p>
            <a:pPr algn="ctr"/>
            <a:r>
              <a:rPr lang="en-US" sz="1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Marietta, OH</a:t>
            </a:r>
            <a:endParaRPr lang="en-US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5-Point Star 2"/>
          <p:cNvSpPr/>
          <p:nvPr/>
        </p:nvSpPr>
        <p:spPr>
          <a:xfrm>
            <a:off x="1099335" y="2188867"/>
            <a:ext cx="182880" cy="182880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10408" y="2417474"/>
            <a:ext cx="204806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16855 OH-550, Marietta, </a:t>
            </a:r>
          </a:p>
          <a:p>
            <a:pPr algn="ctr"/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OH 45750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9537291" y="4156277"/>
            <a:ext cx="2468782" cy="1988492"/>
            <a:chOff x="9537290" y="4782590"/>
            <a:chExt cx="2578511" cy="1537798"/>
          </a:xfrm>
        </p:grpSpPr>
        <p:grpSp>
          <p:nvGrpSpPr>
            <p:cNvPr id="14" name="Group 13"/>
            <p:cNvGrpSpPr/>
            <p:nvPr/>
          </p:nvGrpSpPr>
          <p:grpSpPr>
            <a:xfrm>
              <a:off x="9537290" y="4782590"/>
              <a:ext cx="2578511" cy="1537798"/>
              <a:chOff x="9537289" y="4835874"/>
              <a:chExt cx="2585691" cy="1537798"/>
            </a:xfrm>
          </p:grpSpPr>
          <p:grpSp>
            <p:nvGrpSpPr>
              <p:cNvPr id="18" name="Group 17"/>
              <p:cNvGrpSpPr/>
              <p:nvPr/>
            </p:nvGrpSpPr>
            <p:grpSpPr>
              <a:xfrm>
                <a:off x="9537289" y="4835874"/>
                <a:ext cx="2437135" cy="1537798"/>
                <a:chOff x="9077497" y="4609495"/>
                <a:chExt cx="2820650" cy="1122777"/>
              </a:xfrm>
            </p:grpSpPr>
            <p:grpSp>
              <p:nvGrpSpPr>
                <p:cNvPr id="19" name="Group 18"/>
                <p:cNvGrpSpPr/>
                <p:nvPr/>
              </p:nvGrpSpPr>
              <p:grpSpPr>
                <a:xfrm>
                  <a:off x="9246056" y="5114500"/>
                  <a:ext cx="2652091" cy="572582"/>
                  <a:chOff x="9235440" y="5366717"/>
                  <a:chExt cx="2652091" cy="572582"/>
                </a:xfrm>
              </p:grpSpPr>
              <p:cxnSp>
                <p:nvCxnSpPr>
                  <p:cNvPr id="21" name="Straight Connector 20"/>
                  <p:cNvCxnSpPr/>
                  <p:nvPr/>
                </p:nvCxnSpPr>
                <p:spPr>
                  <a:xfrm>
                    <a:off x="9235440" y="5447534"/>
                    <a:ext cx="1191802" cy="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  <a:prstDash val="lg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Straight Connector 21"/>
                  <p:cNvCxnSpPr/>
                  <p:nvPr/>
                </p:nvCxnSpPr>
                <p:spPr>
                  <a:xfrm>
                    <a:off x="9235440" y="5623077"/>
                    <a:ext cx="1191802" cy="0"/>
                  </a:xfrm>
                  <a:prstGeom prst="line">
                    <a:avLst/>
                  </a:prstGeom>
                  <a:ln w="28575">
                    <a:solidFill>
                      <a:srgbClr val="FF000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Straight Connector 22"/>
                  <p:cNvCxnSpPr/>
                  <p:nvPr/>
                </p:nvCxnSpPr>
                <p:spPr>
                  <a:xfrm>
                    <a:off x="9235440" y="5798621"/>
                    <a:ext cx="1191802" cy="0"/>
                  </a:xfrm>
                  <a:prstGeom prst="line">
                    <a:avLst/>
                  </a:prstGeom>
                  <a:ln w="28575">
                    <a:solidFill>
                      <a:srgbClr val="FFC000"/>
                    </a:solidFill>
                    <a:prstDash val="lgDashDot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5" name="TextBox 24"/>
                  <p:cNvSpPr txBox="1"/>
                  <p:nvPr/>
                </p:nvSpPr>
                <p:spPr>
                  <a:xfrm>
                    <a:off x="10446380" y="5366717"/>
                    <a:ext cx="1441151" cy="21296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 smtClean="0"/>
                      <a:t>ATSDR Standard</a:t>
                    </a:r>
                    <a:endParaRPr lang="en-US" sz="1400" dirty="0"/>
                  </a:p>
                </p:txBody>
              </p:sp>
              <p:sp>
                <p:nvSpPr>
                  <p:cNvPr id="26" name="TextBox 25"/>
                  <p:cNvSpPr txBox="1"/>
                  <p:nvPr/>
                </p:nvSpPr>
                <p:spPr>
                  <a:xfrm>
                    <a:off x="10446380" y="5545632"/>
                    <a:ext cx="1360839" cy="21296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 smtClean="0"/>
                      <a:t>WHO Standard</a:t>
                    </a:r>
                    <a:endParaRPr lang="en-US" sz="1400" dirty="0"/>
                  </a:p>
                </p:txBody>
              </p:sp>
              <p:sp>
                <p:nvSpPr>
                  <p:cNvPr id="27" name="TextBox 26"/>
                  <p:cNvSpPr txBox="1"/>
                  <p:nvPr/>
                </p:nvSpPr>
                <p:spPr>
                  <a:xfrm>
                    <a:off x="10446380" y="5726338"/>
                    <a:ext cx="1237276" cy="21296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 smtClean="0"/>
                      <a:t>EPA Standard</a:t>
                    </a:r>
                    <a:endParaRPr lang="en-US" sz="1400" dirty="0"/>
                  </a:p>
                </p:txBody>
              </p:sp>
            </p:grpSp>
            <p:sp>
              <p:nvSpPr>
                <p:cNvPr id="20" name="Rectangle 19"/>
                <p:cNvSpPr/>
                <p:nvPr/>
              </p:nvSpPr>
              <p:spPr>
                <a:xfrm>
                  <a:off x="9077497" y="4609495"/>
                  <a:ext cx="2820648" cy="1122777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" name="Group 12"/>
              <p:cNvGrpSpPr/>
              <p:nvPr/>
            </p:nvGrpSpPr>
            <p:grpSpPr>
              <a:xfrm>
                <a:off x="9665428" y="5275123"/>
                <a:ext cx="2457552" cy="276999"/>
                <a:chOff x="9665428" y="5275123"/>
                <a:chExt cx="2457552" cy="276999"/>
              </a:xfrm>
            </p:grpSpPr>
            <p:sp>
              <p:nvSpPr>
                <p:cNvPr id="29" name="TextBox 28"/>
                <p:cNvSpPr txBox="1"/>
                <p:nvPr/>
              </p:nvSpPr>
              <p:spPr>
                <a:xfrm>
                  <a:off x="10725912" y="5275123"/>
                  <a:ext cx="1397068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 smtClean="0"/>
                    <a:t>Monthly average</a:t>
                  </a:r>
                  <a:endParaRPr lang="en-US" sz="1200" dirty="0"/>
                </a:p>
              </p:txBody>
            </p:sp>
            <p:grpSp>
              <p:nvGrpSpPr>
                <p:cNvPr id="12" name="Group 11"/>
                <p:cNvGrpSpPr/>
                <p:nvPr/>
              </p:nvGrpSpPr>
              <p:grpSpPr>
                <a:xfrm>
                  <a:off x="9665428" y="5372526"/>
                  <a:ext cx="1069628" cy="56573"/>
                  <a:chOff x="9674572" y="4887894"/>
                  <a:chExt cx="1069628" cy="56573"/>
                </a:xfrm>
              </p:grpSpPr>
              <p:cxnSp>
                <p:nvCxnSpPr>
                  <p:cNvPr id="31" name="Straight Connector 30"/>
                  <p:cNvCxnSpPr/>
                  <p:nvPr/>
                </p:nvCxnSpPr>
                <p:spPr>
                  <a:xfrm>
                    <a:off x="9690469" y="4914675"/>
                    <a:ext cx="975307" cy="0"/>
                  </a:xfrm>
                  <a:prstGeom prst="line">
                    <a:avLst/>
                  </a:prstGeom>
                  <a:ln w="28575">
                    <a:solidFill>
                      <a:schemeClr val="accent1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1" name="Oval 10"/>
                  <p:cNvSpPr/>
                  <p:nvPr/>
                </p:nvSpPr>
                <p:spPr>
                  <a:xfrm flipV="1">
                    <a:off x="9674572" y="4887895"/>
                    <a:ext cx="73153" cy="56572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" name="Oval 31"/>
                  <p:cNvSpPr/>
                  <p:nvPr/>
                </p:nvSpPr>
                <p:spPr>
                  <a:xfrm flipV="1">
                    <a:off x="10165300" y="4887895"/>
                    <a:ext cx="73153" cy="56572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3" name="Oval 32"/>
                  <p:cNvSpPr/>
                  <p:nvPr/>
                </p:nvSpPr>
                <p:spPr>
                  <a:xfrm flipV="1">
                    <a:off x="10671047" y="4887894"/>
                    <a:ext cx="73153" cy="56572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</p:grpSp>
        <p:sp>
          <p:nvSpPr>
            <p:cNvPr id="35" name="TextBox 34"/>
            <p:cNvSpPr txBox="1"/>
            <p:nvPr/>
          </p:nvSpPr>
          <p:spPr>
            <a:xfrm>
              <a:off x="9537290" y="4900273"/>
              <a:ext cx="2430366" cy="2380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Airborne Manganese (PM10) 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5696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5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75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25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75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25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75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25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75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25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75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25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75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25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75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25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75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25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975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25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75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125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175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chart seriesIdx="-4" categoryIdx="2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225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chart seriesIdx="-4" categoryIdx="2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75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chart seriesIdx="-4" categoryIdx="2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325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chart seriesIdx="-4" categoryIdx="2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375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chart seriesIdx="-4" categoryIdx="2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425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chart seriesIdx="-4" categoryIdx="2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Graphic spid="38" grpId="0" uiExpand="1">
        <p:bldSub>
          <a:bldChart bld="category"/>
        </p:bldSub>
      </p:bldGraphic>
      <p:bldP spid="82" grpId="0"/>
      <p:bldP spid="83" grpId="0"/>
      <p:bldP spid="84" grpId="0"/>
      <p:bldP spid="9" grpId="0"/>
      <p:bldP spid="2" grpId="0"/>
      <p:bldP spid="3" grpId="0" animBg="1"/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136490" y="4083027"/>
            <a:ext cx="6400800" cy="27749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dirty="0" smtClean="0">
                <a:solidFill>
                  <a:schemeClr val="tx1"/>
                </a:solidFill>
              </a:rPr>
              <a:t>The </a:t>
            </a:r>
            <a:r>
              <a:rPr lang="en-US" b="1" dirty="0" smtClean="0">
                <a:solidFill>
                  <a:schemeClr val="tx1"/>
                </a:solidFill>
              </a:rPr>
              <a:t>monthly </a:t>
            </a:r>
            <a:r>
              <a:rPr lang="en-US" b="1" dirty="0">
                <a:solidFill>
                  <a:schemeClr val="tx1"/>
                </a:solidFill>
              </a:rPr>
              <a:t>average </a:t>
            </a:r>
            <a:r>
              <a:rPr lang="en-US" dirty="0">
                <a:solidFill>
                  <a:schemeClr val="tx1"/>
                </a:solidFill>
              </a:rPr>
              <a:t>of </a:t>
            </a:r>
            <a:r>
              <a:rPr lang="en-US" dirty="0" smtClean="0">
                <a:solidFill>
                  <a:schemeClr val="tx1"/>
                </a:solidFill>
              </a:rPr>
              <a:t>manganese </a:t>
            </a:r>
            <a:r>
              <a:rPr lang="en-US" dirty="0">
                <a:solidFill>
                  <a:schemeClr val="tx1"/>
                </a:solidFill>
              </a:rPr>
              <a:t>(</a:t>
            </a:r>
            <a:r>
              <a:rPr lang="en-US" b="1" dirty="0">
                <a:solidFill>
                  <a:schemeClr val="tx1"/>
                </a:solidFill>
              </a:rPr>
              <a:t>PM10</a:t>
            </a:r>
            <a:r>
              <a:rPr lang="en-US" dirty="0">
                <a:solidFill>
                  <a:schemeClr val="tx1"/>
                </a:solidFill>
              </a:rPr>
              <a:t>) in the air </a:t>
            </a:r>
            <a:r>
              <a:rPr lang="en-US" dirty="0" smtClean="0">
                <a:solidFill>
                  <a:schemeClr val="tx1"/>
                </a:solidFill>
              </a:rPr>
              <a:t>was collected by 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altLang="zh-CN" b="1" dirty="0">
                <a:solidFill>
                  <a:schemeClr val="tx1"/>
                </a:solidFill>
              </a:rPr>
              <a:t>monitor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at Warren Elementary School from Aug. 2009 to Feb. 201</a:t>
            </a:r>
            <a:r>
              <a:rPr lang="en-US" altLang="zh-CN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. If you want to explore more, please visit our website:</a:t>
            </a:r>
            <a:r>
              <a:rPr lang="zh-CN" alt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https://med.uc.edu/eh/research/projects/cares.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38" name="Chart 37">
            <a:extLst>
              <a:ext uri="{FF2B5EF4-FFF2-40B4-BE49-F238E27FC236}">
                <a16:creationId xmlns:a16="http://schemas.microsoft.com/office/drawing/2014/main" id="{00000000-0008-0000-0300-00000300000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3136490" y="0"/>
          <a:ext cx="905256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2" name="Rectangle 81">
            <a:extLst>
              <a:ext uri="{FF2B5EF4-FFF2-40B4-BE49-F238E27FC236}">
                <a16:creationId xmlns:a16="http://schemas.microsoft.com/office/drawing/2014/main" id="{5520BB5B-CC12-4FA7-B09A-B0845B1A7DCC}"/>
              </a:ext>
            </a:extLst>
          </p:cNvPr>
          <p:cNvSpPr/>
          <p:nvPr/>
        </p:nvSpPr>
        <p:spPr>
          <a:xfrm>
            <a:off x="4079135" y="3023403"/>
            <a:ext cx="12895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EPA Standard</a:t>
            </a:r>
            <a:endParaRPr lang="en-US" sz="1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4CC7BEC3-78D9-4629-BDC2-6F2B223278D0}"/>
              </a:ext>
            </a:extLst>
          </p:cNvPr>
          <p:cNvSpPr/>
          <p:nvPr/>
        </p:nvSpPr>
        <p:spPr>
          <a:xfrm>
            <a:off x="4039487" y="700332"/>
            <a:ext cx="15136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ATSDR S</a:t>
            </a:r>
            <a:r>
              <a:rPr lang="en-US" altLang="zh-CN" sz="1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tandard</a:t>
            </a:r>
            <a:endParaRPr lang="en-US" sz="1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36933ACA-C4DE-4988-8C02-8C1BA1084585}"/>
              </a:ext>
            </a:extLst>
          </p:cNvPr>
          <p:cNvSpPr/>
          <p:nvPr/>
        </p:nvSpPr>
        <p:spPr>
          <a:xfrm>
            <a:off x="3907031" y="2081762"/>
            <a:ext cx="1646076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WHO Standard</a:t>
            </a:r>
            <a:endParaRPr lang="en-US" sz="1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70191" y="1634825"/>
            <a:ext cx="5054782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dirty="0" smtClean="0"/>
              <a:t>No data were collected between Dec. </a:t>
            </a:r>
            <a:r>
              <a:rPr lang="en-US" sz="1600" dirty="0"/>
              <a:t>2009 and </a:t>
            </a:r>
            <a:r>
              <a:rPr lang="en-US" sz="1600" dirty="0" smtClean="0"/>
              <a:t>Nov. 2011.</a:t>
            </a:r>
            <a:endParaRPr lang="en-US" sz="1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9244" y="1634825"/>
            <a:ext cx="213039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Warren Elementary School</a:t>
            </a:r>
          </a:p>
          <a:p>
            <a:pPr algn="ctr"/>
            <a:r>
              <a:rPr lang="en-US" sz="1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Marietta, OH</a:t>
            </a:r>
            <a:endParaRPr lang="en-US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5-Point Star 2"/>
          <p:cNvSpPr/>
          <p:nvPr/>
        </p:nvSpPr>
        <p:spPr>
          <a:xfrm>
            <a:off x="1099335" y="2188867"/>
            <a:ext cx="182880" cy="182880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10408" y="2417474"/>
            <a:ext cx="204806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16855</a:t>
            </a:r>
            <a:r>
              <a:rPr lang="en-US" sz="1400" dirty="0"/>
              <a:t> </a:t>
            </a: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OH-550</a:t>
            </a:r>
            <a:r>
              <a:rPr lang="en-US" sz="1400" dirty="0"/>
              <a:t>, </a:t>
            </a: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Marietta</a:t>
            </a:r>
            <a:r>
              <a:rPr lang="en-US" sz="1400" dirty="0"/>
              <a:t>, </a:t>
            </a:r>
            <a:endParaRPr lang="en-US" sz="1400" dirty="0" smtClean="0"/>
          </a:p>
          <a:p>
            <a:pPr algn="ctr"/>
            <a:r>
              <a:rPr lang="en-US" sz="1400" dirty="0" smtClean="0"/>
              <a:t>OH </a:t>
            </a: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45750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9537291" y="4156277"/>
            <a:ext cx="2468782" cy="1988492"/>
            <a:chOff x="9537290" y="4782590"/>
            <a:chExt cx="2578511" cy="1537798"/>
          </a:xfrm>
        </p:grpSpPr>
        <p:grpSp>
          <p:nvGrpSpPr>
            <p:cNvPr id="14" name="Group 13"/>
            <p:cNvGrpSpPr/>
            <p:nvPr/>
          </p:nvGrpSpPr>
          <p:grpSpPr>
            <a:xfrm>
              <a:off x="9537290" y="4782590"/>
              <a:ext cx="2578511" cy="1537798"/>
              <a:chOff x="9537289" y="4835874"/>
              <a:chExt cx="2585691" cy="1537798"/>
            </a:xfrm>
          </p:grpSpPr>
          <p:grpSp>
            <p:nvGrpSpPr>
              <p:cNvPr id="18" name="Group 17"/>
              <p:cNvGrpSpPr/>
              <p:nvPr/>
            </p:nvGrpSpPr>
            <p:grpSpPr>
              <a:xfrm>
                <a:off x="9537289" y="4835874"/>
                <a:ext cx="2437135" cy="1537798"/>
                <a:chOff x="9077497" y="4609495"/>
                <a:chExt cx="2820650" cy="1122777"/>
              </a:xfrm>
            </p:grpSpPr>
            <p:grpSp>
              <p:nvGrpSpPr>
                <p:cNvPr id="19" name="Group 18"/>
                <p:cNvGrpSpPr/>
                <p:nvPr/>
              </p:nvGrpSpPr>
              <p:grpSpPr>
                <a:xfrm>
                  <a:off x="9246056" y="5114500"/>
                  <a:ext cx="2652091" cy="572582"/>
                  <a:chOff x="9235440" y="5366717"/>
                  <a:chExt cx="2652091" cy="572582"/>
                </a:xfrm>
              </p:grpSpPr>
              <p:cxnSp>
                <p:nvCxnSpPr>
                  <p:cNvPr id="21" name="Straight Connector 20"/>
                  <p:cNvCxnSpPr/>
                  <p:nvPr/>
                </p:nvCxnSpPr>
                <p:spPr>
                  <a:xfrm>
                    <a:off x="9235440" y="5447534"/>
                    <a:ext cx="1191802" cy="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  <a:prstDash val="lg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Straight Connector 21"/>
                  <p:cNvCxnSpPr/>
                  <p:nvPr/>
                </p:nvCxnSpPr>
                <p:spPr>
                  <a:xfrm>
                    <a:off x="9235440" y="5623077"/>
                    <a:ext cx="1191802" cy="0"/>
                  </a:xfrm>
                  <a:prstGeom prst="line">
                    <a:avLst/>
                  </a:prstGeom>
                  <a:ln w="28575">
                    <a:solidFill>
                      <a:srgbClr val="FF000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Straight Connector 22"/>
                  <p:cNvCxnSpPr/>
                  <p:nvPr/>
                </p:nvCxnSpPr>
                <p:spPr>
                  <a:xfrm>
                    <a:off x="9235440" y="5798621"/>
                    <a:ext cx="1191802" cy="0"/>
                  </a:xfrm>
                  <a:prstGeom prst="line">
                    <a:avLst/>
                  </a:prstGeom>
                  <a:ln w="28575">
                    <a:solidFill>
                      <a:srgbClr val="FFC000"/>
                    </a:solidFill>
                    <a:prstDash val="lgDashDot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5" name="TextBox 24"/>
                  <p:cNvSpPr txBox="1"/>
                  <p:nvPr/>
                </p:nvSpPr>
                <p:spPr>
                  <a:xfrm>
                    <a:off x="10446380" y="5366717"/>
                    <a:ext cx="1441151" cy="21296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 smtClean="0"/>
                      <a:t>ATSDR Standard</a:t>
                    </a:r>
                    <a:endParaRPr lang="en-US" sz="1400" dirty="0"/>
                  </a:p>
                </p:txBody>
              </p:sp>
              <p:sp>
                <p:nvSpPr>
                  <p:cNvPr id="26" name="TextBox 25"/>
                  <p:cNvSpPr txBox="1"/>
                  <p:nvPr/>
                </p:nvSpPr>
                <p:spPr>
                  <a:xfrm>
                    <a:off x="10446380" y="5545632"/>
                    <a:ext cx="1360839" cy="21296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 smtClean="0"/>
                      <a:t>WHO Standard</a:t>
                    </a:r>
                    <a:endParaRPr lang="en-US" sz="1400" dirty="0"/>
                  </a:p>
                </p:txBody>
              </p:sp>
              <p:sp>
                <p:nvSpPr>
                  <p:cNvPr id="27" name="TextBox 26"/>
                  <p:cNvSpPr txBox="1"/>
                  <p:nvPr/>
                </p:nvSpPr>
                <p:spPr>
                  <a:xfrm>
                    <a:off x="10446380" y="5726338"/>
                    <a:ext cx="1237276" cy="21296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 smtClean="0"/>
                      <a:t>EPA Standard</a:t>
                    </a:r>
                    <a:endParaRPr lang="en-US" sz="1400" dirty="0"/>
                  </a:p>
                </p:txBody>
              </p:sp>
            </p:grpSp>
            <p:sp>
              <p:nvSpPr>
                <p:cNvPr id="20" name="Rectangle 19"/>
                <p:cNvSpPr/>
                <p:nvPr/>
              </p:nvSpPr>
              <p:spPr>
                <a:xfrm>
                  <a:off x="9077497" y="4609495"/>
                  <a:ext cx="2820648" cy="1122777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" name="Group 12"/>
              <p:cNvGrpSpPr/>
              <p:nvPr/>
            </p:nvGrpSpPr>
            <p:grpSpPr>
              <a:xfrm>
                <a:off x="9665428" y="5275123"/>
                <a:ext cx="2457552" cy="276999"/>
                <a:chOff x="9665428" y="5275123"/>
                <a:chExt cx="2457552" cy="276999"/>
              </a:xfrm>
            </p:grpSpPr>
            <p:sp>
              <p:nvSpPr>
                <p:cNvPr id="29" name="TextBox 28"/>
                <p:cNvSpPr txBox="1"/>
                <p:nvPr/>
              </p:nvSpPr>
              <p:spPr>
                <a:xfrm>
                  <a:off x="10725912" y="5275123"/>
                  <a:ext cx="1397068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 smtClean="0"/>
                    <a:t>Monthly average</a:t>
                  </a:r>
                  <a:endParaRPr lang="en-US" sz="1200" dirty="0"/>
                </a:p>
              </p:txBody>
            </p:sp>
            <p:grpSp>
              <p:nvGrpSpPr>
                <p:cNvPr id="12" name="Group 11"/>
                <p:cNvGrpSpPr/>
                <p:nvPr/>
              </p:nvGrpSpPr>
              <p:grpSpPr>
                <a:xfrm>
                  <a:off x="9665428" y="5372526"/>
                  <a:ext cx="1069628" cy="56573"/>
                  <a:chOff x="9674572" y="4887894"/>
                  <a:chExt cx="1069628" cy="56573"/>
                </a:xfrm>
              </p:grpSpPr>
              <p:cxnSp>
                <p:nvCxnSpPr>
                  <p:cNvPr id="31" name="Straight Connector 30"/>
                  <p:cNvCxnSpPr/>
                  <p:nvPr/>
                </p:nvCxnSpPr>
                <p:spPr>
                  <a:xfrm>
                    <a:off x="9690469" y="4914675"/>
                    <a:ext cx="975307" cy="0"/>
                  </a:xfrm>
                  <a:prstGeom prst="line">
                    <a:avLst/>
                  </a:prstGeom>
                  <a:ln w="28575">
                    <a:solidFill>
                      <a:schemeClr val="accent1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1" name="Oval 10"/>
                  <p:cNvSpPr/>
                  <p:nvPr/>
                </p:nvSpPr>
                <p:spPr>
                  <a:xfrm flipV="1">
                    <a:off x="9674572" y="4887895"/>
                    <a:ext cx="73153" cy="56572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" name="Oval 31"/>
                  <p:cNvSpPr/>
                  <p:nvPr/>
                </p:nvSpPr>
                <p:spPr>
                  <a:xfrm flipV="1">
                    <a:off x="10165300" y="4887895"/>
                    <a:ext cx="73153" cy="56572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3" name="Oval 32"/>
                  <p:cNvSpPr/>
                  <p:nvPr/>
                </p:nvSpPr>
                <p:spPr>
                  <a:xfrm flipV="1">
                    <a:off x="10671047" y="4887894"/>
                    <a:ext cx="73153" cy="56572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</p:grpSp>
        <p:sp>
          <p:nvSpPr>
            <p:cNvPr id="35" name="TextBox 34"/>
            <p:cNvSpPr txBox="1"/>
            <p:nvPr/>
          </p:nvSpPr>
          <p:spPr>
            <a:xfrm>
              <a:off x="9537290" y="4900273"/>
              <a:ext cx="2430366" cy="2380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Airborne Manganese (PM10) 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21122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1142</TotalTime>
  <Words>194</Words>
  <Application>Microsoft Office PowerPoint</Application>
  <PresentationFormat>Widescreen</PresentationFormat>
  <Paragraphs>32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等线</vt:lpstr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>University of Cincinnati Libraries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Yao, Zhiyuan (yaozu)</dc:creator>
  <cp:lastModifiedBy>Yao, Zhiyuan (yaozu)</cp:lastModifiedBy>
  <cp:revision>96</cp:revision>
  <dcterms:created xsi:type="dcterms:W3CDTF">2018-05-02T18:45:18Z</dcterms:created>
  <dcterms:modified xsi:type="dcterms:W3CDTF">2018-08-21T16:31:57Z</dcterms:modified>
</cp:coreProperties>
</file>