
<file path=[Content_Types].xml><?xml version="1.0" encoding="utf-8"?>
<Types xmlns="http://schemas.openxmlformats.org/package/2006/content-types">
  <Default ContentType="image/jpeg" Extension="jpg"/>
  <Default ContentType="image/png" Extension="png"/>
  <Default ContentType="application/vnd.openxmlformats-package.relationships+xml" Extension="rels"/>
  <Default ContentType="application/xml" Extension="xml"/>
  <Override ContentType="application/vnd.openxmlformats-officedocument.presentationml.notesMaster+xml" PartName="/ppt/notesMasters/notesMaster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tableStyles+xml" PartName="/ppt/tableStyles.xml"/>
  <Override ContentType="application/vnd.openxmlformats-officedocument.presentationml.viewProps+xml" PartName="/ppt/view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471B4040-52D7-479B-B810-575E2D38CE8E}">
  <a:tblStyle styleId="{471B4040-52D7-479B-B810-575E2D38CE8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1" Type="http://schemas.openxmlformats.org/officeDocument/2006/relationships/slide" Target="slides/slide35.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orcid.org/0000-0001-8130-103X" TargetMode="External"/><Relationship Id="rId3" Type="http://schemas.openxmlformats.org/officeDocument/2006/relationships/hyperlink" Target="https://orcid.org/0000-0002-5625-9295"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 name="Shape 83"/>
        <p:cNvGrpSpPr/>
        <p:nvPr/>
      </p:nvGrpSpPr>
      <p:grpSpPr>
        <a:xfrm>
          <a:off x="0" y="0"/>
          <a:ext cx="0" cy="0"/>
          <a:chOff x="0" y="0"/>
          <a:chExt cx="0" cy="0"/>
        </a:xfrm>
      </p:grpSpPr>
      <p:sp>
        <p:nvSpPr>
          <p:cNvPr id="84" name="Google Shape;84;g6d3306eca6_2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6d3306eca6_2_15:notes"/>
          <p:cNvSpPr/>
          <p:nvPr>
            <p:ph idx="2" type="sldImg"/>
          </p:nvPr>
        </p:nvSpPr>
        <p:spPr>
          <a:xfrm>
            <a:off x="1714753" y="685800"/>
            <a:ext cx="3429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Google Shape;152;g76486655ae_2_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76486655ae_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rPr>
              <a:t>*When labeling your spatial data avoid using spaces and beginning names with numbers.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 name="Shape 159"/>
        <p:cNvGrpSpPr/>
        <p:nvPr/>
      </p:nvGrpSpPr>
      <p:grpSpPr>
        <a:xfrm>
          <a:off x="0" y="0"/>
          <a:ext cx="0" cy="0"/>
          <a:chOff x="0" y="0"/>
          <a:chExt cx="0" cy="0"/>
        </a:xfrm>
      </p:grpSpPr>
      <p:sp>
        <p:nvSpPr>
          <p:cNvPr id="160" name="Google Shape;160;g76486655ae_2_1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76486655ae_2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rPr>
              <a:t>*Processed data file naming rules in software are different than your operating systems’. When making new shapefiles you may change the settings to allow longer names. </a:t>
            </a:r>
            <a:endParaRPr sz="16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 name="Shape 167"/>
        <p:cNvGrpSpPr/>
        <p:nvPr/>
      </p:nvGrpSpPr>
      <p:grpSpPr>
        <a:xfrm>
          <a:off x="0" y="0"/>
          <a:ext cx="0" cy="0"/>
          <a:chOff x="0" y="0"/>
          <a:chExt cx="0" cy="0"/>
        </a:xfrm>
      </p:grpSpPr>
      <p:sp>
        <p:nvSpPr>
          <p:cNvPr id="168" name="Google Shape;168;g76486655ae_2_1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76486655ae_2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 name="Shape 175"/>
        <p:cNvGrpSpPr/>
        <p:nvPr/>
      </p:nvGrpSpPr>
      <p:grpSpPr>
        <a:xfrm>
          <a:off x="0" y="0"/>
          <a:ext cx="0" cy="0"/>
          <a:chOff x="0" y="0"/>
          <a:chExt cx="0" cy="0"/>
        </a:xfrm>
      </p:grpSpPr>
      <p:sp>
        <p:nvSpPr>
          <p:cNvPr id="176" name="Google Shape;176;g6f154dbde9_1_1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6f154dbde9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solidFill>
                  <a:schemeClr val="dk1"/>
                </a:solidFill>
              </a:rPr>
              <a:t>When labeling n</a:t>
            </a:r>
            <a:r>
              <a:rPr lang="en" sz="1600">
                <a:solidFill>
                  <a:schemeClr val="dk1"/>
                </a:solidFill>
              </a:rPr>
              <a:t>ew attributes fields keep the previously mentioned rules in mind and limit the name to no longer than 10 characters. In ArcGIS once you create field name, you may not change it, though you may change the alias. This may be problematic when using python. QGIS has the ability to change attribute field properties to work around this problem using the “refactor fields” function.</a:t>
            </a:r>
            <a:endParaRPr sz="16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7" name="Shape 187"/>
        <p:cNvGrpSpPr/>
        <p:nvPr/>
      </p:nvGrpSpPr>
      <p:grpSpPr>
        <a:xfrm>
          <a:off x="0" y="0"/>
          <a:ext cx="0" cy="0"/>
          <a:chOff x="0" y="0"/>
          <a:chExt cx="0" cy="0"/>
        </a:xfrm>
      </p:grpSpPr>
      <p:sp>
        <p:nvSpPr>
          <p:cNvPr id="188" name="Google Shape;188;g7c769e36ad_0_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7c769e36a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5" name="Shape 195"/>
        <p:cNvGrpSpPr/>
        <p:nvPr/>
      </p:nvGrpSpPr>
      <p:grpSpPr>
        <a:xfrm>
          <a:off x="0" y="0"/>
          <a:ext cx="0" cy="0"/>
          <a:chOff x="0" y="0"/>
          <a:chExt cx="0" cy="0"/>
        </a:xfrm>
      </p:grpSpPr>
      <p:sp>
        <p:nvSpPr>
          <p:cNvPr id="196" name="Google Shape;196;g6fe2a4207a_1_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6fe2a4207a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0" name="Shape 200"/>
        <p:cNvGrpSpPr/>
        <p:nvPr/>
      </p:nvGrpSpPr>
      <p:grpSpPr>
        <a:xfrm>
          <a:off x="0" y="0"/>
          <a:ext cx="0" cy="0"/>
          <a:chOff x="0" y="0"/>
          <a:chExt cx="0" cy="0"/>
        </a:xfrm>
      </p:grpSpPr>
      <p:sp>
        <p:nvSpPr>
          <p:cNvPr id="201" name="Google Shape;201;g6d8143749c_0_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6d8143749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8" name="Shape 208"/>
        <p:cNvGrpSpPr/>
        <p:nvPr/>
      </p:nvGrpSpPr>
      <p:grpSpPr>
        <a:xfrm>
          <a:off x="0" y="0"/>
          <a:ext cx="0" cy="0"/>
          <a:chOff x="0" y="0"/>
          <a:chExt cx="0" cy="0"/>
        </a:xfrm>
      </p:grpSpPr>
      <p:sp>
        <p:nvSpPr>
          <p:cNvPr id="209" name="Google Shape;209;g6d8143749c_0_3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6d8143749c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6" name="Shape 216"/>
        <p:cNvGrpSpPr/>
        <p:nvPr/>
      </p:nvGrpSpPr>
      <p:grpSpPr>
        <a:xfrm>
          <a:off x="0" y="0"/>
          <a:ext cx="0" cy="0"/>
          <a:chOff x="0" y="0"/>
          <a:chExt cx="0" cy="0"/>
        </a:xfrm>
      </p:grpSpPr>
      <p:sp>
        <p:nvSpPr>
          <p:cNvPr id="217" name="Google Shape;217;g7c7ee5253f_0_1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7c7ee5253f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Google Shape;224;g6d8143749c_0_1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6d8143749c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 name="Shape 89"/>
        <p:cNvGrpSpPr/>
        <p:nvPr/>
      </p:nvGrpSpPr>
      <p:grpSpPr>
        <a:xfrm>
          <a:off x="0" y="0"/>
          <a:ext cx="0" cy="0"/>
          <a:chOff x="0" y="0"/>
          <a:chExt cx="0" cy="0"/>
        </a:xfrm>
      </p:grpSpPr>
      <p:sp>
        <p:nvSpPr>
          <p:cNvPr id="90" name="Google Shape;90;g7c7ee5253f_0_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7c7ee5253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1" name="Shape 231"/>
        <p:cNvGrpSpPr/>
        <p:nvPr/>
      </p:nvGrpSpPr>
      <p:grpSpPr>
        <a:xfrm>
          <a:off x="0" y="0"/>
          <a:ext cx="0" cy="0"/>
          <a:chOff x="0" y="0"/>
          <a:chExt cx="0" cy="0"/>
        </a:xfrm>
      </p:grpSpPr>
      <p:sp>
        <p:nvSpPr>
          <p:cNvPr id="232" name="Google Shape;232;g6d8143749c_0_4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6d8143749c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9" name="Shape 239"/>
        <p:cNvGrpSpPr/>
        <p:nvPr/>
      </p:nvGrpSpPr>
      <p:grpSpPr>
        <a:xfrm>
          <a:off x="0" y="0"/>
          <a:ext cx="0" cy="0"/>
          <a:chOff x="0" y="0"/>
          <a:chExt cx="0" cy="0"/>
        </a:xfrm>
      </p:grpSpPr>
      <p:sp>
        <p:nvSpPr>
          <p:cNvPr id="240" name="Google Shape;240;g6d8143749c_0_4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6d8143749c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6" name="Shape 246"/>
        <p:cNvGrpSpPr/>
        <p:nvPr/>
      </p:nvGrpSpPr>
      <p:grpSpPr>
        <a:xfrm>
          <a:off x="0" y="0"/>
          <a:ext cx="0" cy="0"/>
          <a:chOff x="0" y="0"/>
          <a:chExt cx="0" cy="0"/>
        </a:xfrm>
      </p:grpSpPr>
      <p:sp>
        <p:nvSpPr>
          <p:cNvPr id="247" name="Google Shape;247;g6ef1ddc8e5_2_2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6ef1ddc8e5_2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5" name="Shape 255"/>
        <p:cNvGrpSpPr/>
        <p:nvPr/>
      </p:nvGrpSpPr>
      <p:grpSpPr>
        <a:xfrm>
          <a:off x="0" y="0"/>
          <a:ext cx="0" cy="0"/>
          <a:chOff x="0" y="0"/>
          <a:chExt cx="0" cy="0"/>
        </a:xfrm>
      </p:grpSpPr>
      <p:sp>
        <p:nvSpPr>
          <p:cNvPr id="256" name="Google Shape;256;g6db9b45306_0_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6db9b4530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2" name="Shape 262"/>
        <p:cNvGrpSpPr/>
        <p:nvPr/>
      </p:nvGrpSpPr>
      <p:grpSpPr>
        <a:xfrm>
          <a:off x="0" y="0"/>
          <a:ext cx="0" cy="0"/>
          <a:chOff x="0" y="0"/>
          <a:chExt cx="0" cy="0"/>
        </a:xfrm>
      </p:grpSpPr>
      <p:sp>
        <p:nvSpPr>
          <p:cNvPr id="263" name="Google Shape;263;g6dd5eaefc3_0_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6dd5eaefc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2" name="Shape 272"/>
        <p:cNvGrpSpPr/>
        <p:nvPr/>
      </p:nvGrpSpPr>
      <p:grpSpPr>
        <a:xfrm>
          <a:off x="0" y="0"/>
          <a:ext cx="0" cy="0"/>
          <a:chOff x="0" y="0"/>
          <a:chExt cx="0" cy="0"/>
        </a:xfrm>
      </p:grpSpPr>
      <p:sp>
        <p:nvSpPr>
          <p:cNvPr id="273" name="Google Shape;273;g7cc008a13d_0_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7cc008a13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2" name="Shape 282"/>
        <p:cNvGrpSpPr/>
        <p:nvPr/>
      </p:nvGrpSpPr>
      <p:grpSpPr>
        <a:xfrm>
          <a:off x="0" y="0"/>
          <a:ext cx="0" cy="0"/>
          <a:chOff x="0" y="0"/>
          <a:chExt cx="0" cy="0"/>
        </a:xfrm>
      </p:grpSpPr>
      <p:sp>
        <p:nvSpPr>
          <p:cNvPr id="283" name="Google Shape;283;g6e6cdd3a81_0_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6e6cdd3a8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9" name="Shape 289"/>
        <p:cNvGrpSpPr/>
        <p:nvPr/>
      </p:nvGrpSpPr>
      <p:grpSpPr>
        <a:xfrm>
          <a:off x="0" y="0"/>
          <a:ext cx="0" cy="0"/>
          <a:chOff x="0" y="0"/>
          <a:chExt cx="0" cy="0"/>
        </a:xfrm>
      </p:grpSpPr>
      <p:sp>
        <p:nvSpPr>
          <p:cNvPr id="290" name="Google Shape;290;g6e6cdd3a81_0_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6e6cdd3a8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7" name="Shape 297"/>
        <p:cNvGrpSpPr/>
        <p:nvPr/>
      </p:nvGrpSpPr>
      <p:grpSpPr>
        <a:xfrm>
          <a:off x="0" y="0"/>
          <a:ext cx="0" cy="0"/>
          <a:chOff x="0" y="0"/>
          <a:chExt cx="0" cy="0"/>
        </a:xfrm>
      </p:grpSpPr>
      <p:sp>
        <p:nvSpPr>
          <p:cNvPr id="298" name="Google Shape;298;g6d8143749c_0_4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6d8143749c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4" name="Shape 304"/>
        <p:cNvGrpSpPr/>
        <p:nvPr/>
      </p:nvGrpSpPr>
      <p:grpSpPr>
        <a:xfrm>
          <a:off x="0" y="0"/>
          <a:ext cx="0" cy="0"/>
          <a:chOff x="0" y="0"/>
          <a:chExt cx="0" cy="0"/>
        </a:xfrm>
      </p:grpSpPr>
      <p:sp>
        <p:nvSpPr>
          <p:cNvPr id="305" name="Google Shape;305;g6fe2a4207a_1_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6fe2a4207a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 name="Shape 99"/>
        <p:cNvGrpSpPr/>
        <p:nvPr/>
      </p:nvGrpSpPr>
      <p:grpSpPr>
        <a:xfrm>
          <a:off x="0" y="0"/>
          <a:ext cx="0" cy="0"/>
          <a:chOff x="0" y="0"/>
          <a:chExt cx="0" cy="0"/>
        </a:xfrm>
      </p:grpSpPr>
      <p:sp>
        <p:nvSpPr>
          <p:cNvPr id="100" name="Google Shape;100;g6d3306eca6_0_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6d3306ec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changed the duration, I think 10 minutes is too much, 5 minutes is more than enough...</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9" name="Shape 309"/>
        <p:cNvGrpSpPr/>
        <p:nvPr/>
      </p:nvGrpSpPr>
      <p:grpSpPr>
        <a:xfrm>
          <a:off x="0" y="0"/>
          <a:ext cx="0" cy="0"/>
          <a:chOff x="0" y="0"/>
          <a:chExt cx="0" cy="0"/>
        </a:xfrm>
      </p:grpSpPr>
      <p:sp>
        <p:nvSpPr>
          <p:cNvPr id="310" name="Google Shape;310;g6d8143749c_0_5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6d8143749c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9" name="Shape 319"/>
        <p:cNvGrpSpPr/>
        <p:nvPr/>
      </p:nvGrpSpPr>
      <p:grpSpPr>
        <a:xfrm>
          <a:off x="0" y="0"/>
          <a:ext cx="0" cy="0"/>
          <a:chOff x="0" y="0"/>
          <a:chExt cx="0" cy="0"/>
        </a:xfrm>
      </p:grpSpPr>
      <p:sp>
        <p:nvSpPr>
          <p:cNvPr id="320" name="Google Shape;320;g6e799035c6_1_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6e799035c6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8" name="Shape 328"/>
        <p:cNvGrpSpPr/>
        <p:nvPr/>
      </p:nvGrpSpPr>
      <p:grpSpPr>
        <a:xfrm>
          <a:off x="0" y="0"/>
          <a:ext cx="0" cy="0"/>
          <a:chOff x="0" y="0"/>
          <a:chExt cx="0" cy="0"/>
        </a:xfrm>
      </p:grpSpPr>
      <p:sp>
        <p:nvSpPr>
          <p:cNvPr id="329" name="Google Shape;329;g6e799035c6_1_1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6e799035c6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8" name="Shape 338"/>
        <p:cNvGrpSpPr/>
        <p:nvPr/>
      </p:nvGrpSpPr>
      <p:grpSpPr>
        <a:xfrm>
          <a:off x="0" y="0"/>
          <a:ext cx="0" cy="0"/>
          <a:chOff x="0" y="0"/>
          <a:chExt cx="0" cy="0"/>
        </a:xfrm>
      </p:grpSpPr>
      <p:sp>
        <p:nvSpPr>
          <p:cNvPr id="339" name="Google Shape;339;g6d8143749c_0_5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6d8143749c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4" name="Shape 344"/>
        <p:cNvGrpSpPr/>
        <p:nvPr/>
      </p:nvGrpSpPr>
      <p:grpSpPr>
        <a:xfrm>
          <a:off x="0" y="0"/>
          <a:ext cx="0" cy="0"/>
          <a:chOff x="0" y="0"/>
          <a:chExt cx="0" cy="0"/>
        </a:xfrm>
      </p:grpSpPr>
      <p:sp>
        <p:nvSpPr>
          <p:cNvPr id="345" name="Google Shape;345;g6d3306eca6_11_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6d3306eca6_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1" name="Shape 351"/>
        <p:cNvGrpSpPr/>
        <p:nvPr/>
      </p:nvGrpSpPr>
      <p:grpSpPr>
        <a:xfrm>
          <a:off x="0" y="0"/>
          <a:ext cx="0" cy="0"/>
          <a:chOff x="0" y="0"/>
          <a:chExt cx="0" cy="0"/>
        </a:xfrm>
      </p:grpSpPr>
      <p:sp>
        <p:nvSpPr>
          <p:cNvPr id="352" name="Google Shape;352;g7c606b8400_0_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7c606b8400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 name="Shape 105"/>
        <p:cNvGrpSpPr/>
        <p:nvPr/>
      </p:nvGrpSpPr>
      <p:grpSpPr>
        <a:xfrm>
          <a:off x="0" y="0"/>
          <a:ext cx="0" cy="0"/>
          <a:chOff x="0" y="0"/>
          <a:chExt cx="0" cy="0"/>
        </a:xfrm>
      </p:grpSpPr>
      <p:sp>
        <p:nvSpPr>
          <p:cNvPr id="106" name="Google Shape;106;g47ace0f9e9_1_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47ace0f9e9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a:solidFill>
                  <a:schemeClr val="dk1"/>
                </a:solidFill>
                <a:latin typeface="Calibri"/>
                <a:ea typeface="Calibri"/>
                <a:cs typeface="Calibri"/>
                <a:sym typeface="Calibri"/>
              </a:rPr>
              <a:t>Amy Koshoffer MLIS, MS, Assistant Director, RDS (</a:t>
            </a:r>
            <a:r>
              <a:rPr b="1" lang="en" sz="900" u="sng">
                <a:solidFill>
                  <a:srgbClr val="1155CC"/>
                </a:solidFill>
                <a:highlight>
                  <a:srgbClr val="FFFFFF"/>
                </a:highlight>
                <a:hlinkClick r:id="rId2"/>
              </a:rPr>
              <a:t>https://orcid.org/0000-0001-8130-103X</a:t>
            </a:r>
            <a:r>
              <a:rPr b="1" lang="en" sz="900">
                <a:solidFill>
                  <a:srgbClr val="494A4C"/>
                </a:solidFill>
                <a:highlight>
                  <a:srgbClr val="FFFFFF"/>
                </a:highlight>
              </a:rPr>
              <a:t>) </a:t>
            </a:r>
            <a:endParaRPr b="1">
              <a:solidFill>
                <a:schemeClr val="dk1"/>
              </a:solidFill>
              <a:latin typeface="Calibri"/>
              <a:ea typeface="Calibri"/>
              <a:cs typeface="Calibri"/>
              <a:sym typeface="Calibri"/>
            </a:endParaRPr>
          </a:p>
          <a:p>
            <a:pPr indent="0" lvl="0" marL="457200" rtl="0" algn="l">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Amy has been the Assistant Director of Research and Data Services at UC Libraries since December 2018.  She completed her MLIS at Kent State (2007), and her GIS certificate at UC (2017).  </a:t>
            </a:r>
            <a:r>
              <a:rPr lang="en">
                <a:solidFill>
                  <a:schemeClr val="dk1"/>
                </a:solidFill>
                <a:highlight>
                  <a:srgbClr val="FFFFFF"/>
                </a:highlight>
                <a:latin typeface="Calibri"/>
                <a:ea typeface="Calibri"/>
                <a:cs typeface="Calibri"/>
                <a:sym typeface="Calibri"/>
              </a:rPr>
              <a:t>She coordinates the strategic direction of the UC Libraries Research and Data Services Team especially in the areas of research data management, Geographic Information Systems (GIS), data preservation, open science and research reproducibility. She was a UCGIS 2019 TRELIS fellow, and met many inspiring early career Women GIS faculty through the program.    </a:t>
            </a:r>
            <a:endParaRPr>
              <a:solidFill>
                <a:schemeClr val="dk1"/>
              </a:solidFill>
              <a:latin typeface="Calibri"/>
              <a:ea typeface="Calibri"/>
              <a:cs typeface="Calibri"/>
              <a:sym typeface="Calibri"/>
            </a:endParaRPr>
          </a:p>
          <a:p>
            <a:pPr indent="0" lvl="0" marL="457200" rtl="0" algn="l">
              <a:lnSpc>
                <a:spcPct val="115000"/>
              </a:lnSpc>
              <a:spcBef>
                <a:spcPts val="0"/>
              </a:spcBef>
              <a:spcAft>
                <a:spcPts val="0"/>
              </a:spcAft>
              <a:buClr>
                <a:schemeClr val="dk1"/>
              </a:buClr>
              <a:buSzPts val="1100"/>
              <a:buFont typeface="Arial"/>
              <a:buNone/>
            </a:pPr>
            <a:r>
              <a:t/>
            </a:r>
            <a:endParaRPr>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b="1" lang="en">
                <a:solidFill>
                  <a:schemeClr val="dk1"/>
                </a:solidFill>
                <a:latin typeface="Calibri"/>
                <a:ea typeface="Calibri"/>
                <a:cs typeface="Calibri"/>
                <a:sym typeface="Calibri"/>
              </a:rPr>
              <a:t>Jennifer Latessa  MCP, Student Research Consultant</a:t>
            </a:r>
            <a:endParaRPr b="1">
              <a:solidFill>
                <a:schemeClr val="dk1"/>
              </a:solidFill>
              <a:latin typeface="Calibri"/>
              <a:ea typeface="Calibri"/>
              <a:cs typeface="Calibri"/>
              <a:sym typeface="Calibri"/>
            </a:endParaRPr>
          </a:p>
          <a:p>
            <a:pPr indent="0" lvl="0" marL="457200" rtl="0" algn="l">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Jenny has been a student research consultant with UC Libraries since May 2017.  She is a PhD student in UC College of Design, Art, Architecture and Planning (DAAP)’s  Regional and Urban Planning program.  She has expertise in QGIS, ArcGIS, and other mapping tools.  She has worked with over 80 students, staff and faculty from various disciplines to assist them with their mapping and spatial analysis needs.</a:t>
            </a:r>
            <a:endParaRPr>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b="1" lang="en">
                <a:solidFill>
                  <a:schemeClr val="dk1"/>
                </a:solidFill>
                <a:latin typeface="Calibri"/>
                <a:ea typeface="Calibri"/>
                <a:cs typeface="Calibri"/>
                <a:sym typeface="Calibri"/>
              </a:rPr>
              <a:t>Paula Marques Figueiredo Ph, Research Assistant, MEAS, NCSU (</a:t>
            </a:r>
            <a:r>
              <a:rPr b="1" lang="en" sz="900" u="sng">
                <a:solidFill>
                  <a:srgbClr val="1155CC"/>
                </a:solidFill>
                <a:highlight>
                  <a:srgbClr val="FFFFFF"/>
                </a:highlight>
                <a:hlinkClick r:id="rId3"/>
              </a:rPr>
              <a:t>https://orcid.org/0000-0002-5625-9295</a:t>
            </a:r>
            <a:r>
              <a:rPr lang="en">
                <a:solidFill>
                  <a:schemeClr val="dk1"/>
                </a:solidFill>
                <a:latin typeface="Calibri"/>
                <a:ea typeface="Calibri"/>
                <a:cs typeface="Calibri"/>
                <a:sym typeface="Calibri"/>
              </a:rPr>
              <a:t>)</a:t>
            </a:r>
            <a:endParaRPr>
              <a:solidFill>
                <a:schemeClr val="dk1"/>
              </a:solidFill>
              <a:latin typeface="Calibri"/>
              <a:ea typeface="Calibri"/>
              <a:cs typeface="Calibri"/>
              <a:sym typeface="Calibri"/>
            </a:endParaRPr>
          </a:p>
          <a:p>
            <a:pPr indent="0" lvl="0" marL="457200" rtl="0" algn="l">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Dr. Marques Figueiredo joined MEAS in the Fall 2019 to work in the new Geochronology Laboratories applying Optical Stimulated Luminescence (OSL) and Terrestrial Cosmogenic Nuclides (TCN, 10Be/26Al and 36Cl) techniques to several research questions.  Her main research themes explore Active Tectonics and Neotectonics, Tectonic Geomorphology and Surface Processes.  Presently, she has active research projects across the globe from California (1- several locations along the San Andreas and the San Jacinto faults, 2- Eastern California Shear Zone, Camp Rock Fault),  Nevada (Paleoseismology of the Pleasant Valley Fault), and in Portugal (uplifted Pleistocene marine terraces).</a:t>
            </a:r>
            <a:endParaRPr>
              <a:solidFill>
                <a:schemeClr val="dk1"/>
              </a:solidFill>
              <a:latin typeface="Calibri"/>
              <a:ea typeface="Calibri"/>
              <a:cs typeface="Calibri"/>
              <a:sym typeface="Calibri"/>
            </a:endParaRPr>
          </a:p>
          <a:p>
            <a:pPr indent="0" lvl="0" marL="0" rtl="0" algn="l">
              <a:spcBef>
                <a:spcPts val="190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Google Shape;113;g47ace0f9e9_1_1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47ace0f9e9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 name="Shape 119"/>
        <p:cNvGrpSpPr/>
        <p:nvPr/>
      </p:nvGrpSpPr>
      <p:grpSpPr>
        <a:xfrm>
          <a:off x="0" y="0"/>
          <a:ext cx="0" cy="0"/>
          <a:chOff x="0" y="0"/>
          <a:chExt cx="0" cy="0"/>
        </a:xfrm>
      </p:grpSpPr>
      <p:sp>
        <p:nvSpPr>
          <p:cNvPr id="120" name="Google Shape;120;g6fe2a4207a_1_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6fe2a4207a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g6fe2a4207a_1_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6fe2a4207a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Google Shape;130;g6d3306eca6_11_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6d3306eca6_1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Often softwares such as GIS or ArcGIS will save processed results in map document files for replication reference. The records are not associated with the data itself, so the data may be available, but since it is not saved in a map project file, the processed information is not.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Google Shape;144;g76486655ae_2_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76486655ae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685800" y="1122363"/>
            <a:ext cx="7772400" cy="23877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dk1"/>
              </a:buClr>
              <a:buSzPts val="6000"/>
              <a:buFont typeface="Calibri"/>
              <a:buNone/>
              <a:defRPr b="0" i="0" sz="60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2" name="Google Shape;12;p2"/>
          <p:cNvSpPr txBox="1"/>
          <p:nvPr>
            <p:ph idx="1" type="subTitle"/>
          </p:nvPr>
        </p:nvSpPr>
        <p:spPr>
          <a:xfrm>
            <a:off x="1143000" y="3602038"/>
            <a:ext cx="6858000" cy="1655700"/>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3" name="Google Shape;13;p2"/>
          <p:cNvSpPr txBox="1"/>
          <p:nvPr>
            <p:ph idx="10" type="dt"/>
          </p:nvPr>
        </p:nvSpPr>
        <p:spPr>
          <a:xfrm>
            <a:off x="628650" y="6356351"/>
            <a:ext cx="2057400" cy="3651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 name="Google Shape;15;p2"/>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7" name="Shape 67"/>
        <p:cNvGrpSpPr/>
        <p:nvPr/>
      </p:nvGrpSpPr>
      <p:grpSpPr>
        <a:xfrm>
          <a:off x="0" y="0"/>
          <a:ext cx="0" cy="0"/>
          <a:chOff x="0" y="0"/>
          <a:chExt cx="0" cy="0"/>
        </a:xfrm>
      </p:grpSpPr>
      <p:sp>
        <p:nvSpPr>
          <p:cNvPr id="68" name="Google Shape;68;p11"/>
          <p:cNvSpPr txBox="1"/>
          <p:nvPr>
            <p:ph type="title"/>
          </p:nvPr>
        </p:nvSpPr>
        <p:spPr>
          <a:xfrm>
            <a:off x="628650" y="365126"/>
            <a:ext cx="7886700" cy="13257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69" name="Google Shape;69;p11"/>
          <p:cNvSpPr txBox="1"/>
          <p:nvPr>
            <p:ph idx="1" type="body"/>
          </p:nvPr>
        </p:nvSpPr>
        <p:spPr>
          <a:xfrm rot="5400000">
            <a:off x="2396400" y="57875"/>
            <a:ext cx="4351200" cy="78867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 name="Google Shape;70;p11"/>
          <p:cNvSpPr txBox="1"/>
          <p:nvPr>
            <p:ph idx="10" type="dt"/>
          </p:nvPr>
        </p:nvSpPr>
        <p:spPr>
          <a:xfrm>
            <a:off x="628650" y="6356351"/>
            <a:ext cx="2057400" cy="3651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1" name="Google Shape;71;p11"/>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2" name="Google Shape;72;p11"/>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3" name="Shape 73"/>
        <p:cNvGrpSpPr/>
        <p:nvPr/>
      </p:nvGrpSpPr>
      <p:grpSpPr>
        <a:xfrm>
          <a:off x="0" y="0"/>
          <a:ext cx="0" cy="0"/>
          <a:chOff x="0" y="0"/>
          <a:chExt cx="0" cy="0"/>
        </a:xfrm>
      </p:grpSpPr>
      <p:sp>
        <p:nvSpPr>
          <p:cNvPr id="74" name="Google Shape;74;p12"/>
          <p:cNvSpPr txBox="1"/>
          <p:nvPr>
            <p:ph type="title"/>
          </p:nvPr>
        </p:nvSpPr>
        <p:spPr>
          <a:xfrm rot="5400000">
            <a:off x="4623600" y="2285275"/>
            <a:ext cx="5811900" cy="19716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75" name="Google Shape;75;p12"/>
          <p:cNvSpPr txBox="1"/>
          <p:nvPr>
            <p:ph idx="1" type="body"/>
          </p:nvPr>
        </p:nvSpPr>
        <p:spPr>
          <a:xfrm rot="5400000">
            <a:off x="623025" y="370675"/>
            <a:ext cx="5811900" cy="58008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12"/>
          <p:cNvSpPr txBox="1"/>
          <p:nvPr>
            <p:ph idx="10" type="dt"/>
          </p:nvPr>
        </p:nvSpPr>
        <p:spPr>
          <a:xfrm>
            <a:off x="628650" y="6356351"/>
            <a:ext cx="2057400" cy="3651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 name="Google Shape;77;p12"/>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8" name="Google Shape;78;p12"/>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79" name="Shape 79"/>
        <p:cNvGrpSpPr/>
        <p:nvPr/>
      </p:nvGrpSpPr>
      <p:grpSpPr>
        <a:xfrm>
          <a:off x="0" y="0"/>
          <a:ext cx="0" cy="0"/>
          <a:chOff x="0" y="0"/>
          <a:chExt cx="0" cy="0"/>
        </a:xfrm>
      </p:grpSpPr>
      <p:sp>
        <p:nvSpPr>
          <p:cNvPr id="80" name="Google Shape;80;p13"/>
          <p:cNvSpPr txBox="1"/>
          <p:nvPr>
            <p:ph type="title"/>
          </p:nvPr>
        </p:nvSpPr>
        <p:spPr>
          <a:xfrm>
            <a:off x="311700" y="593367"/>
            <a:ext cx="8520600" cy="763500"/>
          </a:xfrm>
          <a:prstGeom prst="rect">
            <a:avLst/>
          </a:prstGeom>
          <a:noFill/>
          <a:ln>
            <a:noFill/>
          </a:ln>
        </p:spPr>
        <p:txBody>
          <a:bodyPr anchorCtr="0" anchor="t" bIns="68575" lIns="68575" spcFirstLastPara="1" rIns="68575" wrap="square" tIns="68575">
            <a:noAutofit/>
          </a:bodyPr>
          <a:lstStyle>
            <a:lvl1pPr lvl="0" rtl="0" algn="l">
              <a:lnSpc>
                <a:spcPct val="90000"/>
              </a:lnSpc>
              <a:spcBef>
                <a:spcPts val="0"/>
              </a:spcBef>
              <a:spcAft>
                <a:spcPts val="0"/>
              </a:spcAft>
              <a:buClr>
                <a:schemeClr val="dk1"/>
              </a:buClr>
              <a:buSzPts val="2100"/>
              <a:buFont typeface="Calibri"/>
              <a:buNone/>
              <a:defRPr/>
            </a:lvl1pPr>
            <a:lvl2pPr lvl="1" rtl="0">
              <a:spcBef>
                <a:spcPts val="0"/>
              </a:spcBef>
              <a:spcAft>
                <a:spcPts val="0"/>
              </a:spcAft>
              <a:buSzPts val="2100"/>
              <a:buNone/>
              <a:defRPr/>
            </a:lvl2pPr>
            <a:lvl3pPr lvl="2" rtl="0">
              <a:spcBef>
                <a:spcPts val="0"/>
              </a:spcBef>
              <a:spcAft>
                <a:spcPts val="0"/>
              </a:spcAft>
              <a:buSzPts val="2100"/>
              <a:buNone/>
              <a:defRPr/>
            </a:lvl3pPr>
            <a:lvl4pPr lvl="3" rtl="0">
              <a:spcBef>
                <a:spcPts val="0"/>
              </a:spcBef>
              <a:spcAft>
                <a:spcPts val="0"/>
              </a:spcAft>
              <a:buSzPts val="2100"/>
              <a:buNone/>
              <a:defRPr/>
            </a:lvl4pPr>
            <a:lvl5pPr lvl="4" rtl="0">
              <a:spcBef>
                <a:spcPts val="0"/>
              </a:spcBef>
              <a:spcAft>
                <a:spcPts val="0"/>
              </a:spcAft>
              <a:buSzPts val="2100"/>
              <a:buNone/>
              <a:defRPr/>
            </a:lvl5pPr>
            <a:lvl6pPr lvl="5" rtl="0">
              <a:spcBef>
                <a:spcPts val="0"/>
              </a:spcBef>
              <a:spcAft>
                <a:spcPts val="0"/>
              </a:spcAft>
              <a:buSzPts val="2100"/>
              <a:buNone/>
              <a:defRPr/>
            </a:lvl6pPr>
            <a:lvl7pPr lvl="6" rtl="0">
              <a:spcBef>
                <a:spcPts val="0"/>
              </a:spcBef>
              <a:spcAft>
                <a:spcPts val="0"/>
              </a:spcAft>
              <a:buSzPts val="2100"/>
              <a:buNone/>
              <a:defRPr/>
            </a:lvl7pPr>
            <a:lvl8pPr lvl="7" rtl="0">
              <a:spcBef>
                <a:spcPts val="0"/>
              </a:spcBef>
              <a:spcAft>
                <a:spcPts val="0"/>
              </a:spcAft>
              <a:buSzPts val="2100"/>
              <a:buNone/>
              <a:defRPr/>
            </a:lvl8pPr>
            <a:lvl9pPr lvl="8" rtl="0">
              <a:spcBef>
                <a:spcPts val="0"/>
              </a:spcBef>
              <a:spcAft>
                <a:spcPts val="0"/>
              </a:spcAft>
              <a:buSzPts val="2100"/>
              <a:buNone/>
              <a:defRPr/>
            </a:lvl9pPr>
          </a:lstStyle>
          <a:p/>
        </p:txBody>
      </p:sp>
      <p:sp>
        <p:nvSpPr>
          <p:cNvPr id="81" name="Google Shape;81;p13"/>
          <p:cNvSpPr txBox="1"/>
          <p:nvPr>
            <p:ph idx="1" type="body"/>
          </p:nvPr>
        </p:nvSpPr>
        <p:spPr>
          <a:xfrm>
            <a:off x="311700" y="1536633"/>
            <a:ext cx="8520600" cy="4555200"/>
          </a:xfrm>
          <a:prstGeom prst="rect">
            <a:avLst/>
          </a:prstGeom>
          <a:noFill/>
          <a:ln>
            <a:noFill/>
          </a:ln>
        </p:spPr>
        <p:txBody>
          <a:bodyPr anchorCtr="0" anchor="t" bIns="68575" lIns="68575" spcFirstLastPara="1" rIns="68575" wrap="square" tIns="68575">
            <a:noAutofit/>
          </a:bodyPr>
          <a:lstStyle>
            <a:lvl1pPr indent="-317500" lvl="0" marL="457200" marR="0" rtl="0" algn="l">
              <a:lnSpc>
                <a:spcPct val="90000"/>
              </a:lnSpc>
              <a:spcBef>
                <a:spcPts val="0"/>
              </a:spcBef>
              <a:spcAft>
                <a:spcPts val="0"/>
              </a:spcAft>
              <a:buClr>
                <a:schemeClr val="dk1"/>
              </a:buClr>
              <a:buSzPts val="1400"/>
              <a:buFont typeface="Arial"/>
              <a:buChar char="●"/>
              <a:defRPr b="0" i="0" sz="2100" u="none" cap="none" strike="noStrike">
                <a:solidFill>
                  <a:schemeClr val="dk1"/>
                </a:solidFill>
                <a:latin typeface="Calibri"/>
                <a:ea typeface="Calibri"/>
                <a:cs typeface="Calibri"/>
                <a:sym typeface="Calibri"/>
              </a:defRPr>
            </a:lvl1pPr>
            <a:lvl2pPr indent="-298450" lvl="1" marL="914400" marR="0" rtl="0" algn="l">
              <a:lnSpc>
                <a:spcPct val="90000"/>
              </a:lnSpc>
              <a:spcBef>
                <a:spcPts val="1600"/>
              </a:spcBef>
              <a:spcAft>
                <a:spcPts val="0"/>
              </a:spcAft>
              <a:buClr>
                <a:schemeClr val="dk1"/>
              </a:buClr>
              <a:buSzPts val="1100"/>
              <a:buFont typeface="Arial"/>
              <a:buChar char="○"/>
              <a:defRPr b="0" i="0" sz="1800" u="none" cap="none" strike="noStrike">
                <a:solidFill>
                  <a:schemeClr val="dk1"/>
                </a:solidFill>
                <a:latin typeface="Calibri"/>
                <a:ea typeface="Calibri"/>
                <a:cs typeface="Calibri"/>
                <a:sym typeface="Calibri"/>
              </a:defRPr>
            </a:lvl2pPr>
            <a:lvl3pPr indent="-298450" lvl="2" marL="1371600" marR="0" rtl="0" algn="l">
              <a:lnSpc>
                <a:spcPct val="90000"/>
              </a:lnSpc>
              <a:spcBef>
                <a:spcPts val="16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3pPr>
            <a:lvl4pPr indent="-298450" lvl="3" marL="1828800" marR="0" rtl="0" algn="l">
              <a:lnSpc>
                <a:spcPct val="90000"/>
              </a:lnSpc>
              <a:spcBef>
                <a:spcPts val="1600"/>
              </a:spcBef>
              <a:spcAft>
                <a:spcPts val="0"/>
              </a:spcAft>
              <a:buClr>
                <a:schemeClr val="dk1"/>
              </a:buClr>
              <a:buSzPts val="1100"/>
              <a:buFont typeface="Arial"/>
              <a:buChar char="●"/>
              <a:defRPr b="0" i="0" sz="1400" u="none" cap="none" strike="noStrike">
                <a:solidFill>
                  <a:schemeClr val="dk1"/>
                </a:solidFill>
                <a:latin typeface="Calibri"/>
                <a:ea typeface="Calibri"/>
                <a:cs typeface="Calibri"/>
                <a:sym typeface="Calibri"/>
              </a:defRPr>
            </a:lvl4pPr>
            <a:lvl5pPr indent="-298450" lvl="4" marL="2286000" marR="0" rtl="0" algn="l">
              <a:lnSpc>
                <a:spcPct val="90000"/>
              </a:lnSpc>
              <a:spcBef>
                <a:spcPts val="1600"/>
              </a:spcBef>
              <a:spcAft>
                <a:spcPts val="0"/>
              </a:spcAft>
              <a:buClr>
                <a:schemeClr val="dk1"/>
              </a:buClr>
              <a:buSzPts val="1100"/>
              <a:buFont typeface="Arial"/>
              <a:buChar char="○"/>
              <a:defRPr b="0" i="0" sz="1400" u="none" cap="none" strike="noStrike">
                <a:solidFill>
                  <a:schemeClr val="dk1"/>
                </a:solidFill>
                <a:latin typeface="Calibri"/>
                <a:ea typeface="Calibri"/>
                <a:cs typeface="Calibri"/>
                <a:sym typeface="Calibri"/>
              </a:defRPr>
            </a:lvl5pPr>
            <a:lvl6pPr indent="-298450" lvl="5" marL="2743200" marR="0" rtl="0" algn="l">
              <a:lnSpc>
                <a:spcPct val="90000"/>
              </a:lnSpc>
              <a:spcBef>
                <a:spcPts val="1600"/>
              </a:spcBef>
              <a:spcAft>
                <a:spcPts val="0"/>
              </a:spcAft>
              <a:buClr>
                <a:schemeClr val="dk1"/>
              </a:buClr>
              <a:buSzPts val="1100"/>
              <a:buFont typeface="Arial"/>
              <a:buChar char="■"/>
              <a:defRPr b="0" i="0" sz="1400" u="none" cap="none" strike="noStrike">
                <a:solidFill>
                  <a:schemeClr val="dk1"/>
                </a:solidFill>
                <a:latin typeface="Calibri"/>
                <a:ea typeface="Calibri"/>
                <a:cs typeface="Calibri"/>
                <a:sym typeface="Calibri"/>
              </a:defRPr>
            </a:lvl6pPr>
            <a:lvl7pPr indent="-298450" lvl="6" marL="3200400" marR="0" rtl="0" algn="l">
              <a:lnSpc>
                <a:spcPct val="90000"/>
              </a:lnSpc>
              <a:spcBef>
                <a:spcPts val="1600"/>
              </a:spcBef>
              <a:spcAft>
                <a:spcPts val="0"/>
              </a:spcAft>
              <a:buClr>
                <a:schemeClr val="dk1"/>
              </a:buClr>
              <a:buSzPts val="1100"/>
              <a:buFont typeface="Arial"/>
              <a:buChar char="●"/>
              <a:defRPr b="0" i="0" sz="1400" u="none" cap="none" strike="noStrike">
                <a:solidFill>
                  <a:schemeClr val="dk1"/>
                </a:solidFill>
                <a:latin typeface="Calibri"/>
                <a:ea typeface="Calibri"/>
                <a:cs typeface="Calibri"/>
                <a:sym typeface="Calibri"/>
              </a:defRPr>
            </a:lvl7pPr>
            <a:lvl8pPr indent="-298450" lvl="7" marL="3657600" marR="0" rtl="0" algn="l">
              <a:lnSpc>
                <a:spcPct val="90000"/>
              </a:lnSpc>
              <a:spcBef>
                <a:spcPts val="1600"/>
              </a:spcBef>
              <a:spcAft>
                <a:spcPts val="0"/>
              </a:spcAft>
              <a:buClr>
                <a:schemeClr val="dk1"/>
              </a:buClr>
              <a:buSzPts val="1100"/>
              <a:buFont typeface="Arial"/>
              <a:buChar char="○"/>
              <a:defRPr b="0" i="0" sz="1400" u="none" cap="none" strike="noStrike">
                <a:solidFill>
                  <a:schemeClr val="dk1"/>
                </a:solidFill>
                <a:latin typeface="Calibri"/>
                <a:ea typeface="Calibri"/>
                <a:cs typeface="Calibri"/>
                <a:sym typeface="Calibri"/>
              </a:defRPr>
            </a:lvl8pPr>
            <a:lvl9pPr indent="-298450" lvl="8" marL="4114800" marR="0" rtl="0" algn="l">
              <a:lnSpc>
                <a:spcPct val="90000"/>
              </a:lnSpc>
              <a:spcBef>
                <a:spcPts val="1600"/>
              </a:spcBef>
              <a:spcAft>
                <a:spcPts val="1600"/>
              </a:spcAft>
              <a:buClr>
                <a:schemeClr val="dk1"/>
              </a:buClr>
              <a:buSzPts val="1100"/>
              <a:buFont typeface="Arial"/>
              <a:buChar char="■"/>
              <a:defRPr b="0" i="0" sz="1400" u="none" cap="none" strike="noStrike">
                <a:solidFill>
                  <a:schemeClr val="dk1"/>
                </a:solidFill>
                <a:latin typeface="Calibri"/>
                <a:ea typeface="Calibri"/>
                <a:cs typeface="Calibri"/>
                <a:sym typeface="Calibri"/>
              </a:defRPr>
            </a:lvl9pPr>
          </a:lstStyle>
          <a:p/>
        </p:txBody>
      </p:sp>
      <p:sp>
        <p:nvSpPr>
          <p:cNvPr id="82" name="Google Shape;82;p13"/>
          <p:cNvSpPr txBox="1"/>
          <p:nvPr>
            <p:ph idx="12" type="sldNum"/>
          </p:nvPr>
        </p:nvSpPr>
        <p:spPr>
          <a:xfrm>
            <a:off x="8472458" y="6217623"/>
            <a:ext cx="548700" cy="524700"/>
          </a:xfrm>
          <a:prstGeom prst="rect">
            <a:avLst/>
          </a:prstGeom>
          <a:noFill/>
          <a:ln>
            <a:noFill/>
          </a:ln>
        </p:spPr>
        <p:txBody>
          <a:bodyPr anchorCtr="0" anchor="ctr" bIns="68575" lIns="68575" spcFirstLastPara="1" rIns="68575" wrap="square" tIns="68575">
            <a:noAutofit/>
          </a:bodyPr>
          <a:lstStyle>
            <a:lvl1pPr indent="0" lvl="0" marL="0" marR="0" rtl="0" algn="l">
              <a:buClr>
                <a:srgbClr val="000000"/>
              </a:buClr>
              <a:buSzPts val="1400"/>
              <a:buFont typeface="Calibri"/>
              <a:buNone/>
              <a:defRPr sz="1400">
                <a:solidFill>
                  <a:srgbClr val="000000"/>
                </a:solidFill>
                <a:latin typeface="Calibri"/>
                <a:ea typeface="Calibri"/>
                <a:cs typeface="Calibri"/>
                <a:sym typeface="Calibri"/>
              </a:defRPr>
            </a:lvl1pPr>
            <a:lvl2pPr indent="0" lvl="1" marL="0" marR="0" rtl="0" algn="l">
              <a:buClr>
                <a:srgbClr val="000000"/>
              </a:buClr>
              <a:buSzPts val="1400"/>
              <a:buFont typeface="Calibri"/>
              <a:buNone/>
              <a:defRPr sz="1400">
                <a:solidFill>
                  <a:srgbClr val="000000"/>
                </a:solidFill>
                <a:latin typeface="Calibri"/>
                <a:ea typeface="Calibri"/>
                <a:cs typeface="Calibri"/>
                <a:sym typeface="Calibri"/>
              </a:defRPr>
            </a:lvl2pPr>
            <a:lvl3pPr indent="0" lvl="2" marL="0" marR="0" rtl="0" algn="l">
              <a:buClr>
                <a:srgbClr val="000000"/>
              </a:buClr>
              <a:buSzPts val="1400"/>
              <a:buFont typeface="Calibri"/>
              <a:buNone/>
              <a:defRPr sz="1400">
                <a:solidFill>
                  <a:srgbClr val="000000"/>
                </a:solidFill>
                <a:latin typeface="Calibri"/>
                <a:ea typeface="Calibri"/>
                <a:cs typeface="Calibri"/>
                <a:sym typeface="Calibri"/>
              </a:defRPr>
            </a:lvl3pPr>
            <a:lvl4pPr indent="0" lvl="3" marL="0" marR="0" rtl="0" algn="l">
              <a:buClr>
                <a:srgbClr val="000000"/>
              </a:buClr>
              <a:buSzPts val="1400"/>
              <a:buFont typeface="Calibri"/>
              <a:buNone/>
              <a:defRPr sz="1400">
                <a:solidFill>
                  <a:srgbClr val="000000"/>
                </a:solidFill>
                <a:latin typeface="Calibri"/>
                <a:ea typeface="Calibri"/>
                <a:cs typeface="Calibri"/>
                <a:sym typeface="Calibri"/>
              </a:defRPr>
            </a:lvl4pPr>
            <a:lvl5pPr indent="0" lvl="4" marL="0" marR="0" rtl="0" algn="l">
              <a:buClr>
                <a:srgbClr val="000000"/>
              </a:buClr>
              <a:buSzPts val="1400"/>
              <a:buFont typeface="Calibri"/>
              <a:buNone/>
              <a:defRPr sz="1400">
                <a:solidFill>
                  <a:srgbClr val="000000"/>
                </a:solidFill>
                <a:latin typeface="Calibri"/>
                <a:ea typeface="Calibri"/>
                <a:cs typeface="Calibri"/>
                <a:sym typeface="Calibri"/>
              </a:defRPr>
            </a:lvl5pPr>
            <a:lvl6pPr indent="0" lvl="5" marL="0" marR="0" rtl="0" algn="l">
              <a:buClr>
                <a:srgbClr val="000000"/>
              </a:buClr>
              <a:buSzPts val="1400"/>
              <a:buFont typeface="Calibri"/>
              <a:buNone/>
              <a:defRPr sz="1400">
                <a:solidFill>
                  <a:srgbClr val="000000"/>
                </a:solidFill>
                <a:latin typeface="Calibri"/>
                <a:ea typeface="Calibri"/>
                <a:cs typeface="Calibri"/>
                <a:sym typeface="Calibri"/>
              </a:defRPr>
            </a:lvl6pPr>
            <a:lvl7pPr indent="0" lvl="6" marL="0" marR="0" rtl="0" algn="l">
              <a:buClr>
                <a:srgbClr val="000000"/>
              </a:buClr>
              <a:buSzPts val="1400"/>
              <a:buFont typeface="Calibri"/>
              <a:buNone/>
              <a:defRPr sz="1400">
                <a:solidFill>
                  <a:srgbClr val="000000"/>
                </a:solidFill>
                <a:latin typeface="Calibri"/>
                <a:ea typeface="Calibri"/>
                <a:cs typeface="Calibri"/>
                <a:sym typeface="Calibri"/>
              </a:defRPr>
            </a:lvl7pPr>
            <a:lvl8pPr indent="0" lvl="7" marL="0" marR="0" rtl="0" algn="l">
              <a:buClr>
                <a:srgbClr val="000000"/>
              </a:buClr>
              <a:buSzPts val="1400"/>
              <a:buFont typeface="Calibri"/>
              <a:buNone/>
              <a:defRPr sz="1400">
                <a:solidFill>
                  <a:srgbClr val="000000"/>
                </a:solidFill>
                <a:latin typeface="Calibri"/>
                <a:ea typeface="Calibri"/>
                <a:cs typeface="Calibri"/>
                <a:sym typeface="Calibri"/>
              </a:defRPr>
            </a:lvl8pPr>
            <a:lvl9pPr indent="0" lvl="8" marL="0" marR="0" rtl="0" algn="l">
              <a:buClr>
                <a:srgbClr val="000000"/>
              </a:buClr>
              <a:buSzPts val="1400"/>
              <a:buFont typeface="Calibri"/>
              <a:buNone/>
              <a:defRPr sz="1400">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6" name="Shape 16"/>
        <p:cNvGrpSpPr/>
        <p:nvPr/>
      </p:nvGrpSpPr>
      <p:grpSpPr>
        <a:xfrm>
          <a:off x="0" y="0"/>
          <a:ext cx="0" cy="0"/>
          <a:chOff x="0" y="0"/>
          <a:chExt cx="0" cy="0"/>
        </a:xfrm>
      </p:grpSpPr>
      <p:sp>
        <p:nvSpPr>
          <p:cNvPr id="17" name="Google Shape;17;p3"/>
          <p:cNvSpPr txBox="1"/>
          <p:nvPr>
            <p:ph type="title"/>
          </p:nvPr>
        </p:nvSpPr>
        <p:spPr>
          <a:xfrm>
            <a:off x="628650" y="365126"/>
            <a:ext cx="7886700" cy="13257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8" name="Google Shape;18;p3"/>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 name="Google Shape;19;p3"/>
          <p:cNvSpPr txBox="1"/>
          <p:nvPr>
            <p:ph idx="10" type="dt"/>
          </p:nvPr>
        </p:nvSpPr>
        <p:spPr>
          <a:xfrm>
            <a:off x="628650" y="6356351"/>
            <a:ext cx="2057400" cy="3651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0" name="Google Shape;20;p3"/>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1" name="Google Shape;21;p3"/>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2" name="Shape 22"/>
        <p:cNvGrpSpPr/>
        <p:nvPr/>
      </p:nvGrpSpPr>
      <p:grpSpPr>
        <a:xfrm>
          <a:off x="0" y="0"/>
          <a:ext cx="0" cy="0"/>
          <a:chOff x="0" y="0"/>
          <a:chExt cx="0" cy="0"/>
        </a:xfrm>
      </p:grpSpPr>
      <p:sp>
        <p:nvSpPr>
          <p:cNvPr id="23" name="Google Shape;23;p4"/>
          <p:cNvSpPr txBox="1"/>
          <p:nvPr>
            <p:ph type="title"/>
          </p:nvPr>
        </p:nvSpPr>
        <p:spPr>
          <a:xfrm>
            <a:off x="623888" y="1709739"/>
            <a:ext cx="7886700" cy="28527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0" i="0" sz="60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4" name="Google Shape;24;p4"/>
          <p:cNvSpPr txBox="1"/>
          <p:nvPr>
            <p:ph idx="1" type="body"/>
          </p:nvPr>
        </p:nvSpPr>
        <p:spPr>
          <a:xfrm>
            <a:off x="623888" y="4589464"/>
            <a:ext cx="7886700" cy="1500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25" name="Google Shape;25;p4"/>
          <p:cNvSpPr txBox="1"/>
          <p:nvPr>
            <p:ph idx="10" type="dt"/>
          </p:nvPr>
        </p:nvSpPr>
        <p:spPr>
          <a:xfrm>
            <a:off x="628650" y="6356351"/>
            <a:ext cx="2057400" cy="3651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6" name="Google Shape;26;p4"/>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7" name="Google Shape;27;p4"/>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8" name="Shape 28"/>
        <p:cNvGrpSpPr/>
        <p:nvPr/>
      </p:nvGrpSpPr>
      <p:grpSpPr>
        <a:xfrm>
          <a:off x="0" y="0"/>
          <a:ext cx="0" cy="0"/>
          <a:chOff x="0" y="0"/>
          <a:chExt cx="0" cy="0"/>
        </a:xfrm>
      </p:grpSpPr>
      <p:sp>
        <p:nvSpPr>
          <p:cNvPr id="29" name="Google Shape;29;p5"/>
          <p:cNvSpPr txBox="1"/>
          <p:nvPr>
            <p:ph type="title"/>
          </p:nvPr>
        </p:nvSpPr>
        <p:spPr>
          <a:xfrm>
            <a:off x="628650" y="365126"/>
            <a:ext cx="7886700" cy="13257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0" name="Google Shape;30;p5"/>
          <p:cNvSpPr txBox="1"/>
          <p:nvPr>
            <p:ph idx="1" type="body"/>
          </p:nvPr>
        </p:nvSpPr>
        <p:spPr>
          <a:xfrm>
            <a:off x="628650" y="1825625"/>
            <a:ext cx="3886200" cy="4351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5"/>
          <p:cNvSpPr txBox="1"/>
          <p:nvPr>
            <p:ph idx="2" type="body"/>
          </p:nvPr>
        </p:nvSpPr>
        <p:spPr>
          <a:xfrm>
            <a:off x="4629150" y="1825625"/>
            <a:ext cx="3886200" cy="4351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5"/>
          <p:cNvSpPr txBox="1"/>
          <p:nvPr>
            <p:ph idx="10" type="dt"/>
          </p:nvPr>
        </p:nvSpPr>
        <p:spPr>
          <a:xfrm>
            <a:off x="628650" y="6356351"/>
            <a:ext cx="2057400" cy="3651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3" name="Google Shape;33;p5"/>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4" name="Google Shape;34;p5"/>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5" name="Shape 35"/>
        <p:cNvGrpSpPr/>
        <p:nvPr/>
      </p:nvGrpSpPr>
      <p:grpSpPr>
        <a:xfrm>
          <a:off x="0" y="0"/>
          <a:ext cx="0" cy="0"/>
          <a:chOff x="0" y="0"/>
          <a:chExt cx="0" cy="0"/>
        </a:xfrm>
      </p:grpSpPr>
      <p:sp>
        <p:nvSpPr>
          <p:cNvPr id="36" name="Google Shape;36;p6"/>
          <p:cNvSpPr txBox="1"/>
          <p:nvPr>
            <p:ph type="title"/>
          </p:nvPr>
        </p:nvSpPr>
        <p:spPr>
          <a:xfrm>
            <a:off x="629841" y="365126"/>
            <a:ext cx="7886700" cy="13257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7" name="Google Shape;37;p6"/>
          <p:cNvSpPr txBox="1"/>
          <p:nvPr>
            <p:ph idx="1" type="body"/>
          </p:nvPr>
        </p:nvSpPr>
        <p:spPr>
          <a:xfrm>
            <a:off x="629842" y="1681163"/>
            <a:ext cx="3868200" cy="823800"/>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38" name="Google Shape;38;p6"/>
          <p:cNvSpPr txBox="1"/>
          <p:nvPr>
            <p:ph idx="2" type="body"/>
          </p:nvPr>
        </p:nvSpPr>
        <p:spPr>
          <a:xfrm>
            <a:off x="629842" y="2505075"/>
            <a:ext cx="3868200" cy="36846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6"/>
          <p:cNvSpPr txBox="1"/>
          <p:nvPr>
            <p:ph idx="3" type="body"/>
          </p:nvPr>
        </p:nvSpPr>
        <p:spPr>
          <a:xfrm>
            <a:off x="4629150" y="1681163"/>
            <a:ext cx="3887400" cy="823800"/>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40" name="Google Shape;40;p6"/>
          <p:cNvSpPr txBox="1"/>
          <p:nvPr>
            <p:ph idx="4" type="body"/>
          </p:nvPr>
        </p:nvSpPr>
        <p:spPr>
          <a:xfrm>
            <a:off x="4629150" y="2505075"/>
            <a:ext cx="3887400" cy="36846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1" name="Google Shape;41;p6"/>
          <p:cNvSpPr txBox="1"/>
          <p:nvPr>
            <p:ph idx="10" type="dt"/>
          </p:nvPr>
        </p:nvSpPr>
        <p:spPr>
          <a:xfrm>
            <a:off x="628650" y="6356351"/>
            <a:ext cx="2057400" cy="3651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2" name="Google Shape;42;p6"/>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3" name="Google Shape;43;p6"/>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4" name="Shape 44"/>
        <p:cNvGrpSpPr/>
        <p:nvPr/>
      </p:nvGrpSpPr>
      <p:grpSpPr>
        <a:xfrm>
          <a:off x="0" y="0"/>
          <a:ext cx="0" cy="0"/>
          <a:chOff x="0" y="0"/>
          <a:chExt cx="0" cy="0"/>
        </a:xfrm>
      </p:grpSpPr>
      <p:sp>
        <p:nvSpPr>
          <p:cNvPr id="45" name="Google Shape;45;p7"/>
          <p:cNvSpPr txBox="1"/>
          <p:nvPr>
            <p:ph type="title"/>
          </p:nvPr>
        </p:nvSpPr>
        <p:spPr>
          <a:xfrm>
            <a:off x="628650" y="365126"/>
            <a:ext cx="7886700" cy="13257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6" name="Google Shape;46;p7"/>
          <p:cNvSpPr txBox="1"/>
          <p:nvPr>
            <p:ph idx="10" type="dt"/>
          </p:nvPr>
        </p:nvSpPr>
        <p:spPr>
          <a:xfrm>
            <a:off x="628650" y="6356351"/>
            <a:ext cx="2057400" cy="3651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7" name="Google Shape;47;p7"/>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8" name="Google Shape;48;p7"/>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9" name="Shape 49"/>
        <p:cNvGrpSpPr/>
        <p:nvPr/>
      </p:nvGrpSpPr>
      <p:grpSpPr>
        <a:xfrm>
          <a:off x="0" y="0"/>
          <a:ext cx="0" cy="0"/>
          <a:chOff x="0" y="0"/>
          <a:chExt cx="0" cy="0"/>
        </a:xfrm>
      </p:grpSpPr>
      <p:sp>
        <p:nvSpPr>
          <p:cNvPr id="50" name="Google Shape;50;p8"/>
          <p:cNvSpPr txBox="1"/>
          <p:nvPr>
            <p:ph idx="10" type="dt"/>
          </p:nvPr>
        </p:nvSpPr>
        <p:spPr>
          <a:xfrm>
            <a:off x="628650" y="6356351"/>
            <a:ext cx="2057400" cy="3651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1" name="Google Shape;51;p8"/>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2" name="Google Shape;52;p8"/>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53" name="Shape 53"/>
        <p:cNvGrpSpPr/>
        <p:nvPr/>
      </p:nvGrpSpPr>
      <p:grpSpPr>
        <a:xfrm>
          <a:off x="0" y="0"/>
          <a:ext cx="0" cy="0"/>
          <a:chOff x="0" y="0"/>
          <a:chExt cx="0" cy="0"/>
        </a:xfrm>
      </p:grpSpPr>
      <p:sp>
        <p:nvSpPr>
          <p:cNvPr id="54" name="Google Shape;54;p9"/>
          <p:cNvSpPr txBox="1"/>
          <p:nvPr>
            <p:ph type="title"/>
          </p:nvPr>
        </p:nvSpPr>
        <p:spPr>
          <a:xfrm>
            <a:off x="629841" y="457200"/>
            <a:ext cx="2949300"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3200"/>
              <a:buFont typeface="Calibri"/>
              <a:buNone/>
              <a:defRPr b="0" i="0" sz="32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5" name="Google Shape;55;p9"/>
          <p:cNvSpPr txBox="1"/>
          <p:nvPr>
            <p:ph idx="1" type="body"/>
          </p:nvPr>
        </p:nvSpPr>
        <p:spPr>
          <a:xfrm>
            <a:off x="3887391" y="987426"/>
            <a:ext cx="4629300" cy="4873500"/>
          </a:xfrm>
          <a:prstGeom prst="rect">
            <a:avLst/>
          </a:prstGeom>
          <a:noFill/>
          <a:ln>
            <a:noFill/>
          </a:ln>
        </p:spPr>
        <p:txBody>
          <a:bodyPr anchorCtr="0" anchor="t" bIns="45700" lIns="91425" spcFirstLastPara="1" rIns="91425" wrap="square" tIns="45700">
            <a:noAutofit/>
          </a:bodyPr>
          <a:lstStyle>
            <a:lvl1pPr indent="-431800" lvl="0" marL="457200" marR="0" rtl="0" algn="l">
              <a:lnSpc>
                <a:spcPct val="90000"/>
              </a:lnSpc>
              <a:spcBef>
                <a:spcPts val="100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90000"/>
              </a:lnSpc>
              <a:spcBef>
                <a:spcPts val="5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6" name="Google Shape;56;p9"/>
          <p:cNvSpPr txBox="1"/>
          <p:nvPr>
            <p:ph idx="2" type="body"/>
          </p:nvPr>
        </p:nvSpPr>
        <p:spPr>
          <a:xfrm>
            <a:off x="629841" y="2057400"/>
            <a:ext cx="2949300" cy="3811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57" name="Google Shape;57;p9"/>
          <p:cNvSpPr txBox="1"/>
          <p:nvPr>
            <p:ph idx="10" type="dt"/>
          </p:nvPr>
        </p:nvSpPr>
        <p:spPr>
          <a:xfrm>
            <a:off x="628650" y="6356351"/>
            <a:ext cx="2057400" cy="3651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8" name="Google Shape;58;p9"/>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9" name="Google Shape;59;p9"/>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629841" y="457200"/>
            <a:ext cx="2949300"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3200"/>
              <a:buFont typeface="Calibri"/>
              <a:buNone/>
              <a:defRPr b="0" i="0" sz="32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62" name="Google Shape;62;p10"/>
          <p:cNvSpPr/>
          <p:nvPr>
            <p:ph idx="2" type="pic"/>
          </p:nvPr>
        </p:nvSpPr>
        <p:spPr>
          <a:xfrm>
            <a:off x="3887391" y="987426"/>
            <a:ext cx="4629300" cy="48735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3" name="Google Shape;63;p10"/>
          <p:cNvSpPr txBox="1"/>
          <p:nvPr>
            <p:ph idx="1" type="body"/>
          </p:nvPr>
        </p:nvSpPr>
        <p:spPr>
          <a:xfrm>
            <a:off x="629841" y="2057400"/>
            <a:ext cx="2949300" cy="3811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64" name="Google Shape;64;p10"/>
          <p:cNvSpPr txBox="1"/>
          <p:nvPr>
            <p:ph idx="10" type="dt"/>
          </p:nvPr>
        </p:nvSpPr>
        <p:spPr>
          <a:xfrm>
            <a:off x="628650" y="6356351"/>
            <a:ext cx="2057400" cy="3651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5" name="Google Shape;65;p10"/>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6" name="Google Shape;66;p10"/>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 name="Google Shape;7;p1"/>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pic>
        <p:nvPicPr>
          <p:cNvPr id="8" name="Google Shape;8;p1"/>
          <p:cNvPicPr preferRelativeResize="0"/>
          <p:nvPr/>
        </p:nvPicPr>
        <p:blipFill rotWithShape="1">
          <a:blip r:embed="rId1">
            <a:alphaModFix/>
          </a:blip>
          <a:srcRect b="0" l="34717" r="0" t="0"/>
          <a:stretch/>
        </p:blipFill>
        <p:spPr>
          <a:xfrm>
            <a:off x="1130157" y="0"/>
            <a:ext cx="8013845" cy="6858000"/>
          </a:xfrm>
          <a:prstGeom prst="rect">
            <a:avLst/>
          </a:prstGeom>
          <a:noFill/>
          <a:ln>
            <a:noFill/>
          </a:ln>
        </p:spPr>
      </p:pic>
      <p:sp>
        <p:nvSpPr>
          <p:cNvPr id="9" name="Google Shape;9;p1"/>
          <p:cNvSpPr txBox="1"/>
          <p:nvPr/>
        </p:nvSpPr>
        <p:spPr>
          <a:xfrm>
            <a:off x="3576259" y="6385024"/>
            <a:ext cx="2434500" cy="307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400" u="none" cap="none" strike="noStrike">
                <a:solidFill>
                  <a:schemeClr val="dk1"/>
                </a:solidFill>
                <a:latin typeface="Calibri"/>
                <a:ea typeface="Calibri"/>
                <a:cs typeface="Calibri"/>
                <a:sym typeface="Calibri"/>
              </a:rPr>
              <a:t>www.libraries.uc.edu</a:t>
            </a:r>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libraries.uc.edu/research-teaching-support/research-data-services/meet-team.html" TargetMode="External"/><Relationship Id="rId4" Type="http://schemas.openxmlformats.org/officeDocument/2006/relationships/hyperlink" Target="https://guides.libraries.uc.edu/gmp-research-labs/contact" TargetMode="External"/><Relationship Id="rId5" Type="http://schemas.openxmlformats.org/officeDocument/2006/relationships/hyperlink" Target="https://meas.sciences.ncsu.edu/people/pdossan2/" TargetMode="External"/><Relationship Id="rId6"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27.png"/><Relationship Id="rId5" Type="http://schemas.openxmlformats.org/officeDocument/2006/relationships/image" Target="../media/image14.png"/><Relationship Id="rId6" Type="http://schemas.openxmlformats.org/officeDocument/2006/relationships/image" Target="../media/image13.png"/><Relationship Id="rId7" Type="http://schemas.openxmlformats.org/officeDocument/2006/relationships/image" Target="../media/image16.png"/><Relationship Id="rId8"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2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hyperlink" Target="https://figshare.com/articles/Data_Management_Plan_Checklist/1130852" TargetMode="Externa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hyperlink" Target="https://gisgeography.com/gis-formats/" TargetMode="Externa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0"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hyperlink" Target="https://prd-wret.s3-us-west-2.amazonaws.com/assets/palladium/production/atoms/files/MetadataReviewChecklist_20191015.pdf" TargetMode="External"/><Relationship Id="rId4" Type="http://schemas.openxmlformats.org/officeDocument/2006/relationships/hyperlink" Target="http://www.dcc.ac.uk/drupal/resources/metadata-standards" TargetMode="External"/><Relationship Id="rId9" Type="http://schemas.openxmlformats.org/officeDocument/2006/relationships/hyperlink" Target="https://desktop.arcgis.com/en/arcmap/latest/manage-data/metadata/what-is-metadata.htm" TargetMode="External"/><Relationship Id="rId5" Type="http://schemas.openxmlformats.org/officeDocument/2006/relationships/hyperlink" Target="http://www.dcc.ac.uk/drupal/resources/metadata-standards" TargetMode="External"/><Relationship Id="rId6" Type="http://schemas.openxmlformats.org/officeDocument/2006/relationships/hyperlink" Target="http://www.fgdc.gov/metadata" TargetMode="External"/><Relationship Id="rId7" Type="http://schemas.openxmlformats.org/officeDocument/2006/relationships/hyperlink" Target="https://www.fgdc.gov/resources/factsheets/documents/GeospatialMetadata-July2011.pdf" TargetMode="External"/><Relationship Id="rId8" Type="http://schemas.openxmlformats.org/officeDocument/2006/relationships/hyperlink" Target="https://www1.usgs.gov/csas/training/dm-module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hyperlink" Target="https://www.ucgis.org/" TargetMode="External"/><Relationship Id="rId5" Type="http://schemas.openxmlformats.org/officeDocument/2006/relationships/hyperlink" Target="https://rdapassociation.org/" TargetMode="External"/><Relationship Id="rId6" Type="http://schemas.openxmlformats.org/officeDocument/2006/relationships/image" Target="../media/image3.png"/><Relationship Id="rId7"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17.png"/><Relationship Id="rId4" Type="http://schemas.openxmlformats.org/officeDocument/2006/relationships/hyperlink" Target="http://re3data.org/" TargetMode="External"/><Relationship Id="rId5"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22.png"/><Relationship Id="rId4" Type="http://schemas.openxmlformats.org/officeDocument/2006/relationships/hyperlink" Target="https://scholar.uc.edu" TargetMode="External"/><Relationship Id="rId5"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18.png"/><Relationship Id="rId4" Type="http://schemas.openxmlformats.org/officeDocument/2006/relationships/hyperlink" Target="https://scholar.uc.edu/show/j9602146z" TargetMode="External"/><Relationship Id="rId5" Type="http://schemas.openxmlformats.org/officeDocument/2006/relationships/image" Target="../media/image25.png"/><Relationship Id="rId6" Type="http://schemas.openxmlformats.org/officeDocument/2006/relationships/image" Target="../media/image20.png"/><Relationship Id="rId7"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28.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19.png"/><Relationship Id="rId4" Type="http://schemas.openxmlformats.org/officeDocument/2006/relationships/hyperlink" Target="https://z.umn.edu/readme" TargetMode="External"/><Relationship Id="rId5"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 Id="rId3"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3.png"/><Relationship Id="rId4" Type="http://schemas.openxmlformats.org/officeDocument/2006/relationships/image" Target="../media/image31.png"/><Relationship Id="rId5" Type="http://schemas.openxmlformats.org/officeDocument/2006/relationships/image" Target="../media/image2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 Id="rId3" Type="http://schemas.openxmlformats.org/officeDocument/2006/relationships/image" Target="../media/image3.png"/><Relationship Id="rId4" Type="http://schemas.openxmlformats.org/officeDocument/2006/relationships/image" Target="../media/image29.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 Id="rId3" Type="http://schemas.openxmlformats.org/officeDocument/2006/relationships/image" Target="../media/image3.png"/><Relationship Id="rId4" Type="http://schemas.openxmlformats.org/officeDocument/2006/relationships/image" Target="../media/image30.png"/><Relationship Id="rId5" Type="http://schemas.openxmlformats.org/officeDocument/2006/relationships/image" Target="../media/image26.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 Id="rId3" Type="http://schemas.openxmlformats.org/officeDocument/2006/relationships/hyperlink" Target="https://www.esri.com/news/arcuser/0104/files/excel.pdf" TargetMode="External"/><Relationship Id="rId4" Type="http://schemas.openxmlformats.org/officeDocument/2006/relationships/hyperlink" Target="https://doi.org/10.1371/journal.pcbi.1004525" TargetMode="External"/><Relationship Id="rId5" Type="http://schemas.openxmlformats.org/officeDocument/2006/relationships/hyperlink" Target="https://doi.org/10.1080/15420353.2015.1043170" TargetMode="External"/><Relationship Id="rId6" Type="http://schemas.openxmlformats.org/officeDocument/2006/relationships/hyperlink" Target="http://dmptool.org/" TargetMode="External"/><Relationship Id="rId7" Type="http://schemas.openxmlformats.org/officeDocument/2006/relationships/hyperlink" Target="https://assistant.portagenetwork.ca/" TargetMode="External"/><Relationship Id="rId8"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 Id="rId3" Type="http://schemas.openxmlformats.org/officeDocument/2006/relationships/hyperlink" Target="mailto:AskData@UC.Edu" TargetMode="External"/><Relationship Id="rId4" Type="http://schemas.openxmlformats.org/officeDocument/2006/relationships/hyperlink" Target="https://libraries.uc.edu/research-teaching-support/research-data-services/meet-team.html" TargetMode="External"/><Relationship Id="rId5" Type="http://schemas.openxmlformats.org/officeDocument/2006/relationships/hyperlink" Target="https://guides.libraries.uc.edu/gmp-research-labs/contact" TargetMode="External"/><Relationship Id="rId6" Type="http://schemas.openxmlformats.org/officeDocument/2006/relationships/hyperlink" Target="https://meas.sciences.ncsu.edu/people/pdossan2/" TargetMode="External"/><Relationship Id="rId7" Type="http://schemas.openxmlformats.org/officeDocument/2006/relationships/hyperlink" Target="mailto:paula_figueiredo@ncsu.edu" TargetMode="External"/><Relationship Id="rId8"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hyperlink" Target="https://libraries.uc.edu/research-teaching-support/research-data-services/meet-team.html" TargetMode="External"/><Relationship Id="rId4" Type="http://schemas.openxmlformats.org/officeDocument/2006/relationships/hyperlink" Target="https://guides.libraries.uc.edu/gmp-research-labs/contact" TargetMode="External"/><Relationship Id="rId5" Type="http://schemas.openxmlformats.org/officeDocument/2006/relationships/hyperlink" Target="https://meas.sciences.ncsu.edu/people/pdossan2/" TargetMode="External"/><Relationship Id="rId6"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5.png"/><Relationship Id="rId8"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hyperlink" Target="https://lta.cr.usgs.gov/DD/ARDTile.html#tile_identifier" TargetMode="External"/><Relationship Id="rId4" Type="http://schemas.openxmlformats.org/officeDocument/2006/relationships/image" Target="../media/image3.png"/><Relationship Id="rId5"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 name="Shape 86"/>
        <p:cNvGrpSpPr/>
        <p:nvPr/>
      </p:nvGrpSpPr>
      <p:grpSpPr>
        <a:xfrm>
          <a:off x="0" y="0"/>
          <a:ext cx="0" cy="0"/>
          <a:chOff x="0" y="0"/>
          <a:chExt cx="0" cy="0"/>
        </a:xfrm>
      </p:grpSpPr>
      <p:sp>
        <p:nvSpPr>
          <p:cNvPr id="87" name="Google Shape;87;p14"/>
          <p:cNvSpPr txBox="1"/>
          <p:nvPr>
            <p:ph type="ctrTitle"/>
          </p:nvPr>
        </p:nvSpPr>
        <p:spPr>
          <a:xfrm>
            <a:off x="1143000" y="412227"/>
            <a:ext cx="6858000" cy="3925800"/>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Clr>
                <a:schemeClr val="dk1"/>
              </a:buClr>
              <a:buSzPts val="3600"/>
              <a:buFont typeface="Open Sans"/>
              <a:buNone/>
            </a:pPr>
            <a:r>
              <a:rPr b="1" lang="en" sz="4800"/>
              <a:t>Data Management for </a:t>
            </a:r>
            <a:endParaRPr b="1" sz="4800"/>
          </a:p>
          <a:p>
            <a:pPr indent="0" lvl="0" marL="0" rtl="0" algn="ctr">
              <a:lnSpc>
                <a:spcPct val="90000"/>
              </a:lnSpc>
              <a:spcBef>
                <a:spcPts val="0"/>
              </a:spcBef>
              <a:spcAft>
                <a:spcPts val="0"/>
              </a:spcAft>
              <a:buClr>
                <a:schemeClr val="dk1"/>
              </a:buClr>
              <a:buSzPts val="3600"/>
              <a:buFont typeface="Open Sans"/>
              <a:buNone/>
            </a:pPr>
            <a:r>
              <a:rPr b="1" lang="en" sz="4800"/>
              <a:t>GIS Projects</a:t>
            </a:r>
            <a:br>
              <a:rPr lang="en" sz="3600"/>
            </a:br>
            <a:br>
              <a:rPr lang="en" sz="2100"/>
            </a:br>
            <a:r>
              <a:rPr lang="en" sz="2100" u="sng">
                <a:solidFill>
                  <a:schemeClr val="hlink"/>
                </a:solidFill>
                <a:hlinkClick r:id="rId3"/>
              </a:rPr>
              <a:t>Amy Koshoffer</a:t>
            </a:r>
            <a:r>
              <a:rPr lang="en" sz="2100"/>
              <a:t> MLIS, MS| </a:t>
            </a:r>
            <a:r>
              <a:rPr lang="en" sz="2100" u="sng">
                <a:solidFill>
                  <a:schemeClr val="hlink"/>
                </a:solidFill>
                <a:hlinkClick r:id="rId4"/>
              </a:rPr>
              <a:t>Jennifer Latessa </a:t>
            </a:r>
            <a:r>
              <a:rPr lang="en" sz="2100"/>
              <a:t> MCP</a:t>
            </a:r>
            <a:br>
              <a:rPr lang="en" sz="2100"/>
            </a:br>
            <a:r>
              <a:rPr lang="en" sz="2100"/>
              <a:t>Assistant Director, RDS | Student Research Consultant</a:t>
            </a:r>
            <a:br>
              <a:rPr lang="en" sz="2100"/>
            </a:br>
            <a:r>
              <a:rPr lang="en" sz="2100">
                <a:solidFill>
                  <a:srgbClr val="980000"/>
                </a:solidFill>
              </a:rPr>
              <a:t>UC Libraries</a:t>
            </a:r>
            <a:endParaRPr sz="2100">
              <a:solidFill>
                <a:srgbClr val="980000"/>
              </a:solidFill>
            </a:endParaRPr>
          </a:p>
          <a:p>
            <a:pPr indent="0" lvl="0" marL="0" rtl="0" algn="ctr">
              <a:lnSpc>
                <a:spcPct val="90000"/>
              </a:lnSpc>
              <a:spcBef>
                <a:spcPts val="0"/>
              </a:spcBef>
              <a:spcAft>
                <a:spcPts val="0"/>
              </a:spcAft>
              <a:buClr>
                <a:schemeClr val="dk1"/>
              </a:buClr>
              <a:buSzPts val="3600"/>
              <a:buFont typeface="Open Sans"/>
              <a:buNone/>
            </a:pPr>
            <a:r>
              <a:t/>
            </a:r>
            <a:endParaRPr sz="2100"/>
          </a:p>
          <a:p>
            <a:pPr indent="0" lvl="0" marL="0" rtl="0" algn="ctr">
              <a:lnSpc>
                <a:spcPct val="90000"/>
              </a:lnSpc>
              <a:spcBef>
                <a:spcPts val="0"/>
              </a:spcBef>
              <a:spcAft>
                <a:spcPts val="0"/>
              </a:spcAft>
              <a:buClr>
                <a:schemeClr val="dk1"/>
              </a:buClr>
              <a:buSzPts val="3600"/>
              <a:buFont typeface="Open Sans"/>
              <a:buNone/>
            </a:pPr>
            <a:r>
              <a:rPr lang="en" sz="2100"/>
              <a:t> </a:t>
            </a:r>
            <a:r>
              <a:rPr lang="en" sz="2100" u="sng">
                <a:solidFill>
                  <a:schemeClr val="hlink"/>
                </a:solidFill>
                <a:hlinkClick r:id="rId5"/>
              </a:rPr>
              <a:t>Paula Marques Figueiredo</a:t>
            </a:r>
            <a:r>
              <a:rPr lang="en" sz="2100"/>
              <a:t> PhD</a:t>
            </a:r>
            <a:endParaRPr sz="2100"/>
          </a:p>
          <a:p>
            <a:pPr indent="0" lvl="0" marL="0" rtl="0" algn="ctr">
              <a:lnSpc>
                <a:spcPct val="90000"/>
              </a:lnSpc>
              <a:spcBef>
                <a:spcPts val="0"/>
              </a:spcBef>
              <a:spcAft>
                <a:spcPts val="0"/>
              </a:spcAft>
              <a:buClr>
                <a:schemeClr val="dk1"/>
              </a:buClr>
              <a:buSzPts val="3600"/>
              <a:buFont typeface="Open Sans"/>
              <a:buNone/>
            </a:pPr>
            <a:r>
              <a:rPr lang="en" sz="2100">
                <a:solidFill>
                  <a:srgbClr val="333333"/>
                </a:solidFill>
                <a:highlight>
                  <a:srgbClr val="FFFFFF"/>
                </a:highlight>
              </a:rPr>
              <a:t>Research Assistant, MEAS</a:t>
            </a:r>
            <a:endParaRPr sz="2100"/>
          </a:p>
          <a:p>
            <a:pPr indent="0" lvl="0" marL="0" rtl="0" algn="ctr">
              <a:lnSpc>
                <a:spcPct val="90000"/>
              </a:lnSpc>
              <a:spcBef>
                <a:spcPts val="0"/>
              </a:spcBef>
              <a:spcAft>
                <a:spcPts val="0"/>
              </a:spcAft>
              <a:buClr>
                <a:schemeClr val="dk1"/>
              </a:buClr>
              <a:buSzPts val="3600"/>
              <a:buFont typeface="Open Sans"/>
              <a:buNone/>
            </a:pPr>
            <a:r>
              <a:rPr lang="en" sz="2100">
                <a:solidFill>
                  <a:srgbClr val="980000"/>
                </a:solidFill>
              </a:rPr>
              <a:t>NCSU</a:t>
            </a:r>
            <a:endParaRPr sz="3600"/>
          </a:p>
        </p:txBody>
      </p:sp>
      <p:pic>
        <p:nvPicPr>
          <p:cNvPr id="88" name="Google Shape;88;p14"/>
          <p:cNvPicPr preferRelativeResize="0"/>
          <p:nvPr/>
        </p:nvPicPr>
        <p:blipFill>
          <a:blip r:embed="rId6">
            <a:alphaModFix/>
          </a:blip>
          <a:stretch>
            <a:fillRect/>
          </a:stretch>
        </p:blipFill>
        <p:spPr>
          <a:xfrm>
            <a:off x="209725" y="5225767"/>
            <a:ext cx="1428750" cy="952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sp>
        <p:nvSpPr>
          <p:cNvPr id="155" name="Google Shape;155;p23"/>
          <p:cNvSpPr txBox="1"/>
          <p:nvPr>
            <p:ph type="title"/>
          </p:nvPr>
        </p:nvSpPr>
        <p:spPr>
          <a:xfrm>
            <a:off x="311700" y="593367"/>
            <a:ext cx="8520600" cy="7635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Clr>
                <a:schemeClr val="dk1"/>
              </a:buClr>
              <a:buSzPts val="1100"/>
              <a:buFont typeface="Arial"/>
              <a:buNone/>
            </a:pPr>
            <a:r>
              <a:rPr lang="en" sz="3300">
                <a:latin typeface="Calibri"/>
                <a:ea typeface="Calibri"/>
                <a:cs typeface="Calibri"/>
                <a:sym typeface="Calibri"/>
              </a:rPr>
              <a:t>GIS Project Management Basics: </a:t>
            </a:r>
            <a:r>
              <a:rPr lang="en" sz="3300">
                <a:solidFill>
                  <a:srgbClr val="CC0000"/>
                </a:solidFill>
                <a:latin typeface="Calibri"/>
                <a:ea typeface="Calibri"/>
                <a:cs typeface="Calibri"/>
                <a:sym typeface="Calibri"/>
              </a:rPr>
              <a:t>Storage</a:t>
            </a:r>
            <a:endParaRPr sz="3300">
              <a:solidFill>
                <a:srgbClr val="CC0000"/>
              </a:solidFill>
              <a:latin typeface="Calibri"/>
              <a:ea typeface="Calibri"/>
              <a:cs typeface="Calibri"/>
              <a:sym typeface="Calibri"/>
            </a:endParaRPr>
          </a:p>
          <a:p>
            <a:pPr indent="0" lvl="0" marL="0" rtl="0" algn="l">
              <a:spcBef>
                <a:spcPts val="0"/>
              </a:spcBef>
              <a:spcAft>
                <a:spcPts val="0"/>
              </a:spcAft>
              <a:buNone/>
            </a:pPr>
            <a:r>
              <a:t/>
            </a:r>
            <a:endParaRPr sz="3300">
              <a:latin typeface="Calibri"/>
              <a:ea typeface="Calibri"/>
              <a:cs typeface="Calibri"/>
              <a:sym typeface="Calibri"/>
            </a:endParaRPr>
          </a:p>
        </p:txBody>
      </p:sp>
      <p:sp>
        <p:nvSpPr>
          <p:cNvPr id="156" name="Google Shape;156;p23"/>
          <p:cNvSpPr txBox="1"/>
          <p:nvPr>
            <p:ph idx="1" type="body"/>
          </p:nvPr>
        </p:nvSpPr>
        <p:spPr>
          <a:xfrm>
            <a:off x="311700" y="1536633"/>
            <a:ext cx="8520600" cy="4555200"/>
          </a:xfrm>
          <a:prstGeom prst="rect">
            <a:avLst/>
          </a:prstGeom>
        </p:spPr>
        <p:txBody>
          <a:bodyPr anchorCtr="0" anchor="t" bIns="68575" lIns="68575" spcFirstLastPara="1" rIns="68575" wrap="square" tIns="68575">
            <a:noAutofit/>
          </a:bodyPr>
          <a:lstStyle/>
          <a:p>
            <a:pPr indent="-317500" lvl="0" marL="457200" rtl="0" algn="l">
              <a:spcBef>
                <a:spcPts val="0"/>
              </a:spcBef>
              <a:spcAft>
                <a:spcPts val="0"/>
              </a:spcAft>
              <a:buSzPts val="1400"/>
              <a:buChar char="●"/>
            </a:pPr>
            <a:r>
              <a:rPr lang="en"/>
              <a:t>The structure of the folders may vary depending on your organizational needs.</a:t>
            </a:r>
            <a:endParaRPr/>
          </a:p>
          <a:p>
            <a:pPr indent="-317500" lvl="0" marL="457200" rtl="0" algn="l">
              <a:spcBef>
                <a:spcPts val="0"/>
              </a:spcBef>
              <a:spcAft>
                <a:spcPts val="0"/>
              </a:spcAft>
              <a:buSzPts val="1400"/>
              <a:buChar char="●"/>
            </a:pPr>
            <a:r>
              <a:rPr lang="en"/>
              <a:t>S</a:t>
            </a:r>
            <a:r>
              <a:rPr lang="en" sz="2100"/>
              <a:t>et up folders</a:t>
            </a:r>
            <a:r>
              <a:rPr lang="en"/>
              <a:t>: raw data and processed data in separate folders.</a:t>
            </a:r>
            <a:endParaRPr sz="2100"/>
          </a:p>
          <a:p>
            <a:pPr indent="-317500" lvl="0" marL="457200" rtl="0" algn="l">
              <a:spcBef>
                <a:spcPts val="0"/>
              </a:spcBef>
              <a:spcAft>
                <a:spcPts val="0"/>
              </a:spcAft>
              <a:buSzPts val="1400"/>
              <a:buChar char="●"/>
            </a:pPr>
            <a:r>
              <a:rPr lang="en"/>
              <a:t>One “</a:t>
            </a:r>
            <a:r>
              <a:rPr lang="en">
                <a:solidFill>
                  <a:srgbClr val="CC0000"/>
                </a:solidFill>
              </a:rPr>
              <a:t>master</a:t>
            </a:r>
            <a:r>
              <a:rPr lang="en"/>
              <a:t>” or “root” folder is useful for storing all project materials.</a:t>
            </a:r>
            <a:endParaRPr/>
          </a:p>
          <a:p>
            <a:pPr indent="-317500" lvl="0" marL="457200" rtl="0" algn="l">
              <a:spcBef>
                <a:spcPts val="0"/>
              </a:spcBef>
              <a:spcAft>
                <a:spcPts val="0"/>
              </a:spcAft>
              <a:buSzPts val="1400"/>
              <a:buChar char="●"/>
            </a:pPr>
            <a:r>
              <a:rPr lang="en"/>
              <a:t>Keep a </a:t>
            </a:r>
            <a:r>
              <a:rPr lang="en">
                <a:solidFill>
                  <a:srgbClr val="CC0000"/>
                </a:solidFill>
              </a:rPr>
              <a:t>copy of the original</a:t>
            </a:r>
            <a:r>
              <a:rPr lang="en">
                <a:solidFill>
                  <a:srgbClr val="CC0000"/>
                </a:solidFill>
              </a:rPr>
              <a:t>, “raw,” untouched data </a:t>
            </a:r>
            <a:r>
              <a:rPr lang="en">
                <a:solidFill>
                  <a:srgbClr val="000000"/>
                </a:solidFill>
              </a:rPr>
              <a:t>(source of data could be researcher or downloaded) </a:t>
            </a:r>
            <a:r>
              <a:rPr lang="en"/>
              <a:t>and store in the raw data folder.</a:t>
            </a:r>
            <a:endParaRPr/>
          </a:p>
          <a:p>
            <a:pPr indent="-317500" lvl="0" marL="457200" rtl="0" algn="l">
              <a:spcBef>
                <a:spcPts val="0"/>
              </a:spcBef>
              <a:spcAft>
                <a:spcPts val="0"/>
              </a:spcAft>
              <a:buSzPts val="1400"/>
              <a:buChar char="●"/>
            </a:pPr>
            <a:r>
              <a:rPr lang="en"/>
              <a:t>3-2-1 rule: It is always a great idea to back up your work (at least 3 different copies), using (at least 2) different formats/mediums, and in (1) geographically separate location.</a:t>
            </a:r>
            <a:endParaRPr/>
          </a:p>
        </p:txBody>
      </p:sp>
      <p:pic>
        <p:nvPicPr>
          <p:cNvPr id="157" name="Google Shape;157;p23"/>
          <p:cNvPicPr preferRelativeResize="0"/>
          <p:nvPr/>
        </p:nvPicPr>
        <p:blipFill>
          <a:blip r:embed="rId3">
            <a:alphaModFix/>
          </a:blip>
          <a:stretch>
            <a:fillRect/>
          </a:stretch>
        </p:blipFill>
        <p:spPr>
          <a:xfrm>
            <a:off x="209725" y="5225767"/>
            <a:ext cx="1428750" cy="952500"/>
          </a:xfrm>
          <a:prstGeom prst="rect">
            <a:avLst/>
          </a:prstGeom>
          <a:noFill/>
          <a:ln>
            <a:noFill/>
          </a:ln>
        </p:spPr>
      </p:pic>
      <p:pic>
        <p:nvPicPr>
          <p:cNvPr id="158" name="Google Shape;158;p23"/>
          <p:cNvPicPr preferRelativeResize="0"/>
          <p:nvPr/>
        </p:nvPicPr>
        <p:blipFill rotWithShape="1">
          <a:blip r:embed="rId4">
            <a:alphaModFix/>
          </a:blip>
          <a:srcRect b="17891" l="0" r="45884" t="0"/>
          <a:stretch/>
        </p:blipFill>
        <p:spPr>
          <a:xfrm>
            <a:off x="3304200" y="4467199"/>
            <a:ext cx="2535600" cy="8837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2" name="Shape 162"/>
        <p:cNvGrpSpPr/>
        <p:nvPr/>
      </p:nvGrpSpPr>
      <p:grpSpPr>
        <a:xfrm>
          <a:off x="0" y="0"/>
          <a:ext cx="0" cy="0"/>
          <a:chOff x="0" y="0"/>
          <a:chExt cx="0" cy="0"/>
        </a:xfrm>
      </p:grpSpPr>
      <p:sp>
        <p:nvSpPr>
          <p:cNvPr id="163" name="Google Shape;163;p24"/>
          <p:cNvSpPr txBox="1"/>
          <p:nvPr>
            <p:ph type="title"/>
          </p:nvPr>
        </p:nvSpPr>
        <p:spPr>
          <a:xfrm>
            <a:off x="311700" y="593367"/>
            <a:ext cx="8520600" cy="7635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Clr>
                <a:schemeClr val="dk1"/>
              </a:buClr>
              <a:buSzPts val="1100"/>
              <a:buFont typeface="Arial"/>
              <a:buNone/>
            </a:pPr>
            <a:r>
              <a:rPr lang="en" sz="3300">
                <a:latin typeface="Calibri"/>
                <a:ea typeface="Calibri"/>
                <a:cs typeface="Calibri"/>
                <a:sym typeface="Calibri"/>
              </a:rPr>
              <a:t>GIS Project Management Basics: </a:t>
            </a:r>
            <a:r>
              <a:rPr lang="en" sz="3300">
                <a:solidFill>
                  <a:srgbClr val="CC0000"/>
                </a:solidFill>
                <a:latin typeface="Calibri"/>
                <a:ea typeface="Calibri"/>
                <a:cs typeface="Calibri"/>
                <a:sym typeface="Calibri"/>
              </a:rPr>
              <a:t>Versioning</a:t>
            </a:r>
            <a:endParaRPr sz="3300">
              <a:solidFill>
                <a:srgbClr val="CC0000"/>
              </a:solidFill>
              <a:latin typeface="Calibri"/>
              <a:ea typeface="Calibri"/>
              <a:cs typeface="Calibri"/>
              <a:sym typeface="Calibri"/>
            </a:endParaRPr>
          </a:p>
          <a:p>
            <a:pPr indent="0" lvl="0" marL="0" rtl="0" algn="l">
              <a:spcBef>
                <a:spcPts val="0"/>
              </a:spcBef>
              <a:spcAft>
                <a:spcPts val="0"/>
              </a:spcAft>
              <a:buNone/>
            </a:pPr>
            <a:r>
              <a:t/>
            </a:r>
            <a:endParaRPr sz="3300">
              <a:latin typeface="Calibri"/>
              <a:ea typeface="Calibri"/>
              <a:cs typeface="Calibri"/>
              <a:sym typeface="Calibri"/>
            </a:endParaRPr>
          </a:p>
        </p:txBody>
      </p:sp>
      <p:sp>
        <p:nvSpPr>
          <p:cNvPr id="164" name="Google Shape;164;p24"/>
          <p:cNvSpPr txBox="1"/>
          <p:nvPr>
            <p:ph idx="1" type="body"/>
          </p:nvPr>
        </p:nvSpPr>
        <p:spPr>
          <a:xfrm>
            <a:off x="311700" y="1536633"/>
            <a:ext cx="8520600" cy="4555200"/>
          </a:xfrm>
          <a:prstGeom prst="rect">
            <a:avLst/>
          </a:prstGeom>
        </p:spPr>
        <p:txBody>
          <a:bodyPr anchorCtr="0" anchor="t" bIns="68575" lIns="68575" spcFirstLastPara="1" rIns="68575" wrap="square" tIns="68575">
            <a:noAutofit/>
          </a:bodyPr>
          <a:lstStyle/>
          <a:p>
            <a:pPr indent="-317500" lvl="0" marL="457200" rtl="0" algn="l">
              <a:spcBef>
                <a:spcPts val="0"/>
              </a:spcBef>
              <a:spcAft>
                <a:spcPts val="0"/>
              </a:spcAft>
              <a:buSzPts val="1400"/>
              <a:buChar char="●"/>
            </a:pPr>
            <a:r>
              <a:rPr lang="en"/>
              <a:t>C</a:t>
            </a:r>
            <a:r>
              <a:rPr lang="en"/>
              <a:t>onsider t</a:t>
            </a:r>
            <a:r>
              <a:rPr lang="en"/>
              <a:t>he original, “raw,” untouched </a:t>
            </a:r>
            <a:r>
              <a:rPr lang="en"/>
              <a:t>data, stored within the project folder, version 0. Label it as such if you wish.</a:t>
            </a:r>
            <a:endParaRPr/>
          </a:p>
          <a:p>
            <a:pPr indent="-317500" lvl="0" marL="457200" rtl="0" algn="l">
              <a:spcBef>
                <a:spcPts val="0"/>
              </a:spcBef>
              <a:spcAft>
                <a:spcPts val="0"/>
              </a:spcAft>
              <a:buSzPts val="1400"/>
              <a:buChar char="●"/>
            </a:pPr>
            <a:r>
              <a:rPr lang="en"/>
              <a:t>Any processed data thereafter should be kept separately with versions indicated (1, 2, 3, …) for each </a:t>
            </a:r>
            <a:r>
              <a:rPr lang="en"/>
              <a:t>new change to the data</a:t>
            </a:r>
            <a:r>
              <a:rPr lang="en"/>
              <a:t>. That way, if you need to go back to a certain step you are able retrace the process.</a:t>
            </a:r>
            <a:endParaRPr/>
          </a:p>
          <a:p>
            <a:pPr indent="-361950" lvl="1" marL="914400" rtl="0" algn="l">
              <a:spcBef>
                <a:spcPts val="0"/>
              </a:spcBef>
              <a:spcAft>
                <a:spcPts val="0"/>
              </a:spcAft>
              <a:buClr>
                <a:srgbClr val="000000"/>
              </a:buClr>
              <a:buSzPts val="2100"/>
              <a:buFont typeface="Calibri"/>
              <a:buChar char="○"/>
            </a:pPr>
            <a:r>
              <a:rPr lang="en" sz="2100">
                <a:solidFill>
                  <a:srgbClr val="000000"/>
                </a:solidFill>
                <a:highlight>
                  <a:srgbClr val="FFFFFF"/>
                </a:highlight>
              </a:rPr>
              <a:t>A .txt file or something similar may be included as a helpful reminder to explain each version’s goal. </a:t>
            </a:r>
            <a:endParaRPr sz="2100">
              <a:solidFill>
                <a:srgbClr val="000000"/>
              </a:solidFill>
              <a:highlight>
                <a:srgbClr val="FFFFFF"/>
              </a:highlight>
            </a:endParaRPr>
          </a:p>
          <a:p>
            <a:pPr indent="-361950" lvl="2" marL="1371600" rtl="0" algn="l">
              <a:spcBef>
                <a:spcPts val="0"/>
              </a:spcBef>
              <a:spcAft>
                <a:spcPts val="0"/>
              </a:spcAft>
              <a:buClr>
                <a:srgbClr val="000000"/>
              </a:buClr>
              <a:buSzPts val="2100"/>
              <a:buFont typeface="Calibri"/>
              <a:buChar char="■"/>
            </a:pPr>
            <a:r>
              <a:rPr lang="en" sz="2100">
                <a:solidFill>
                  <a:srgbClr val="000000"/>
                </a:solidFill>
                <a:highlight>
                  <a:srgbClr val="FFFFFF"/>
                </a:highlight>
              </a:rPr>
              <a:t>For example: Processing rasters with different statistical methods.</a:t>
            </a:r>
            <a:endParaRPr sz="2100">
              <a:solidFill>
                <a:srgbClr val="000000"/>
              </a:solidFill>
            </a:endParaRPr>
          </a:p>
          <a:p>
            <a:pPr indent="-317500" lvl="0" marL="457200" rtl="0" algn="l">
              <a:spcBef>
                <a:spcPts val="0"/>
              </a:spcBef>
              <a:spcAft>
                <a:spcPts val="0"/>
              </a:spcAft>
              <a:buSzPts val="1400"/>
              <a:buChar char="●"/>
            </a:pPr>
            <a:r>
              <a:rPr lang="en"/>
              <a:t>Dating</a:t>
            </a:r>
            <a:r>
              <a:rPr lang="en"/>
              <a:t> processing</a:t>
            </a:r>
            <a:r>
              <a:rPr lang="en"/>
              <a:t> folders is also a useful technique for storing and labeling different iterations of processed data.</a:t>
            </a:r>
            <a:endParaRPr/>
          </a:p>
        </p:txBody>
      </p:sp>
      <p:pic>
        <p:nvPicPr>
          <p:cNvPr id="165" name="Google Shape;165;p24"/>
          <p:cNvPicPr preferRelativeResize="0"/>
          <p:nvPr/>
        </p:nvPicPr>
        <p:blipFill>
          <a:blip r:embed="rId3">
            <a:alphaModFix/>
          </a:blip>
          <a:stretch>
            <a:fillRect/>
          </a:stretch>
        </p:blipFill>
        <p:spPr>
          <a:xfrm>
            <a:off x="209725" y="5225767"/>
            <a:ext cx="1428750" cy="952500"/>
          </a:xfrm>
          <a:prstGeom prst="rect">
            <a:avLst/>
          </a:prstGeom>
          <a:noFill/>
          <a:ln>
            <a:noFill/>
          </a:ln>
        </p:spPr>
      </p:pic>
      <p:pic>
        <p:nvPicPr>
          <p:cNvPr id="166" name="Google Shape;166;p24"/>
          <p:cNvPicPr preferRelativeResize="0"/>
          <p:nvPr/>
        </p:nvPicPr>
        <p:blipFill rotWithShape="1">
          <a:blip r:embed="rId4">
            <a:alphaModFix/>
          </a:blip>
          <a:srcRect b="7757" l="0" r="0" t="0"/>
          <a:stretch/>
        </p:blipFill>
        <p:spPr>
          <a:xfrm>
            <a:off x="3360963" y="4718751"/>
            <a:ext cx="2422075" cy="109137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0" name="Shape 170"/>
        <p:cNvGrpSpPr/>
        <p:nvPr/>
      </p:nvGrpSpPr>
      <p:grpSpPr>
        <a:xfrm>
          <a:off x="0" y="0"/>
          <a:ext cx="0" cy="0"/>
          <a:chOff x="0" y="0"/>
          <a:chExt cx="0" cy="0"/>
        </a:xfrm>
      </p:grpSpPr>
      <p:sp>
        <p:nvSpPr>
          <p:cNvPr id="171" name="Google Shape;171;p25"/>
          <p:cNvSpPr txBox="1"/>
          <p:nvPr>
            <p:ph type="title"/>
          </p:nvPr>
        </p:nvSpPr>
        <p:spPr>
          <a:xfrm>
            <a:off x="311700" y="593367"/>
            <a:ext cx="8520600" cy="7635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Clr>
                <a:schemeClr val="dk1"/>
              </a:buClr>
              <a:buSzPts val="1100"/>
              <a:buFont typeface="Arial"/>
              <a:buNone/>
            </a:pPr>
            <a:r>
              <a:rPr lang="en" sz="3300">
                <a:latin typeface="Calibri"/>
                <a:ea typeface="Calibri"/>
                <a:cs typeface="Calibri"/>
                <a:sym typeface="Calibri"/>
              </a:rPr>
              <a:t>GIS Project Management Basics: </a:t>
            </a:r>
            <a:r>
              <a:rPr lang="en" sz="3300">
                <a:solidFill>
                  <a:srgbClr val="CC0000"/>
                </a:solidFill>
                <a:latin typeface="Calibri"/>
                <a:ea typeface="Calibri"/>
                <a:cs typeface="Calibri"/>
                <a:sym typeface="Calibri"/>
              </a:rPr>
              <a:t>Workflow</a:t>
            </a:r>
            <a:endParaRPr sz="3300">
              <a:solidFill>
                <a:srgbClr val="CC0000"/>
              </a:solidFill>
              <a:latin typeface="Calibri"/>
              <a:ea typeface="Calibri"/>
              <a:cs typeface="Calibri"/>
              <a:sym typeface="Calibri"/>
            </a:endParaRPr>
          </a:p>
          <a:p>
            <a:pPr indent="0" lvl="0" marL="0" rtl="0" algn="l">
              <a:spcBef>
                <a:spcPts val="0"/>
              </a:spcBef>
              <a:spcAft>
                <a:spcPts val="0"/>
              </a:spcAft>
              <a:buNone/>
            </a:pPr>
            <a:r>
              <a:t/>
            </a:r>
            <a:endParaRPr sz="3300">
              <a:latin typeface="Calibri"/>
              <a:ea typeface="Calibri"/>
              <a:cs typeface="Calibri"/>
              <a:sym typeface="Calibri"/>
            </a:endParaRPr>
          </a:p>
        </p:txBody>
      </p:sp>
      <p:sp>
        <p:nvSpPr>
          <p:cNvPr id="172" name="Google Shape;172;p25"/>
          <p:cNvSpPr txBox="1"/>
          <p:nvPr>
            <p:ph idx="1" type="body"/>
          </p:nvPr>
        </p:nvSpPr>
        <p:spPr>
          <a:xfrm>
            <a:off x="311700" y="1536633"/>
            <a:ext cx="8520600" cy="4555200"/>
          </a:xfrm>
          <a:prstGeom prst="rect">
            <a:avLst/>
          </a:prstGeom>
        </p:spPr>
        <p:txBody>
          <a:bodyPr anchorCtr="0" anchor="t" bIns="68575" lIns="68575" spcFirstLastPara="1" rIns="68575" wrap="square" tIns="68575">
            <a:noAutofit/>
          </a:bodyPr>
          <a:lstStyle/>
          <a:p>
            <a:pPr indent="-323850" lvl="0" marL="457200" rtl="0" algn="l">
              <a:spcBef>
                <a:spcPts val="0"/>
              </a:spcBef>
              <a:spcAft>
                <a:spcPts val="0"/>
              </a:spcAft>
              <a:buSzPts val="1100"/>
              <a:buChar char="●"/>
            </a:pPr>
            <a:r>
              <a:rPr lang="en"/>
              <a:t>Work through the idea, doing any processing needed, label with specific names and versions.</a:t>
            </a:r>
            <a:endParaRPr/>
          </a:p>
          <a:p>
            <a:pPr indent="-323850" lvl="0" marL="457200" rtl="0" algn="l">
              <a:spcBef>
                <a:spcPts val="0"/>
              </a:spcBef>
              <a:spcAft>
                <a:spcPts val="0"/>
              </a:spcAft>
              <a:buSzPts val="1100"/>
              <a:buChar char="●"/>
            </a:pPr>
            <a:r>
              <a:rPr lang="en"/>
              <a:t>Save map project .mxd or .qgs results directly into the Master Project folder for convenient access. </a:t>
            </a:r>
            <a:endParaRPr/>
          </a:p>
          <a:p>
            <a:pPr indent="-323850" lvl="1" marL="914400" rtl="0" algn="l">
              <a:spcBef>
                <a:spcPts val="0"/>
              </a:spcBef>
              <a:spcAft>
                <a:spcPts val="0"/>
              </a:spcAft>
              <a:buSzPts val="1100"/>
              <a:buChar char="○"/>
            </a:pPr>
            <a:r>
              <a:rPr lang="en"/>
              <a:t>Make sure to check the relative pathways option in ArcGIS, QGIS does it automatically.</a:t>
            </a:r>
            <a:endParaRPr/>
          </a:p>
          <a:p>
            <a:pPr indent="0" lvl="0" marL="0" rtl="0" algn="l">
              <a:spcBef>
                <a:spcPts val="1000"/>
              </a:spcBef>
              <a:spcAft>
                <a:spcPts val="0"/>
              </a:spcAft>
              <a:buNone/>
            </a:pPr>
            <a:r>
              <a:t/>
            </a:r>
            <a:endParaRPr/>
          </a:p>
        </p:txBody>
      </p:sp>
      <p:pic>
        <p:nvPicPr>
          <p:cNvPr id="173" name="Google Shape;173;p25"/>
          <p:cNvPicPr preferRelativeResize="0"/>
          <p:nvPr/>
        </p:nvPicPr>
        <p:blipFill>
          <a:blip r:embed="rId3">
            <a:alphaModFix/>
          </a:blip>
          <a:stretch>
            <a:fillRect/>
          </a:stretch>
        </p:blipFill>
        <p:spPr>
          <a:xfrm>
            <a:off x="209725" y="5225767"/>
            <a:ext cx="1428750" cy="952500"/>
          </a:xfrm>
          <a:prstGeom prst="rect">
            <a:avLst/>
          </a:prstGeom>
          <a:noFill/>
          <a:ln>
            <a:noFill/>
          </a:ln>
        </p:spPr>
      </p:pic>
      <p:pic>
        <p:nvPicPr>
          <p:cNvPr id="174" name="Google Shape;174;p25"/>
          <p:cNvPicPr preferRelativeResize="0"/>
          <p:nvPr/>
        </p:nvPicPr>
        <p:blipFill rotWithShape="1">
          <a:blip r:embed="rId4">
            <a:alphaModFix/>
          </a:blip>
          <a:srcRect b="0" l="0" r="0" t="0"/>
          <a:stretch/>
        </p:blipFill>
        <p:spPr>
          <a:xfrm>
            <a:off x="2455650" y="3682454"/>
            <a:ext cx="4232706" cy="66992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8" name="Shape 178"/>
        <p:cNvGrpSpPr/>
        <p:nvPr/>
      </p:nvGrpSpPr>
      <p:grpSpPr>
        <a:xfrm>
          <a:off x="0" y="0"/>
          <a:ext cx="0" cy="0"/>
          <a:chOff x="0" y="0"/>
          <a:chExt cx="0" cy="0"/>
        </a:xfrm>
      </p:grpSpPr>
      <p:sp>
        <p:nvSpPr>
          <p:cNvPr id="179" name="Google Shape;179;p26"/>
          <p:cNvSpPr txBox="1"/>
          <p:nvPr>
            <p:ph type="title"/>
          </p:nvPr>
        </p:nvSpPr>
        <p:spPr>
          <a:xfrm>
            <a:off x="311700" y="593367"/>
            <a:ext cx="8520600" cy="7635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Clr>
                <a:schemeClr val="dk1"/>
              </a:buClr>
              <a:buSzPts val="1100"/>
              <a:buFont typeface="Arial"/>
              <a:buNone/>
            </a:pPr>
            <a:r>
              <a:rPr lang="en" sz="3300">
                <a:latin typeface="Calibri"/>
                <a:ea typeface="Calibri"/>
                <a:cs typeface="Calibri"/>
                <a:sym typeface="Calibri"/>
              </a:rPr>
              <a:t>GIS Project Management Basics: </a:t>
            </a:r>
            <a:r>
              <a:rPr lang="en" sz="3300">
                <a:solidFill>
                  <a:srgbClr val="CC0000"/>
                </a:solidFill>
                <a:latin typeface="Calibri"/>
                <a:ea typeface="Calibri"/>
                <a:cs typeface="Calibri"/>
                <a:sym typeface="Calibri"/>
              </a:rPr>
              <a:t>Workflow</a:t>
            </a:r>
            <a:endParaRPr sz="3300">
              <a:solidFill>
                <a:srgbClr val="CC0000"/>
              </a:solidFill>
              <a:latin typeface="Calibri"/>
              <a:ea typeface="Calibri"/>
              <a:cs typeface="Calibri"/>
              <a:sym typeface="Calibri"/>
            </a:endParaRPr>
          </a:p>
          <a:p>
            <a:pPr indent="0" lvl="0" marL="0" rtl="0" algn="l">
              <a:spcBef>
                <a:spcPts val="0"/>
              </a:spcBef>
              <a:spcAft>
                <a:spcPts val="0"/>
              </a:spcAft>
              <a:buNone/>
            </a:pPr>
            <a:r>
              <a:t/>
            </a:r>
            <a:endParaRPr sz="3300">
              <a:latin typeface="Calibri"/>
              <a:ea typeface="Calibri"/>
              <a:cs typeface="Calibri"/>
              <a:sym typeface="Calibri"/>
            </a:endParaRPr>
          </a:p>
        </p:txBody>
      </p:sp>
      <p:sp>
        <p:nvSpPr>
          <p:cNvPr id="180" name="Google Shape;180;p26"/>
          <p:cNvSpPr txBox="1"/>
          <p:nvPr>
            <p:ph idx="1" type="body"/>
          </p:nvPr>
        </p:nvSpPr>
        <p:spPr>
          <a:xfrm>
            <a:off x="311700" y="1536633"/>
            <a:ext cx="8520600" cy="4555200"/>
          </a:xfrm>
          <a:prstGeom prst="rect">
            <a:avLst/>
          </a:prstGeom>
        </p:spPr>
        <p:txBody>
          <a:bodyPr anchorCtr="0" anchor="t" bIns="68575" lIns="68575" spcFirstLastPara="1" rIns="68575" wrap="square" tIns="68575">
            <a:noAutofit/>
          </a:bodyPr>
          <a:lstStyle/>
          <a:p>
            <a:pPr indent="-323850" lvl="0" marL="457200" rtl="0" algn="l">
              <a:spcBef>
                <a:spcPts val="0"/>
              </a:spcBef>
              <a:spcAft>
                <a:spcPts val="0"/>
              </a:spcAft>
              <a:buSzPts val="1100"/>
              <a:buChar char="●"/>
            </a:pPr>
            <a:r>
              <a:rPr lang="en" sz="2100"/>
              <a:t>There are many different software options available for spatial data projects so knowing different coding languages is a big advantage to be able to interchange data sets depending on the application. </a:t>
            </a:r>
            <a:endParaRPr/>
          </a:p>
        </p:txBody>
      </p:sp>
      <p:pic>
        <p:nvPicPr>
          <p:cNvPr id="181" name="Google Shape;181;p26"/>
          <p:cNvPicPr preferRelativeResize="0"/>
          <p:nvPr/>
        </p:nvPicPr>
        <p:blipFill>
          <a:blip r:embed="rId3">
            <a:alphaModFix/>
          </a:blip>
          <a:stretch>
            <a:fillRect/>
          </a:stretch>
        </p:blipFill>
        <p:spPr>
          <a:xfrm>
            <a:off x="209725" y="5225767"/>
            <a:ext cx="1428750" cy="952500"/>
          </a:xfrm>
          <a:prstGeom prst="rect">
            <a:avLst/>
          </a:prstGeom>
          <a:noFill/>
          <a:ln>
            <a:noFill/>
          </a:ln>
        </p:spPr>
      </p:pic>
      <p:pic>
        <p:nvPicPr>
          <p:cNvPr id="182" name="Google Shape;182;p26"/>
          <p:cNvPicPr preferRelativeResize="0"/>
          <p:nvPr/>
        </p:nvPicPr>
        <p:blipFill rotWithShape="1">
          <a:blip r:embed="rId4">
            <a:alphaModFix/>
          </a:blip>
          <a:srcRect b="0" l="0" r="0" t="0"/>
          <a:stretch/>
        </p:blipFill>
        <p:spPr>
          <a:xfrm>
            <a:off x="523669" y="2838238"/>
            <a:ext cx="1979528" cy="806704"/>
          </a:xfrm>
          <a:prstGeom prst="rect">
            <a:avLst/>
          </a:prstGeom>
          <a:noFill/>
          <a:ln>
            <a:noFill/>
          </a:ln>
        </p:spPr>
      </p:pic>
      <p:pic>
        <p:nvPicPr>
          <p:cNvPr descr="Image result for ArcGIS" id="183" name="Google Shape;183;p26"/>
          <p:cNvPicPr preferRelativeResize="0"/>
          <p:nvPr/>
        </p:nvPicPr>
        <p:blipFill rotWithShape="1">
          <a:blip r:embed="rId5">
            <a:alphaModFix/>
          </a:blip>
          <a:srcRect b="0" l="0" r="0" t="0"/>
          <a:stretch/>
        </p:blipFill>
        <p:spPr>
          <a:xfrm>
            <a:off x="1285426" y="3770201"/>
            <a:ext cx="2954926" cy="1323575"/>
          </a:xfrm>
          <a:prstGeom prst="rect">
            <a:avLst/>
          </a:prstGeom>
          <a:noFill/>
          <a:ln>
            <a:noFill/>
          </a:ln>
        </p:spPr>
      </p:pic>
      <p:pic>
        <p:nvPicPr>
          <p:cNvPr descr="Image result for R" id="184" name="Google Shape;184;p26"/>
          <p:cNvPicPr preferRelativeResize="0"/>
          <p:nvPr/>
        </p:nvPicPr>
        <p:blipFill rotWithShape="1">
          <a:blip r:embed="rId6">
            <a:alphaModFix/>
          </a:blip>
          <a:srcRect b="0" l="0" r="0" t="0"/>
          <a:stretch/>
        </p:blipFill>
        <p:spPr>
          <a:xfrm>
            <a:off x="5495107" y="3604672"/>
            <a:ext cx="1654629" cy="1654629"/>
          </a:xfrm>
          <a:prstGeom prst="rect">
            <a:avLst/>
          </a:prstGeom>
          <a:noFill/>
          <a:ln>
            <a:noFill/>
          </a:ln>
        </p:spPr>
      </p:pic>
      <p:pic>
        <p:nvPicPr>
          <p:cNvPr id="185" name="Google Shape;185;p26"/>
          <p:cNvPicPr preferRelativeResize="0"/>
          <p:nvPr/>
        </p:nvPicPr>
        <p:blipFill rotWithShape="1">
          <a:blip r:embed="rId7">
            <a:alphaModFix/>
          </a:blip>
          <a:srcRect b="0" l="0" r="0" t="0"/>
          <a:stretch/>
        </p:blipFill>
        <p:spPr>
          <a:xfrm>
            <a:off x="6603408" y="2910770"/>
            <a:ext cx="1902824" cy="661664"/>
          </a:xfrm>
          <a:prstGeom prst="rect">
            <a:avLst/>
          </a:prstGeom>
          <a:noFill/>
          <a:ln>
            <a:noFill/>
          </a:ln>
        </p:spPr>
      </p:pic>
      <p:pic>
        <p:nvPicPr>
          <p:cNvPr descr="Image result for GeoDa" id="186" name="Google Shape;186;p26"/>
          <p:cNvPicPr preferRelativeResize="0"/>
          <p:nvPr/>
        </p:nvPicPr>
        <p:blipFill rotWithShape="1">
          <a:blip r:embed="rId8">
            <a:alphaModFix/>
          </a:blip>
          <a:srcRect b="0" l="0" r="0" t="0"/>
          <a:stretch/>
        </p:blipFill>
        <p:spPr>
          <a:xfrm>
            <a:off x="3911304" y="2838246"/>
            <a:ext cx="1419497" cy="141949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0" name="Shape 190"/>
        <p:cNvGrpSpPr/>
        <p:nvPr/>
      </p:nvGrpSpPr>
      <p:grpSpPr>
        <a:xfrm>
          <a:off x="0" y="0"/>
          <a:ext cx="0" cy="0"/>
          <a:chOff x="0" y="0"/>
          <a:chExt cx="0" cy="0"/>
        </a:xfrm>
      </p:grpSpPr>
      <p:sp>
        <p:nvSpPr>
          <p:cNvPr id="191" name="Google Shape;191;p27"/>
          <p:cNvSpPr txBox="1"/>
          <p:nvPr>
            <p:ph type="title"/>
          </p:nvPr>
        </p:nvSpPr>
        <p:spPr>
          <a:xfrm>
            <a:off x="311700" y="186967"/>
            <a:ext cx="8520600" cy="7635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Clr>
                <a:schemeClr val="dk1"/>
              </a:buClr>
              <a:buSzPts val="1100"/>
              <a:buFont typeface="Arial"/>
              <a:buNone/>
            </a:pPr>
            <a:r>
              <a:rPr lang="en" sz="3300">
                <a:latin typeface="Calibri"/>
                <a:ea typeface="Calibri"/>
                <a:cs typeface="Calibri"/>
                <a:sym typeface="Calibri"/>
              </a:rPr>
              <a:t>GIS Project Management Basics: </a:t>
            </a:r>
            <a:r>
              <a:rPr lang="en" sz="3300">
                <a:solidFill>
                  <a:srgbClr val="CC0000"/>
                </a:solidFill>
                <a:latin typeface="Calibri"/>
                <a:ea typeface="Calibri"/>
                <a:cs typeface="Calibri"/>
                <a:sym typeface="Calibri"/>
              </a:rPr>
              <a:t>Sharing</a:t>
            </a:r>
            <a:endParaRPr sz="3300">
              <a:solidFill>
                <a:srgbClr val="CC0000"/>
              </a:solidFill>
              <a:latin typeface="Calibri"/>
              <a:ea typeface="Calibri"/>
              <a:cs typeface="Calibri"/>
              <a:sym typeface="Calibri"/>
            </a:endParaRPr>
          </a:p>
          <a:p>
            <a:pPr indent="0" lvl="0" marL="0" rtl="0" algn="l">
              <a:spcBef>
                <a:spcPts val="0"/>
              </a:spcBef>
              <a:spcAft>
                <a:spcPts val="0"/>
              </a:spcAft>
              <a:buNone/>
            </a:pPr>
            <a:r>
              <a:t/>
            </a:r>
            <a:endParaRPr sz="3300">
              <a:latin typeface="Calibri"/>
              <a:ea typeface="Calibri"/>
              <a:cs typeface="Calibri"/>
              <a:sym typeface="Calibri"/>
            </a:endParaRPr>
          </a:p>
        </p:txBody>
      </p:sp>
      <p:sp>
        <p:nvSpPr>
          <p:cNvPr id="192" name="Google Shape;192;p27"/>
          <p:cNvSpPr txBox="1"/>
          <p:nvPr>
            <p:ph idx="1" type="body"/>
          </p:nvPr>
        </p:nvSpPr>
        <p:spPr>
          <a:xfrm>
            <a:off x="311700" y="927033"/>
            <a:ext cx="8520600" cy="4555200"/>
          </a:xfrm>
          <a:prstGeom prst="rect">
            <a:avLst/>
          </a:prstGeom>
        </p:spPr>
        <p:txBody>
          <a:bodyPr anchorCtr="0" anchor="t" bIns="68575" lIns="68575" spcFirstLastPara="1" rIns="68575" wrap="square" tIns="68575">
            <a:noAutofit/>
          </a:bodyPr>
          <a:lstStyle/>
          <a:p>
            <a:pPr indent="-323850" lvl="0" marL="457200" rtl="0" algn="l">
              <a:spcBef>
                <a:spcPts val="0"/>
              </a:spcBef>
              <a:spcAft>
                <a:spcPts val="0"/>
              </a:spcAft>
              <a:buSzPts val="1100"/>
              <a:buChar char="●"/>
            </a:pPr>
            <a:r>
              <a:rPr lang="en"/>
              <a:t>Y</a:t>
            </a:r>
            <a:r>
              <a:rPr lang="en"/>
              <a:t>our work has value and may be of great interest to others!</a:t>
            </a:r>
            <a:endParaRPr/>
          </a:p>
          <a:p>
            <a:pPr indent="-323850" lvl="0" marL="457200" rtl="0" algn="l">
              <a:spcBef>
                <a:spcPts val="0"/>
              </a:spcBef>
              <a:spcAft>
                <a:spcPts val="0"/>
              </a:spcAft>
              <a:buSzPts val="1100"/>
              <a:buChar char="●"/>
            </a:pPr>
            <a:r>
              <a:rPr lang="en"/>
              <a:t>C</a:t>
            </a:r>
            <a:r>
              <a:rPr lang="en"/>
              <a:t>onsider the levels of knowledge for each user differs </a:t>
            </a:r>
            <a:r>
              <a:rPr lang="en"/>
              <a:t>and there are many different applications for use. </a:t>
            </a:r>
            <a:endParaRPr/>
          </a:p>
          <a:p>
            <a:pPr indent="-323850" lvl="0" marL="457200" rtl="0" algn="l">
              <a:spcBef>
                <a:spcPts val="0"/>
              </a:spcBef>
              <a:spcAft>
                <a:spcPts val="0"/>
              </a:spcAft>
              <a:buSzPts val="1100"/>
              <a:buChar char="●"/>
            </a:pPr>
            <a:r>
              <a:rPr lang="en"/>
              <a:t>Consider saving different formats of the same data (i.e. as a CSV and a Shapefile) along with documentation clearly and concisely explaining the most basic information in training notes. Examples: </a:t>
            </a:r>
            <a:endParaRPr/>
          </a:p>
          <a:p>
            <a:pPr indent="-323850" lvl="1" marL="914400" rtl="0" algn="l">
              <a:lnSpc>
                <a:spcPct val="100000"/>
              </a:lnSpc>
              <a:spcBef>
                <a:spcPts val="0"/>
              </a:spcBef>
              <a:spcAft>
                <a:spcPts val="0"/>
              </a:spcAft>
              <a:buSzPts val="1100"/>
              <a:buChar char="○"/>
            </a:pPr>
            <a:r>
              <a:rPr lang="en"/>
              <a:t>Metadata</a:t>
            </a:r>
            <a:endParaRPr/>
          </a:p>
          <a:p>
            <a:pPr indent="-323850" lvl="1" marL="914400" rtl="0" algn="l">
              <a:lnSpc>
                <a:spcPct val="100000"/>
              </a:lnSpc>
              <a:spcBef>
                <a:spcPts val="0"/>
              </a:spcBef>
              <a:spcAft>
                <a:spcPts val="0"/>
              </a:spcAft>
              <a:buSzPts val="1100"/>
              <a:buChar char="○"/>
            </a:pPr>
            <a:r>
              <a:rPr lang="en"/>
              <a:t>Readme files</a:t>
            </a:r>
            <a:endParaRPr/>
          </a:p>
          <a:p>
            <a:pPr indent="-323850" lvl="1" marL="914400" rtl="0" algn="l">
              <a:lnSpc>
                <a:spcPct val="100000"/>
              </a:lnSpc>
              <a:spcBef>
                <a:spcPts val="0"/>
              </a:spcBef>
              <a:spcAft>
                <a:spcPts val="0"/>
              </a:spcAft>
              <a:buSzPts val="1100"/>
              <a:buChar char="○"/>
            </a:pPr>
            <a:r>
              <a:rPr lang="en"/>
              <a:t>Project specific explanations</a:t>
            </a:r>
            <a:endParaRPr/>
          </a:p>
          <a:p>
            <a:pPr indent="-323850" lvl="0" marL="457200" rtl="0" algn="l">
              <a:spcBef>
                <a:spcPts val="1000"/>
              </a:spcBef>
              <a:spcAft>
                <a:spcPts val="0"/>
              </a:spcAft>
              <a:buSzPts val="1100"/>
              <a:buChar char="●"/>
            </a:pPr>
            <a:r>
              <a:rPr lang="en"/>
              <a:t> This amplifies the potential for future use and helps with preservation of data.</a:t>
            </a:r>
            <a:endParaRPr/>
          </a:p>
        </p:txBody>
      </p:sp>
      <p:pic>
        <p:nvPicPr>
          <p:cNvPr id="193" name="Google Shape;193;p27"/>
          <p:cNvPicPr preferRelativeResize="0"/>
          <p:nvPr/>
        </p:nvPicPr>
        <p:blipFill>
          <a:blip r:embed="rId3">
            <a:alphaModFix/>
          </a:blip>
          <a:stretch>
            <a:fillRect/>
          </a:stretch>
        </p:blipFill>
        <p:spPr>
          <a:xfrm>
            <a:off x="195675" y="5450600"/>
            <a:ext cx="1428750" cy="952500"/>
          </a:xfrm>
          <a:prstGeom prst="rect">
            <a:avLst/>
          </a:prstGeom>
          <a:noFill/>
          <a:ln>
            <a:noFill/>
          </a:ln>
        </p:spPr>
      </p:pic>
      <p:pic>
        <p:nvPicPr>
          <p:cNvPr descr="Image result for share data" id="194" name="Google Shape;194;p27"/>
          <p:cNvPicPr preferRelativeResize="0"/>
          <p:nvPr/>
        </p:nvPicPr>
        <p:blipFill rotWithShape="1">
          <a:blip r:embed="rId4">
            <a:alphaModFix/>
          </a:blip>
          <a:srcRect b="0" l="24566" r="21475" t="0"/>
          <a:stretch/>
        </p:blipFill>
        <p:spPr>
          <a:xfrm>
            <a:off x="3350250" y="4017300"/>
            <a:ext cx="2443500" cy="23858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8" name="Shape 198"/>
        <p:cNvGrpSpPr/>
        <p:nvPr/>
      </p:nvGrpSpPr>
      <p:grpSpPr>
        <a:xfrm>
          <a:off x="0" y="0"/>
          <a:ext cx="0" cy="0"/>
          <a:chOff x="0" y="0"/>
          <a:chExt cx="0" cy="0"/>
        </a:xfrm>
      </p:grpSpPr>
      <p:sp>
        <p:nvSpPr>
          <p:cNvPr id="199" name="Google Shape;199;p28"/>
          <p:cNvSpPr txBox="1"/>
          <p:nvPr/>
        </p:nvSpPr>
        <p:spPr>
          <a:xfrm>
            <a:off x="135200" y="257511"/>
            <a:ext cx="8563200" cy="43701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3300">
                <a:solidFill>
                  <a:schemeClr val="dk1"/>
                </a:solidFill>
                <a:latin typeface="Calibri"/>
                <a:ea typeface="Calibri"/>
                <a:cs typeface="Calibri"/>
                <a:sym typeface="Calibri"/>
              </a:rPr>
              <a:t>Data management Plans for </a:t>
            </a:r>
            <a:r>
              <a:rPr lang="en" sz="3300">
                <a:solidFill>
                  <a:schemeClr val="dk1"/>
                </a:solidFill>
                <a:latin typeface="Calibri"/>
                <a:ea typeface="Calibri"/>
                <a:cs typeface="Calibri"/>
                <a:sym typeface="Calibri"/>
              </a:rPr>
              <a:t>GIS projects </a:t>
            </a:r>
            <a:endParaRPr sz="33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3" name="Shape 203"/>
        <p:cNvGrpSpPr/>
        <p:nvPr/>
      </p:nvGrpSpPr>
      <p:grpSpPr>
        <a:xfrm>
          <a:off x="0" y="0"/>
          <a:ext cx="0" cy="0"/>
          <a:chOff x="0" y="0"/>
          <a:chExt cx="0" cy="0"/>
        </a:xfrm>
      </p:grpSpPr>
      <p:sp>
        <p:nvSpPr>
          <p:cNvPr id="204" name="Google Shape;204;p29"/>
          <p:cNvSpPr txBox="1"/>
          <p:nvPr/>
        </p:nvSpPr>
        <p:spPr>
          <a:xfrm>
            <a:off x="260275" y="495767"/>
            <a:ext cx="8960700" cy="111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latin typeface="Calibri"/>
                <a:ea typeface="Calibri"/>
                <a:cs typeface="Calibri"/>
                <a:sym typeface="Calibri"/>
              </a:rPr>
              <a:t>Writing a Data Management Plan for GIS projects</a:t>
            </a:r>
            <a:endParaRPr sz="3200">
              <a:latin typeface="Calibri"/>
              <a:ea typeface="Calibri"/>
              <a:cs typeface="Calibri"/>
              <a:sym typeface="Calibri"/>
            </a:endParaRPr>
          </a:p>
        </p:txBody>
      </p:sp>
      <p:sp>
        <p:nvSpPr>
          <p:cNvPr id="205" name="Google Shape;205;p29"/>
          <p:cNvSpPr txBox="1"/>
          <p:nvPr/>
        </p:nvSpPr>
        <p:spPr>
          <a:xfrm>
            <a:off x="260275" y="1424367"/>
            <a:ext cx="8336400" cy="111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latin typeface="Calibri"/>
                <a:ea typeface="Calibri"/>
                <a:cs typeface="Calibri"/>
                <a:sym typeface="Calibri"/>
              </a:rPr>
              <a:t>All data management plans should address these major five areas</a:t>
            </a:r>
            <a:endParaRPr sz="2100">
              <a:latin typeface="Calibri"/>
              <a:ea typeface="Calibri"/>
              <a:cs typeface="Calibri"/>
              <a:sym typeface="Calibri"/>
            </a:endParaRPr>
          </a:p>
          <a:p>
            <a:pPr indent="0" lvl="0" marL="0" rtl="0" algn="l">
              <a:spcBef>
                <a:spcPts val="0"/>
              </a:spcBef>
              <a:spcAft>
                <a:spcPts val="0"/>
              </a:spcAft>
              <a:buNone/>
            </a:pPr>
            <a:r>
              <a:t/>
            </a:r>
            <a:endParaRPr sz="2100">
              <a:latin typeface="Calibri"/>
              <a:ea typeface="Calibri"/>
              <a:cs typeface="Calibri"/>
              <a:sym typeface="Calibri"/>
            </a:endParaRPr>
          </a:p>
          <a:p>
            <a:pPr indent="-361950" lvl="0" marL="457200" rtl="0" algn="l">
              <a:spcBef>
                <a:spcPts val="0"/>
              </a:spcBef>
              <a:spcAft>
                <a:spcPts val="0"/>
              </a:spcAft>
              <a:buSzPts val="2100"/>
              <a:buFont typeface="Calibri"/>
              <a:buAutoNum type="arabicParenR"/>
            </a:pPr>
            <a:r>
              <a:rPr lang="en" sz="2100">
                <a:latin typeface="Calibri"/>
                <a:ea typeface="Calibri"/>
                <a:cs typeface="Calibri"/>
                <a:sym typeface="Calibri"/>
              </a:rPr>
              <a:t>What data will be produced</a:t>
            </a:r>
            <a:endParaRPr sz="2100">
              <a:latin typeface="Calibri"/>
              <a:ea typeface="Calibri"/>
              <a:cs typeface="Calibri"/>
              <a:sym typeface="Calibri"/>
            </a:endParaRPr>
          </a:p>
          <a:p>
            <a:pPr indent="-361950" lvl="0" marL="457200" rtl="0" algn="l">
              <a:spcBef>
                <a:spcPts val="0"/>
              </a:spcBef>
              <a:spcAft>
                <a:spcPts val="0"/>
              </a:spcAft>
              <a:buSzPts val="2100"/>
              <a:buFont typeface="Calibri"/>
              <a:buAutoNum type="arabicParenR"/>
            </a:pPr>
            <a:r>
              <a:rPr lang="en" sz="2100">
                <a:latin typeface="Calibri"/>
                <a:ea typeface="Calibri"/>
                <a:cs typeface="Calibri"/>
                <a:sym typeface="Calibri"/>
              </a:rPr>
              <a:t>What standards will be used to document the data?</a:t>
            </a:r>
            <a:endParaRPr sz="2100">
              <a:latin typeface="Calibri"/>
              <a:ea typeface="Calibri"/>
              <a:cs typeface="Calibri"/>
              <a:sym typeface="Calibri"/>
            </a:endParaRPr>
          </a:p>
          <a:p>
            <a:pPr indent="-361950" lvl="0" marL="457200" rtl="0" algn="l">
              <a:spcBef>
                <a:spcPts val="0"/>
              </a:spcBef>
              <a:spcAft>
                <a:spcPts val="0"/>
              </a:spcAft>
              <a:buSzPts val="2100"/>
              <a:buFont typeface="Calibri"/>
              <a:buAutoNum type="arabicParenR"/>
            </a:pPr>
            <a:r>
              <a:rPr lang="en" sz="2100">
                <a:latin typeface="Calibri"/>
                <a:ea typeface="Calibri"/>
                <a:cs typeface="Calibri"/>
                <a:sym typeface="Calibri"/>
              </a:rPr>
              <a:t>How will the data be protected especially restricted data?</a:t>
            </a:r>
            <a:endParaRPr sz="2100">
              <a:latin typeface="Calibri"/>
              <a:ea typeface="Calibri"/>
              <a:cs typeface="Calibri"/>
              <a:sym typeface="Calibri"/>
            </a:endParaRPr>
          </a:p>
          <a:p>
            <a:pPr indent="-361950" lvl="0" marL="457200" rtl="0" algn="l">
              <a:spcBef>
                <a:spcPts val="0"/>
              </a:spcBef>
              <a:spcAft>
                <a:spcPts val="0"/>
              </a:spcAft>
              <a:buSzPts val="2100"/>
              <a:buFont typeface="Calibri"/>
              <a:buAutoNum type="arabicParenR"/>
            </a:pPr>
            <a:r>
              <a:rPr lang="en" sz="2100">
                <a:latin typeface="Calibri"/>
                <a:ea typeface="Calibri"/>
                <a:cs typeface="Calibri"/>
                <a:sym typeface="Calibri"/>
              </a:rPr>
              <a:t>How will the data be archived and preserved?</a:t>
            </a:r>
            <a:endParaRPr sz="2100">
              <a:latin typeface="Calibri"/>
              <a:ea typeface="Calibri"/>
              <a:cs typeface="Calibri"/>
              <a:sym typeface="Calibri"/>
            </a:endParaRPr>
          </a:p>
          <a:p>
            <a:pPr indent="-361950" lvl="0" marL="457200" rtl="0" algn="l">
              <a:spcBef>
                <a:spcPts val="0"/>
              </a:spcBef>
              <a:spcAft>
                <a:spcPts val="0"/>
              </a:spcAft>
              <a:buSzPts val="2100"/>
              <a:buFont typeface="Calibri"/>
              <a:buAutoNum type="arabicParenR"/>
            </a:pPr>
            <a:r>
              <a:rPr lang="en" sz="2100">
                <a:latin typeface="Calibri"/>
                <a:ea typeface="Calibri"/>
                <a:cs typeface="Calibri"/>
                <a:sym typeface="Calibri"/>
              </a:rPr>
              <a:t>How will reuse of the data and access to the data be facilitated?</a:t>
            </a:r>
            <a:endParaRPr sz="2100">
              <a:latin typeface="Calibri"/>
              <a:ea typeface="Calibri"/>
              <a:cs typeface="Calibri"/>
              <a:sym typeface="Calibri"/>
            </a:endParaRPr>
          </a:p>
        </p:txBody>
      </p:sp>
      <p:sp>
        <p:nvSpPr>
          <p:cNvPr id="206" name="Google Shape;206;p29"/>
          <p:cNvSpPr txBox="1"/>
          <p:nvPr/>
        </p:nvSpPr>
        <p:spPr>
          <a:xfrm>
            <a:off x="2297700" y="5033333"/>
            <a:ext cx="4548600" cy="752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000" u="sng">
                <a:solidFill>
                  <a:schemeClr val="hlink"/>
                </a:solidFill>
                <a:latin typeface="Calibri"/>
                <a:ea typeface="Calibri"/>
                <a:cs typeface="Calibri"/>
                <a:sym typeface="Calibri"/>
                <a:hlinkClick r:id="rId3"/>
              </a:rPr>
              <a:t>https://figshare.com/articles/Data_Management_Plan_Checklist/1130852</a:t>
            </a:r>
            <a:endParaRPr sz="1000" u="sng">
              <a:solidFill>
                <a:schemeClr val="hlink"/>
              </a:solidFill>
              <a:latin typeface="Calibri"/>
              <a:ea typeface="Calibri"/>
              <a:cs typeface="Calibri"/>
              <a:sym typeface="Calibri"/>
            </a:endParaRPr>
          </a:p>
          <a:p>
            <a:pPr indent="0" lvl="0" marL="0" rtl="0" algn="l">
              <a:lnSpc>
                <a:spcPct val="115000"/>
              </a:lnSpc>
              <a:spcBef>
                <a:spcPts val="0"/>
              </a:spcBef>
              <a:spcAft>
                <a:spcPts val="0"/>
              </a:spcAft>
              <a:buNone/>
            </a:pPr>
            <a:r>
              <a:rPr lang="en" sz="1000">
                <a:solidFill>
                  <a:schemeClr val="dk1"/>
                </a:solidFill>
                <a:latin typeface="Calibri"/>
                <a:ea typeface="Calibri"/>
                <a:cs typeface="Calibri"/>
                <a:sym typeface="Calibri"/>
              </a:rPr>
              <a:t>Source- Kristin Briney </a:t>
            </a:r>
            <a:endParaRPr sz="1000">
              <a:solidFill>
                <a:schemeClr val="dk1"/>
              </a:solidFill>
              <a:latin typeface="Calibri"/>
              <a:ea typeface="Calibri"/>
              <a:cs typeface="Calibri"/>
              <a:sym typeface="Calibri"/>
            </a:endParaRPr>
          </a:p>
        </p:txBody>
      </p:sp>
      <p:pic>
        <p:nvPicPr>
          <p:cNvPr id="207" name="Google Shape;207;p29"/>
          <p:cNvPicPr preferRelativeResize="0"/>
          <p:nvPr/>
        </p:nvPicPr>
        <p:blipFill>
          <a:blip r:embed="rId4">
            <a:alphaModFix/>
          </a:blip>
          <a:stretch>
            <a:fillRect/>
          </a:stretch>
        </p:blipFill>
        <p:spPr>
          <a:xfrm>
            <a:off x="209725" y="5225767"/>
            <a:ext cx="1428750" cy="952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1" name="Shape 211"/>
        <p:cNvGrpSpPr/>
        <p:nvPr/>
      </p:nvGrpSpPr>
      <p:grpSpPr>
        <a:xfrm>
          <a:off x="0" y="0"/>
          <a:ext cx="0" cy="0"/>
          <a:chOff x="0" y="0"/>
          <a:chExt cx="0" cy="0"/>
        </a:xfrm>
      </p:grpSpPr>
      <p:sp>
        <p:nvSpPr>
          <p:cNvPr id="212" name="Google Shape;212;p30"/>
          <p:cNvSpPr txBox="1"/>
          <p:nvPr/>
        </p:nvSpPr>
        <p:spPr>
          <a:xfrm>
            <a:off x="0" y="0"/>
            <a:ext cx="9022800" cy="14637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3300">
                <a:solidFill>
                  <a:schemeClr val="dk1"/>
                </a:solidFill>
                <a:latin typeface="Calibri"/>
                <a:ea typeface="Calibri"/>
                <a:cs typeface="Calibri"/>
                <a:sym typeface="Calibri"/>
              </a:rPr>
              <a:t>What data will be produced</a:t>
            </a:r>
            <a:endParaRPr sz="3300">
              <a:latin typeface="Calibri"/>
              <a:ea typeface="Calibri"/>
              <a:cs typeface="Calibri"/>
              <a:sym typeface="Calibri"/>
            </a:endParaRPr>
          </a:p>
        </p:txBody>
      </p:sp>
      <p:sp>
        <p:nvSpPr>
          <p:cNvPr id="213" name="Google Shape;213;p30"/>
          <p:cNvSpPr txBox="1"/>
          <p:nvPr/>
        </p:nvSpPr>
        <p:spPr>
          <a:xfrm>
            <a:off x="525300" y="1077367"/>
            <a:ext cx="8336400" cy="450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latin typeface="Calibri"/>
                <a:ea typeface="Calibri"/>
                <a:cs typeface="Calibri"/>
                <a:sym typeface="Calibri"/>
              </a:rPr>
              <a:t>GIS projects produce many types of data, particularly data with geospatial aspects and in various formats - numeric tables, images, shapefiles, mapfiles, text readme files, CAD files, and others</a:t>
            </a:r>
            <a:endParaRPr sz="2100">
              <a:latin typeface="Calibri"/>
              <a:ea typeface="Calibri"/>
              <a:cs typeface="Calibri"/>
              <a:sym typeface="Calibri"/>
            </a:endParaRPr>
          </a:p>
          <a:p>
            <a:pPr indent="-361950" lvl="0" marL="457200" rtl="0" algn="l">
              <a:spcBef>
                <a:spcPts val="0"/>
              </a:spcBef>
              <a:spcAft>
                <a:spcPts val="0"/>
              </a:spcAft>
              <a:buSzPts val="2100"/>
              <a:buFont typeface="Calibri"/>
              <a:buChar char="●"/>
            </a:pPr>
            <a:r>
              <a:rPr lang="en" sz="2100">
                <a:latin typeface="Calibri"/>
                <a:ea typeface="Calibri"/>
                <a:cs typeface="Calibri"/>
                <a:sym typeface="Calibri"/>
              </a:rPr>
              <a:t>Use open formats if possible - example for images tiffs instead of .psd, .csv over .xlsx, .txt over .docs files</a:t>
            </a:r>
            <a:endParaRPr sz="2100">
              <a:latin typeface="Calibri"/>
              <a:ea typeface="Calibri"/>
              <a:cs typeface="Calibri"/>
              <a:sym typeface="Calibri"/>
            </a:endParaRPr>
          </a:p>
          <a:p>
            <a:pPr indent="-361950" lvl="0" marL="457200" rtl="0" algn="l">
              <a:spcBef>
                <a:spcPts val="0"/>
              </a:spcBef>
              <a:spcAft>
                <a:spcPts val="0"/>
              </a:spcAft>
              <a:buSzPts val="2100"/>
              <a:buFont typeface="Calibri"/>
              <a:buChar char="●"/>
            </a:pPr>
            <a:r>
              <a:rPr lang="en" sz="2100">
                <a:latin typeface="Calibri"/>
                <a:ea typeface="Calibri"/>
                <a:cs typeface="Calibri"/>
                <a:sym typeface="Calibri"/>
              </a:rPr>
              <a:t>Open formats can be opened in multiple programs or by open source software - i.e. QGIS uses .qgs.  QGIS can also open .osm files created in Open Street Map </a:t>
            </a:r>
            <a:endParaRPr sz="2100">
              <a:latin typeface="Calibri"/>
              <a:ea typeface="Calibri"/>
              <a:cs typeface="Calibri"/>
              <a:sym typeface="Calibri"/>
            </a:endParaRPr>
          </a:p>
          <a:p>
            <a:pPr indent="-361950" lvl="0" marL="457200" rtl="0" algn="l">
              <a:spcBef>
                <a:spcPts val="0"/>
              </a:spcBef>
              <a:spcAft>
                <a:spcPts val="0"/>
              </a:spcAft>
              <a:buSzPts val="2100"/>
              <a:buFont typeface="Calibri"/>
              <a:buChar char="●"/>
            </a:pPr>
            <a:r>
              <a:rPr lang="en" sz="2100">
                <a:latin typeface="Calibri"/>
                <a:ea typeface="Calibri"/>
                <a:cs typeface="Calibri"/>
                <a:sym typeface="Calibri"/>
              </a:rPr>
              <a:t>Programs are adapting, though open practices will promote sharing and long term access</a:t>
            </a:r>
            <a:endParaRPr sz="2100">
              <a:latin typeface="Calibri"/>
              <a:ea typeface="Calibri"/>
              <a:cs typeface="Calibri"/>
              <a:sym typeface="Calibri"/>
            </a:endParaRPr>
          </a:p>
        </p:txBody>
      </p:sp>
      <p:sp>
        <p:nvSpPr>
          <p:cNvPr id="214" name="Google Shape;214;p30"/>
          <p:cNvSpPr txBox="1"/>
          <p:nvPr/>
        </p:nvSpPr>
        <p:spPr>
          <a:xfrm>
            <a:off x="2563850" y="5686467"/>
            <a:ext cx="7138800" cy="48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u="sng">
                <a:solidFill>
                  <a:schemeClr val="hlink"/>
                </a:solidFill>
                <a:latin typeface="Calibri"/>
                <a:ea typeface="Calibri"/>
                <a:cs typeface="Calibri"/>
                <a:sym typeface="Calibri"/>
                <a:hlinkClick r:id="rId3"/>
              </a:rPr>
              <a:t>https://gisgeography.com/gis-formats/</a:t>
            </a:r>
            <a:endParaRPr sz="1000">
              <a:latin typeface="Calibri"/>
              <a:ea typeface="Calibri"/>
              <a:cs typeface="Calibri"/>
              <a:sym typeface="Calibri"/>
            </a:endParaRPr>
          </a:p>
        </p:txBody>
      </p:sp>
      <p:pic>
        <p:nvPicPr>
          <p:cNvPr id="215" name="Google Shape;215;p30"/>
          <p:cNvPicPr preferRelativeResize="0"/>
          <p:nvPr/>
        </p:nvPicPr>
        <p:blipFill>
          <a:blip r:embed="rId4">
            <a:alphaModFix/>
          </a:blip>
          <a:stretch>
            <a:fillRect/>
          </a:stretch>
        </p:blipFill>
        <p:spPr>
          <a:xfrm>
            <a:off x="209725" y="5469367"/>
            <a:ext cx="1428750" cy="952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9" name="Shape 219"/>
        <p:cNvGrpSpPr/>
        <p:nvPr/>
      </p:nvGrpSpPr>
      <p:grpSpPr>
        <a:xfrm>
          <a:off x="0" y="0"/>
          <a:ext cx="0" cy="0"/>
          <a:chOff x="0" y="0"/>
          <a:chExt cx="0" cy="0"/>
        </a:xfrm>
      </p:grpSpPr>
      <p:graphicFrame>
        <p:nvGraphicFramePr>
          <p:cNvPr id="220" name="Google Shape;220;p31"/>
          <p:cNvGraphicFramePr/>
          <p:nvPr/>
        </p:nvGraphicFramePr>
        <p:xfrm>
          <a:off x="460325" y="726050"/>
          <a:ext cx="3000000" cy="3000000"/>
        </p:xfrm>
        <a:graphic>
          <a:graphicData uri="http://schemas.openxmlformats.org/drawingml/2006/table">
            <a:tbl>
              <a:tblPr>
                <a:noFill/>
                <a:tableStyleId>{471B4040-52D7-479B-B810-575E2D38CE8E}</a:tableStyleId>
              </a:tblPr>
              <a:tblGrid>
                <a:gridCol w="1929150"/>
                <a:gridCol w="2272950"/>
                <a:gridCol w="2101050"/>
                <a:gridCol w="2101050"/>
              </a:tblGrid>
              <a:tr h="528275">
                <a:tc>
                  <a:txBody>
                    <a:bodyPr/>
                    <a:lstStyle/>
                    <a:p>
                      <a:pPr indent="0" lvl="0" marL="0" rtl="0" algn="l">
                        <a:spcBef>
                          <a:spcPts val="0"/>
                        </a:spcBef>
                        <a:spcAft>
                          <a:spcPts val="0"/>
                        </a:spcAft>
                        <a:buNone/>
                      </a:pPr>
                      <a:r>
                        <a:t/>
                      </a:r>
                      <a:endParaRPr/>
                    </a:p>
                  </a:txBody>
                  <a:tcPr marT="121900" marB="121900" marR="91425" marL="91425"/>
                </a:tc>
                <a:tc>
                  <a:txBody>
                    <a:bodyPr/>
                    <a:lstStyle/>
                    <a:p>
                      <a:pPr indent="0" lvl="0" marL="0" rtl="0" algn="l">
                        <a:spcBef>
                          <a:spcPts val="0"/>
                        </a:spcBef>
                        <a:spcAft>
                          <a:spcPts val="0"/>
                        </a:spcAft>
                        <a:buNone/>
                      </a:pPr>
                      <a:r>
                        <a:rPr b="1" lang="en" sz="1900">
                          <a:latin typeface="Calibri"/>
                          <a:ea typeface="Calibri"/>
                          <a:cs typeface="Calibri"/>
                          <a:sym typeface="Calibri"/>
                        </a:rPr>
                        <a:t>Excellent statement</a:t>
                      </a:r>
                      <a:endParaRPr b="1" sz="1900">
                        <a:latin typeface="Calibri"/>
                        <a:ea typeface="Calibri"/>
                        <a:cs typeface="Calibri"/>
                        <a:sym typeface="Calibri"/>
                      </a:endParaRPr>
                    </a:p>
                  </a:txBody>
                  <a:tcPr marT="121900" marB="121900" marR="91425" marL="91425"/>
                </a:tc>
                <a:tc>
                  <a:txBody>
                    <a:bodyPr/>
                    <a:lstStyle/>
                    <a:p>
                      <a:pPr indent="0" lvl="0" marL="0" rtl="0" algn="l">
                        <a:spcBef>
                          <a:spcPts val="0"/>
                        </a:spcBef>
                        <a:spcAft>
                          <a:spcPts val="0"/>
                        </a:spcAft>
                        <a:buNone/>
                      </a:pPr>
                      <a:r>
                        <a:rPr b="1" lang="en" sz="1900">
                          <a:latin typeface="Calibri"/>
                          <a:ea typeface="Calibri"/>
                          <a:cs typeface="Calibri"/>
                          <a:sym typeface="Calibri"/>
                        </a:rPr>
                        <a:t>Fair statement</a:t>
                      </a:r>
                      <a:endParaRPr b="1" sz="1900">
                        <a:latin typeface="Calibri"/>
                        <a:ea typeface="Calibri"/>
                        <a:cs typeface="Calibri"/>
                        <a:sym typeface="Calibri"/>
                      </a:endParaRPr>
                    </a:p>
                  </a:txBody>
                  <a:tcPr marT="121900" marB="121900" marR="91425" marL="91425"/>
                </a:tc>
                <a:tc>
                  <a:txBody>
                    <a:bodyPr/>
                    <a:lstStyle/>
                    <a:p>
                      <a:pPr indent="0" lvl="0" marL="0" rtl="0" algn="l">
                        <a:spcBef>
                          <a:spcPts val="0"/>
                        </a:spcBef>
                        <a:spcAft>
                          <a:spcPts val="0"/>
                        </a:spcAft>
                        <a:buNone/>
                      </a:pPr>
                      <a:r>
                        <a:rPr b="1" lang="en" sz="1900">
                          <a:latin typeface="Calibri"/>
                          <a:ea typeface="Calibri"/>
                          <a:cs typeface="Calibri"/>
                          <a:sym typeface="Calibri"/>
                        </a:rPr>
                        <a:t>Poor statement</a:t>
                      </a:r>
                      <a:endParaRPr b="1" sz="1900">
                        <a:latin typeface="Calibri"/>
                        <a:ea typeface="Calibri"/>
                        <a:cs typeface="Calibri"/>
                        <a:sym typeface="Calibri"/>
                      </a:endParaRPr>
                    </a:p>
                  </a:txBody>
                  <a:tcPr marT="121900" marB="121900" marR="91425" marL="91425"/>
                </a:tc>
              </a:tr>
              <a:tr h="508000">
                <a:tc>
                  <a:txBody>
                    <a:bodyPr/>
                    <a:lstStyle/>
                    <a:p>
                      <a:pPr indent="0" lvl="0" marL="0" rtl="0" algn="l">
                        <a:lnSpc>
                          <a:spcPct val="115000"/>
                        </a:lnSpc>
                        <a:spcBef>
                          <a:spcPts val="0"/>
                        </a:spcBef>
                        <a:spcAft>
                          <a:spcPts val="0"/>
                        </a:spcAft>
                        <a:buClr>
                          <a:schemeClr val="dk1"/>
                        </a:buClr>
                        <a:buSzPts val="1500"/>
                        <a:buFont typeface="Arial"/>
                        <a:buNone/>
                      </a:pPr>
                      <a:r>
                        <a:rPr b="1" lang="en" sz="2100">
                          <a:solidFill>
                            <a:schemeClr val="dk1"/>
                          </a:solidFill>
                          <a:latin typeface="Calibri"/>
                          <a:ea typeface="Calibri"/>
                          <a:cs typeface="Calibri"/>
                          <a:sym typeface="Calibri"/>
                        </a:rPr>
                        <a:t>Describes what types of data will be captured, created, or collected </a:t>
                      </a:r>
                      <a:endParaRPr b="1" sz="2100">
                        <a:solidFill>
                          <a:schemeClr val="dk1"/>
                        </a:solidFill>
                        <a:latin typeface="Calibri"/>
                        <a:ea typeface="Calibri"/>
                        <a:cs typeface="Calibri"/>
                        <a:sym typeface="Calibri"/>
                      </a:endParaRPr>
                    </a:p>
                    <a:p>
                      <a:pPr indent="0" lvl="0" marL="0" rtl="0" algn="l">
                        <a:spcBef>
                          <a:spcPts val="0"/>
                        </a:spcBef>
                        <a:spcAft>
                          <a:spcPts val="0"/>
                        </a:spcAft>
                        <a:buNone/>
                      </a:pPr>
                      <a:r>
                        <a:t/>
                      </a:r>
                      <a:endParaRPr sz="1900"/>
                    </a:p>
                  </a:txBody>
                  <a:tcPr marT="121900" marB="121900" marR="91425" marL="91425"/>
                </a:tc>
                <a:tc>
                  <a:txBody>
                    <a:bodyPr/>
                    <a:lstStyle/>
                    <a:p>
                      <a:pPr indent="0" lvl="0" marL="0" rtl="0" algn="l">
                        <a:lnSpc>
                          <a:spcPct val="115000"/>
                        </a:lnSpc>
                        <a:spcBef>
                          <a:spcPts val="0"/>
                        </a:spcBef>
                        <a:spcAft>
                          <a:spcPts val="0"/>
                        </a:spcAft>
                        <a:buClr>
                          <a:schemeClr val="dk1"/>
                        </a:buClr>
                        <a:buSzPts val="1500"/>
                        <a:buFont typeface="Arial"/>
                        <a:buNone/>
                      </a:pPr>
                      <a:r>
                        <a:rPr lang="en">
                          <a:solidFill>
                            <a:schemeClr val="dk1"/>
                          </a:solidFill>
                          <a:latin typeface="Calibri"/>
                          <a:ea typeface="Calibri"/>
                          <a:cs typeface="Calibri"/>
                          <a:sym typeface="Calibri"/>
                        </a:rPr>
                        <a:t>This project will produce: observational data in binary format, which is then converted by proprietary instrumentation software into ASCII text; Matlab mat-files for working data during the analysis phase; CSV and/or HDF5 files for data sharing and preservation.”</a:t>
                      </a:r>
                      <a:endParaRPr>
                        <a:solidFill>
                          <a:schemeClr val="dk1"/>
                        </a:solidFill>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txBody>
                  <a:tcPr marT="121900" marB="121900" marR="91425" marL="91425"/>
                </a:tc>
                <a:tc>
                  <a:txBody>
                    <a:bodyPr/>
                    <a:lstStyle/>
                    <a:p>
                      <a:pPr indent="0" lvl="0" marL="0" rtl="0" algn="l">
                        <a:lnSpc>
                          <a:spcPct val="115000"/>
                        </a:lnSpc>
                        <a:spcBef>
                          <a:spcPts val="0"/>
                        </a:spcBef>
                        <a:spcAft>
                          <a:spcPts val="0"/>
                        </a:spcAft>
                        <a:buClr>
                          <a:schemeClr val="dk1"/>
                        </a:buClr>
                        <a:buSzPts val="1500"/>
                        <a:buFont typeface="Arial"/>
                        <a:buNone/>
                      </a:pPr>
                      <a:r>
                        <a:rPr lang="en">
                          <a:solidFill>
                            <a:schemeClr val="dk1"/>
                          </a:solidFill>
                          <a:latin typeface="Calibri"/>
                          <a:ea typeface="Calibri"/>
                          <a:cs typeface="Calibri"/>
                          <a:sym typeface="Calibri"/>
                        </a:rPr>
                        <a:t>"We will collect zooplankton data from net tows. We will also collect elemental ratio data from preserved samples." </a:t>
                      </a:r>
                      <a:endParaRPr>
                        <a:solidFill>
                          <a:schemeClr val="dk1"/>
                        </a:solidFill>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txBody>
                  <a:tcPr marT="121900" marB="121900" marR="91425" marL="91425"/>
                </a:tc>
                <a:tc>
                  <a:txBody>
                    <a:bodyPr/>
                    <a:lstStyle/>
                    <a:p>
                      <a:pPr indent="0" lvl="0" marL="0" rtl="0" algn="l">
                        <a:lnSpc>
                          <a:spcPct val="115000"/>
                        </a:lnSpc>
                        <a:spcBef>
                          <a:spcPts val="0"/>
                        </a:spcBef>
                        <a:spcAft>
                          <a:spcPts val="0"/>
                        </a:spcAft>
                        <a:buClr>
                          <a:schemeClr val="dk1"/>
                        </a:buClr>
                        <a:buSzPts val="1500"/>
                        <a:buFont typeface="Arial"/>
                        <a:buNone/>
                      </a:pPr>
                      <a:r>
                        <a:rPr lang="en">
                          <a:solidFill>
                            <a:schemeClr val="dk1"/>
                          </a:solidFill>
                          <a:latin typeface="Calibri"/>
                          <a:ea typeface="Calibri"/>
                          <a:cs typeface="Calibri"/>
                          <a:sym typeface="Calibri"/>
                        </a:rPr>
                        <a:t>We will collect the necessary data </a:t>
                      </a:r>
                      <a:endParaRPr>
                        <a:solidFill>
                          <a:schemeClr val="dk1"/>
                        </a:solidFill>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txBody>
                  <a:tcPr marT="121900" marB="121900" marR="91425" marL="91425"/>
                </a:tc>
              </a:tr>
            </a:tbl>
          </a:graphicData>
        </a:graphic>
      </p:graphicFrame>
      <p:sp>
        <p:nvSpPr>
          <p:cNvPr id="221" name="Google Shape;221;p31"/>
          <p:cNvSpPr txBox="1"/>
          <p:nvPr/>
        </p:nvSpPr>
        <p:spPr>
          <a:xfrm>
            <a:off x="2710300" y="5737800"/>
            <a:ext cx="5935200" cy="576900"/>
          </a:xfrm>
          <a:prstGeom prst="rect">
            <a:avLst/>
          </a:prstGeom>
          <a:noFill/>
          <a:ln>
            <a:noFill/>
          </a:ln>
        </p:spPr>
        <p:txBody>
          <a:bodyPr anchorCtr="0" anchor="t" bIns="91425" lIns="91425" spcFirstLastPara="1" rIns="91425" wrap="square" tIns="91425">
            <a:noAutofit/>
          </a:bodyPr>
          <a:lstStyle/>
          <a:p>
            <a:pPr indent="-457200" lvl="0" marL="457200" rtl="0" algn="l">
              <a:lnSpc>
                <a:spcPct val="90000"/>
              </a:lnSpc>
              <a:spcBef>
                <a:spcPts val="0"/>
              </a:spcBef>
              <a:spcAft>
                <a:spcPts val="0"/>
              </a:spcAft>
              <a:buClr>
                <a:schemeClr val="dk1"/>
              </a:buClr>
              <a:buSzPts val="1100"/>
              <a:buFont typeface="Arial"/>
              <a:buNone/>
            </a:pPr>
            <a:r>
              <a:rPr lang="en" sz="1000">
                <a:solidFill>
                  <a:srgbClr val="333333"/>
                </a:solidFill>
                <a:highlight>
                  <a:schemeClr val="lt1"/>
                </a:highlight>
                <a:latin typeface="Calibri"/>
                <a:ea typeface="Calibri"/>
                <a:cs typeface="Calibri"/>
                <a:sym typeface="Calibri"/>
              </a:rPr>
              <a:t>T</a:t>
            </a:r>
            <a:r>
              <a:rPr lang="en" sz="1000">
                <a:solidFill>
                  <a:srgbClr val="333333"/>
                </a:solidFill>
                <a:highlight>
                  <a:schemeClr val="lt1"/>
                </a:highlight>
                <a:latin typeface="Calibri"/>
                <a:ea typeface="Calibri"/>
                <a:cs typeface="Calibri"/>
                <a:sym typeface="Calibri"/>
              </a:rPr>
              <a:t>he DART Project:  https://doi.org/10.17605/OSF.IO/KH2Y6</a:t>
            </a:r>
            <a:endParaRPr sz="1000">
              <a:latin typeface="Calibri"/>
              <a:ea typeface="Calibri"/>
              <a:cs typeface="Calibri"/>
              <a:sym typeface="Calibri"/>
            </a:endParaRPr>
          </a:p>
        </p:txBody>
      </p:sp>
      <p:pic>
        <p:nvPicPr>
          <p:cNvPr id="222" name="Google Shape;222;p31"/>
          <p:cNvPicPr preferRelativeResize="0"/>
          <p:nvPr/>
        </p:nvPicPr>
        <p:blipFill>
          <a:blip r:embed="rId3">
            <a:alphaModFix/>
          </a:blip>
          <a:stretch>
            <a:fillRect/>
          </a:stretch>
        </p:blipFill>
        <p:spPr>
          <a:xfrm>
            <a:off x="209725" y="5225767"/>
            <a:ext cx="1428750" cy="952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sp>
        <p:nvSpPr>
          <p:cNvPr id="227" name="Google Shape;227;p32"/>
          <p:cNvSpPr txBox="1"/>
          <p:nvPr/>
        </p:nvSpPr>
        <p:spPr>
          <a:xfrm>
            <a:off x="86750" y="132200"/>
            <a:ext cx="9057300" cy="14637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3300">
                <a:solidFill>
                  <a:schemeClr val="dk1"/>
                </a:solidFill>
                <a:latin typeface="Calibri"/>
                <a:ea typeface="Calibri"/>
                <a:cs typeface="Calibri"/>
                <a:sym typeface="Calibri"/>
              </a:rPr>
              <a:t>What standards are used to document the data?</a:t>
            </a:r>
            <a:endParaRPr sz="3300">
              <a:latin typeface="Calibri"/>
              <a:ea typeface="Calibri"/>
              <a:cs typeface="Calibri"/>
              <a:sym typeface="Calibri"/>
            </a:endParaRPr>
          </a:p>
        </p:txBody>
      </p:sp>
      <p:sp>
        <p:nvSpPr>
          <p:cNvPr id="228" name="Google Shape;228;p32"/>
          <p:cNvSpPr txBox="1"/>
          <p:nvPr/>
        </p:nvSpPr>
        <p:spPr>
          <a:xfrm>
            <a:off x="280350" y="1055467"/>
            <a:ext cx="8583300" cy="393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latin typeface="Calibri"/>
                <a:ea typeface="Calibri"/>
                <a:cs typeface="Calibri"/>
                <a:sym typeface="Calibri"/>
              </a:rPr>
              <a:t>Metadata is the information about the data, helps ensure the integrity of the data.  Particular agencies/repositories require certain schema</a:t>
            </a:r>
            <a:endParaRPr sz="2100">
              <a:latin typeface="Calibri"/>
              <a:ea typeface="Calibri"/>
              <a:cs typeface="Calibri"/>
              <a:sym typeface="Calibri"/>
            </a:endParaRPr>
          </a:p>
          <a:p>
            <a:pPr indent="-361950" lvl="1" marL="914400" rtl="0" algn="l">
              <a:spcBef>
                <a:spcPts val="0"/>
              </a:spcBef>
              <a:spcAft>
                <a:spcPts val="0"/>
              </a:spcAft>
              <a:buSzPts val="2100"/>
              <a:buFont typeface="Calibri"/>
              <a:buChar char="○"/>
            </a:pPr>
            <a:r>
              <a:rPr lang="en" sz="2100">
                <a:latin typeface="Calibri"/>
                <a:ea typeface="Calibri"/>
                <a:cs typeface="Calibri"/>
                <a:sym typeface="Calibri"/>
              </a:rPr>
              <a:t>USGS - Metadata Review - </a:t>
            </a:r>
            <a:r>
              <a:rPr lang="en" sz="1100" u="sng">
                <a:solidFill>
                  <a:schemeClr val="hlink"/>
                </a:solidFill>
                <a:latin typeface="Calibri"/>
                <a:ea typeface="Calibri"/>
                <a:cs typeface="Calibri"/>
                <a:sym typeface="Calibri"/>
                <a:hlinkClick r:id="rId3"/>
              </a:rPr>
              <a:t>https://prd-wret.s3-us-west-2.amazonaws.com/assets/palladium/production/atoms/files/MetadataReviewChecklist_20191015.pdf</a:t>
            </a:r>
            <a:r>
              <a:rPr lang="en" sz="2100">
                <a:latin typeface="Calibri"/>
                <a:ea typeface="Calibri"/>
                <a:cs typeface="Calibri"/>
                <a:sym typeface="Calibri"/>
              </a:rPr>
              <a:t> </a:t>
            </a:r>
            <a:endParaRPr sz="1100">
              <a:latin typeface="Calibri"/>
              <a:ea typeface="Calibri"/>
              <a:cs typeface="Calibri"/>
              <a:sym typeface="Calibri"/>
            </a:endParaRPr>
          </a:p>
          <a:p>
            <a:pPr indent="-361950" lvl="1" marL="914400" rtl="0" algn="l">
              <a:spcBef>
                <a:spcPts val="0"/>
              </a:spcBef>
              <a:spcAft>
                <a:spcPts val="0"/>
              </a:spcAft>
              <a:buSzPts val="2100"/>
              <a:buFont typeface="Calibri"/>
              <a:buChar char="○"/>
            </a:pPr>
            <a:r>
              <a:rPr lang="en" sz="2100">
                <a:latin typeface="Calibri"/>
                <a:ea typeface="Calibri"/>
                <a:cs typeface="Calibri"/>
                <a:sym typeface="Calibri"/>
              </a:rPr>
              <a:t>Guide to finding appropriate schema </a:t>
            </a:r>
            <a:r>
              <a:rPr lang="en" sz="1100" u="sng">
                <a:solidFill>
                  <a:schemeClr val="hlink"/>
                </a:solidFill>
                <a:latin typeface="Calibri"/>
                <a:ea typeface="Calibri"/>
                <a:cs typeface="Calibri"/>
                <a:sym typeface="Calibri"/>
                <a:hlinkClick r:id="rId4"/>
              </a:rPr>
              <a:t>h</a:t>
            </a:r>
            <a:r>
              <a:rPr lang="en" sz="1100" u="sng">
                <a:solidFill>
                  <a:schemeClr val="hlink"/>
                </a:solidFill>
                <a:latin typeface="Calibri"/>
                <a:ea typeface="Calibri"/>
                <a:cs typeface="Calibri"/>
                <a:sym typeface="Calibri"/>
                <a:hlinkClick r:id="rId5"/>
              </a:rPr>
              <a:t>ttp://www.dcc.ac.uk/drupal/resources/metadata-standards</a:t>
            </a:r>
            <a:endParaRPr sz="2100">
              <a:latin typeface="Calibri"/>
              <a:ea typeface="Calibri"/>
              <a:cs typeface="Calibri"/>
              <a:sym typeface="Calibri"/>
            </a:endParaRPr>
          </a:p>
          <a:p>
            <a:pPr indent="-361950" lvl="2" marL="1371600" rtl="0" algn="l">
              <a:spcBef>
                <a:spcPts val="0"/>
              </a:spcBef>
              <a:spcAft>
                <a:spcPts val="0"/>
              </a:spcAft>
              <a:buSzPts val="2100"/>
              <a:buFont typeface="Calibri"/>
              <a:buChar char="■"/>
            </a:pPr>
            <a:r>
              <a:rPr i="1" lang="en" sz="1050">
                <a:solidFill>
                  <a:srgbClr val="4D4D4D"/>
                </a:solidFill>
                <a:highlight>
                  <a:srgbClr val="FEFEFE"/>
                </a:highlight>
              </a:rPr>
              <a:t>Content Standard for Digital Geospatial Metadata (CSDGM)</a:t>
            </a:r>
            <a:r>
              <a:rPr lang="en" sz="1050">
                <a:solidFill>
                  <a:srgbClr val="4D4D4D"/>
                </a:solidFill>
                <a:highlight>
                  <a:srgbClr val="FEFEFE"/>
                </a:highlight>
              </a:rPr>
              <a:t> created by the Federal Geographic Data Committee (FGDC)</a:t>
            </a:r>
            <a:endParaRPr sz="1050">
              <a:solidFill>
                <a:srgbClr val="4D4D4D"/>
              </a:solidFill>
              <a:highlight>
                <a:srgbClr val="FEFEFE"/>
              </a:highlight>
            </a:endParaRPr>
          </a:p>
          <a:p>
            <a:pPr indent="-361950" lvl="2" marL="1371600" rtl="0" algn="l">
              <a:spcBef>
                <a:spcPts val="0"/>
              </a:spcBef>
              <a:spcAft>
                <a:spcPts val="0"/>
              </a:spcAft>
              <a:buSzPts val="2100"/>
              <a:buFont typeface="Calibri"/>
              <a:buChar char="■"/>
            </a:pPr>
            <a:r>
              <a:rPr lang="en" sz="1050">
                <a:solidFill>
                  <a:srgbClr val="4D4D4D"/>
                </a:solidFill>
                <a:highlight>
                  <a:srgbClr val="FEFEFE"/>
                </a:highlight>
              </a:rPr>
              <a:t> ISO standard 19139 </a:t>
            </a:r>
            <a:r>
              <a:rPr i="1" lang="en" sz="1050">
                <a:solidFill>
                  <a:srgbClr val="4D4D4D"/>
                </a:solidFill>
                <a:highlight>
                  <a:srgbClr val="FEFEFE"/>
                </a:highlight>
              </a:rPr>
              <a:t>Geographic information — Metadata — XML schema implementation</a:t>
            </a:r>
            <a:endParaRPr sz="1050">
              <a:solidFill>
                <a:srgbClr val="4D4D4D"/>
              </a:solidFill>
              <a:highlight>
                <a:srgbClr val="FEFEFE"/>
              </a:highlight>
            </a:endParaRPr>
          </a:p>
          <a:p>
            <a:pPr indent="-361950" lvl="2" marL="1371600" rtl="0" algn="l">
              <a:spcBef>
                <a:spcPts val="0"/>
              </a:spcBef>
              <a:spcAft>
                <a:spcPts val="0"/>
              </a:spcAft>
              <a:buSzPts val="2100"/>
              <a:buFont typeface="Calibri"/>
              <a:buChar char="■"/>
            </a:pPr>
            <a:r>
              <a:rPr lang="en" sz="1050">
                <a:solidFill>
                  <a:srgbClr val="4D4D4D"/>
                </a:solidFill>
                <a:highlight>
                  <a:srgbClr val="FEFEFE"/>
                </a:highlight>
              </a:rPr>
              <a:t> </a:t>
            </a:r>
            <a:r>
              <a:rPr i="1" lang="en" sz="1050">
                <a:solidFill>
                  <a:srgbClr val="4D4D4D"/>
                </a:solidFill>
                <a:highlight>
                  <a:srgbClr val="FEFEFE"/>
                </a:highlight>
              </a:rPr>
              <a:t>North American Profile of ISO 19115:2003 – Geographic information – Metadata</a:t>
            </a:r>
            <a:r>
              <a:rPr lang="en" sz="1050">
                <a:solidFill>
                  <a:srgbClr val="4D4D4D"/>
                </a:solidFill>
                <a:highlight>
                  <a:srgbClr val="FEFEFE"/>
                </a:highlight>
              </a:rPr>
              <a:t> </a:t>
            </a:r>
            <a:r>
              <a:rPr i="1" lang="en" sz="1050">
                <a:solidFill>
                  <a:srgbClr val="4D4D4D"/>
                </a:solidFill>
                <a:highlight>
                  <a:srgbClr val="FEFEFE"/>
                </a:highlight>
              </a:rPr>
              <a:t>(NAP)</a:t>
            </a:r>
            <a:endParaRPr i="1" sz="1050">
              <a:solidFill>
                <a:srgbClr val="4D4D4D"/>
              </a:solidFill>
              <a:highlight>
                <a:srgbClr val="FEFEFE"/>
              </a:highlight>
            </a:endParaRPr>
          </a:p>
          <a:p>
            <a:pPr indent="-361950" lvl="2" marL="1371600" rtl="0" algn="l">
              <a:spcBef>
                <a:spcPts val="0"/>
              </a:spcBef>
              <a:spcAft>
                <a:spcPts val="0"/>
              </a:spcAft>
              <a:buSzPts val="2100"/>
              <a:buFont typeface="Calibri"/>
              <a:buChar char="■"/>
            </a:pPr>
            <a:r>
              <a:rPr lang="en" sz="1050">
                <a:solidFill>
                  <a:srgbClr val="4D4D4D"/>
                </a:solidFill>
                <a:highlight>
                  <a:srgbClr val="FEFEFE"/>
                </a:highlight>
              </a:rPr>
              <a:t> European </a:t>
            </a:r>
            <a:r>
              <a:rPr i="1" lang="en" sz="1050">
                <a:solidFill>
                  <a:srgbClr val="4D4D4D"/>
                </a:solidFill>
                <a:highlight>
                  <a:srgbClr val="FEFEFE"/>
                </a:highlight>
              </a:rPr>
              <a:t>INSPIRE Metadata Directive</a:t>
            </a:r>
            <a:r>
              <a:rPr lang="en" sz="1050">
                <a:solidFill>
                  <a:srgbClr val="4D4D4D"/>
                </a:solidFill>
                <a:highlight>
                  <a:srgbClr val="FEFEFE"/>
                </a:highlight>
              </a:rPr>
              <a:t>.</a:t>
            </a:r>
            <a:r>
              <a:rPr lang="en" sz="2100">
                <a:latin typeface="Calibri"/>
                <a:ea typeface="Calibri"/>
                <a:cs typeface="Calibri"/>
                <a:sym typeface="Calibri"/>
              </a:rPr>
              <a:t> </a:t>
            </a:r>
            <a:endParaRPr sz="2100">
              <a:latin typeface="Calibri"/>
              <a:ea typeface="Calibri"/>
              <a:cs typeface="Calibri"/>
              <a:sym typeface="Calibri"/>
            </a:endParaRPr>
          </a:p>
        </p:txBody>
      </p:sp>
      <p:sp>
        <p:nvSpPr>
          <p:cNvPr id="229" name="Google Shape;229;p32"/>
          <p:cNvSpPr txBox="1"/>
          <p:nvPr/>
        </p:nvSpPr>
        <p:spPr>
          <a:xfrm>
            <a:off x="195675" y="4455142"/>
            <a:ext cx="7138800" cy="111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u="sng">
                <a:solidFill>
                  <a:schemeClr val="hlink"/>
                </a:solidFill>
                <a:latin typeface="Calibri"/>
                <a:ea typeface="Calibri"/>
                <a:cs typeface="Calibri"/>
                <a:sym typeface="Calibri"/>
                <a:hlinkClick r:id="rId6"/>
              </a:rPr>
              <a:t>http://www.fgdc.gov/metadata</a:t>
            </a:r>
            <a:r>
              <a:rPr lang="en" sz="1100">
                <a:solidFill>
                  <a:schemeClr val="dk1"/>
                </a:solidFill>
                <a:latin typeface="Calibri"/>
                <a:ea typeface="Calibri"/>
                <a:cs typeface="Calibri"/>
                <a:sym typeface="Calibri"/>
              </a:rPr>
              <a:t> </a:t>
            </a:r>
            <a:endParaRPr sz="1100">
              <a:solidFill>
                <a:schemeClr val="dk1"/>
              </a:solidFill>
              <a:latin typeface="Calibri"/>
              <a:ea typeface="Calibri"/>
              <a:cs typeface="Calibri"/>
              <a:sym typeface="Calibri"/>
            </a:endParaRPr>
          </a:p>
          <a:p>
            <a:pPr indent="0" lvl="0" marL="0" rtl="0" algn="l">
              <a:spcBef>
                <a:spcPts val="0"/>
              </a:spcBef>
              <a:spcAft>
                <a:spcPts val="0"/>
              </a:spcAft>
              <a:buNone/>
            </a:pPr>
            <a:r>
              <a:rPr lang="en" sz="1000" u="sng">
                <a:solidFill>
                  <a:schemeClr val="hlink"/>
                </a:solidFill>
                <a:latin typeface="Calibri"/>
                <a:ea typeface="Calibri"/>
                <a:cs typeface="Calibri"/>
                <a:sym typeface="Calibri"/>
                <a:hlinkClick r:id="rId7"/>
              </a:rPr>
              <a:t>https://www.fgdc.gov/resources/factsheets/documents/GeospatialMetadata-July2011.pdf</a:t>
            </a:r>
            <a:endParaRPr sz="1000">
              <a:latin typeface="Calibri"/>
              <a:ea typeface="Calibri"/>
              <a:cs typeface="Calibri"/>
              <a:sym typeface="Calibri"/>
            </a:endParaRPr>
          </a:p>
          <a:p>
            <a:pPr indent="0" lvl="0" marL="0" rtl="0" algn="l">
              <a:spcBef>
                <a:spcPts val="0"/>
              </a:spcBef>
              <a:spcAft>
                <a:spcPts val="0"/>
              </a:spcAft>
              <a:buNone/>
            </a:pPr>
            <a:r>
              <a:rPr lang="en" sz="1000" u="sng">
                <a:solidFill>
                  <a:schemeClr val="hlink"/>
                </a:solidFill>
                <a:latin typeface="Calibri"/>
                <a:ea typeface="Calibri"/>
                <a:cs typeface="Calibri"/>
                <a:sym typeface="Calibri"/>
                <a:hlinkClick r:id="rId8"/>
              </a:rPr>
              <a:t>https://www1.usgs.gov/csas/training/dm-module1/</a:t>
            </a:r>
            <a:endParaRPr sz="1000">
              <a:latin typeface="Calibri"/>
              <a:ea typeface="Calibri"/>
              <a:cs typeface="Calibri"/>
              <a:sym typeface="Calibri"/>
            </a:endParaRPr>
          </a:p>
          <a:p>
            <a:pPr indent="0" lvl="0" marL="0" rtl="0" algn="l">
              <a:spcBef>
                <a:spcPts val="0"/>
              </a:spcBef>
              <a:spcAft>
                <a:spcPts val="0"/>
              </a:spcAft>
              <a:buNone/>
            </a:pPr>
            <a:r>
              <a:rPr lang="en" sz="1100" u="sng">
                <a:solidFill>
                  <a:schemeClr val="hlink"/>
                </a:solidFill>
                <a:hlinkClick r:id="rId9"/>
              </a:rPr>
              <a:t>https://desktop.arcgis.com/en/arcmap/latest/manage-data/metadata/what-is-metadata.htm</a:t>
            </a:r>
            <a:endParaRPr sz="1000">
              <a:latin typeface="Calibri"/>
              <a:ea typeface="Calibri"/>
              <a:cs typeface="Calibri"/>
              <a:sym typeface="Calibri"/>
            </a:endParaRPr>
          </a:p>
          <a:p>
            <a:pPr indent="0" lvl="0" marL="0" rtl="0" algn="l">
              <a:spcBef>
                <a:spcPts val="0"/>
              </a:spcBef>
              <a:spcAft>
                <a:spcPts val="0"/>
              </a:spcAft>
              <a:buNone/>
            </a:pPr>
            <a:r>
              <a:rPr lang="en" sz="1000">
                <a:latin typeface="Calibri"/>
                <a:ea typeface="Calibri"/>
                <a:cs typeface="Calibri"/>
                <a:sym typeface="Calibri"/>
              </a:rPr>
              <a:t> </a:t>
            </a:r>
            <a:endParaRPr sz="1000">
              <a:latin typeface="Calibri"/>
              <a:ea typeface="Calibri"/>
              <a:cs typeface="Calibri"/>
              <a:sym typeface="Calibri"/>
            </a:endParaRPr>
          </a:p>
        </p:txBody>
      </p:sp>
      <p:pic>
        <p:nvPicPr>
          <p:cNvPr id="230" name="Google Shape;230;p32"/>
          <p:cNvPicPr preferRelativeResize="0"/>
          <p:nvPr/>
        </p:nvPicPr>
        <p:blipFill>
          <a:blip r:embed="rId10">
            <a:alphaModFix/>
          </a:blip>
          <a:stretch>
            <a:fillRect/>
          </a:stretch>
        </p:blipFill>
        <p:spPr>
          <a:xfrm>
            <a:off x="195675" y="5394400"/>
            <a:ext cx="1428750" cy="952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 name="Shape 92"/>
        <p:cNvGrpSpPr/>
        <p:nvPr/>
      </p:nvGrpSpPr>
      <p:grpSpPr>
        <a:xfrm>
          <a:off x="0" y="0"/>
          <a:ext cx="0" cy="0"/>
          <a:chOff x="0" y="0"/>
          <a:chExt cx="0" cy="0"/>
        </a:xfrm>
      </p:grpSpPr>
      <p:sp>
        <p:nvSpPr>
          <p:cNvPr id="93" name="Google Shape;93;p15"/>
          <p:cNvSpPr txBox="1"/>
          <p:nvPr/>
        </p:nvSpPr>
        <p:spPr>
          <a:xfrm>
            <a:off x="0" y="146400"/>
            <a:ext cx="9144000" cy="13857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b="1" lang="en" sz="3300">
                <a:latin typeface="Calibri"/>
                <a:ea typeface="Calibri"/>
                <a:cs typeface="Calibri"/>
                <a:sym typeface="Calibri"/>
              </a:rPr>
              <a:t>Webinar Sponsors</a:t>
            </a:r>
            <a:endParaRPr b="1" sz="3300">
              <a:latin typeface="Calibri"/>
              <a:ea typeface="Calibri"/>
              <a:cs typeface="Calibri"/>
              <a:sym typeface="Calibri"/>
            </a:endParaRPr>
          </a:p>
          <a:p>
            <a:pPr indent="0" lvl="0" marL="457200" rtl="0" algn="l">
              <a:spcBef>
                <a:spcPts val="0"/>
              </a:spcBef>
              <a:spcAft>
                <a:spcPts val="0"/>
              </a:spcAft>
              <a:buNone/>
            </a:pPr>
            <a:r>
              <a:t/>
            </a:r>
            <a:endParaRPr/>
          </a:p>
          <a:p>
            <a:pPr indent="0" lvl="0" marL="457200" rtl="0" algn="l">
              <a:spcBef>
                <a:spcPts val="0"/>
              </a:spcBef>
              <a:spcAft>
                <a:spcPts val="0"/>
              </a:spcAft>
              <a:buNone/>
            </a:pPr>
            <a:r>
              <a:t/>
            </a:r>
            <a:endParaRPr/>
          </a:p>
          <a:p>
            <a:pPr indent="0" lvl="0" marL="457200" rtl="0" algn="l">
              <a:spcBef>
                <a:spcPts val="0"/>
              </a:spcBef>
              <a:spcAft>
                <a:spcPts val="0"/>
              </a:spcAft>
              <a:buNone/>
            </a:pPr>
            <a:r>
              <a:t/>
            </a:r>
            <a:endParaRPr/>
          </a:p>
          <a:p>
            <a:pPr indent="0" lvl="0" marL="457200" rtl="0" algn="l">
              <a:spcBef>
                <a:spcPts val="0"/>
              </a:spcBef>
              <a:spcAft>
                <a:spcPts val="0"/>
              </a:spcAft>
              <a:buNone/>
            </a:pPr>
            <a:r>
              <a:t/>
            </a:r>
            <a:endParaRPr/>
          </a:p>
          <a:p>
            <a:pPr indent="0" lvl="0" marL="457200" rtl="0" algn="l">
              <a:spcBef>
                <a:spcPts val="0"/>
              </a:spcBef>
              <a:spcAft>
                <a:spcPts val="0"/>
              </a:spcAft>
              <a:buNone/>
            </a:pPr>
            <a:r>
              <a:rPr lang="en"/>
              <a:t>		</a:t>
            </a:r>
            <a:endParaRPr/>
          </a:p>
          <a:p>
            <a:pPr indent="0" lvl="0" marL="457200" rtl="0" algn="l">
              <a:spcBef>
                <a:spcPts val="0"/>
              </a:spcBef>
              <a:spcAft>
                <a:spcPts val="0"/>
              </a:spcAft>
              <a:buNone/>
            </a:pPr>
            <a:r>
              <a:t/>
            </a:r>
            <a:endParaRPr/>
          </a:p>
          <a:p>
            <a:pPr indent="0" lvl="0" marL="457200" rtl="0" algn="l">
              <a:spcBef>
                <a:spcPts val="0"/>
              </a:spcBef>
              <a:spcAft>
                <a:spcPts val="0"/>
              </a:spcAft>
              <a:buNone/>
            </a:pPr>
            <a:r>
              <a:t/>
            </a:r>
            <a:endParaRPr/>
          </a:p>
          <a:p>
            <a:pPr indent="457200" lvl="0" marL="457200" rtl="0" algn="l">
              <a:spcBef>
                <a:spcPts val="0"/>
              </a:spcBef>
              <a:spcAft>
                <a:spcPts val="0"/>
              </a:spcAft>
              <a:buNone/>
            </a:pPr>
            <a:r>
              <a:t/>
            </a:r>
            <a:endParaRPr sz="2100">
              <a:solidFill>
                <a:srgbClr val="980000"/>
              </a:solidFill>
              <a:latin typeface="Calibri"/>
              <a:ea typeface="Calibri"/>
              <a:cs typeface="Calibri"/>
              <a:sym typeface="Calibri"/>
            </a:endParaRPr>
          </a:p>
          <a:p>
            <a:pPr indent="457200" lvl="0" marL="457200" rtl="0" algn="l">
              <a:spcBef>
                <a:spcPts val="0"/>
              </a:spcBef>
              <a:spcAft>
                <a:spcPts val="0"/>
              </a:spcAft>
              <a:buNone/>
            </a:pPr>
            <a:r>
              <a:t/>
            </a:r>
            <a:endParaRPr sz="2100">
              <a:solidFill>
                <a:srgbClr val="980000"/>
              </a:solidFill>
              <a:latin typeface="Calibri"/>
              <a:ea typeface="Calibri"/>
              <a:cs typeface="Calibri"/>
              <a:sym typeface="Calibri"/>
            </a:endParaRPr>
          </a:p>
          <a:p>
            <a:pPr indent="457200" lvl="0" marL="457200" rtl="0" algn="l">
              <a:spcBef>
                <a:spcPts val="0"/>
              </a:spcBef>
              <a:spcAft>
                <a:spcPts val="0"/>
              </a:spcAft>
              <a:buClr>
                <a:schemeClr val="dk1"/>
              </a:buClr>
              <a:buSzPts val="1100"/>
              <a:buFont typeface="Arial"/>
              <a:buNone/>
            </a:pPr>
            <a:r>
              <a:t/>
            </a:r>
            <a:endParaRPr sz="2100">
              <a:solidFill>
                <a:srgbClr val="980000"/>
              </a:solidFill>
              <a:latin typeface="Calibri"/>
              <a:ea typeface="Calibri"/>
              <a:cs typeface="Calibri"/>
              <a:sym typeface="Calibri"/>
            </a:endParaRPr>
          </a:p>
        </p:txBody>
      </p:sp>
      <p:pic>
        <p:nvPicPr>
          <p:cNvPr id="94" name="Google Shape;94;p15"/>
          <p:cNvPicPr preferRelativeResize="0"/>
          <p:nvPr/>
        </p:nvPicPr>
        <p:blipFill>
          <a:blip r:embed="rId3">
            <a:alphaModFix/>
          </a:blip>
          <a:stretch>
            <a:fillRect/>
          </a:stretch>
        </p:blipFill>
        <p:spPr>
          <a:xfrm>
            <a:off x="788725" y="1692730"/>
            <a:ext cx="4804650" cy="968437"/>
          </a:xfrm>
          <a:prstGeom prst="rect">
            <a:avLst/>
          </a:prstGeom>
          <a:noFill/>
          <a:ln>
            <a:noFill/>
          </a:ln>
        </p:spPr>
      </p:pic>
      <p:sp>
        <p:nvSpPr>
          <p:cNvPr id="95" name="Google Shape;95;p15"/>
          <p:cNvSpPr txBox="1"/>
          <p:nvPr/>
        </p:nvSpPr>
        <p:spPr>
          <a:xfrm>
            <a:off x="5169675" y="2097400"/>
            <a:ext cx="4017900" cy="576000"/>
          </a:xfrm>
          <a:prstGeom prst="rect">
            <a:avLst/>
          </a:prstGeom>
          <a:noFill/>
          <a:ln>
            <a:noFill/>
          </a:ln>
        </p:spPr>
        <p:txBody>
          <a:bodyPr anchorCtr="0" anchor="t" bIns="91425" lIns="91425" spcFirstLastPara="1" rIns="91425" wrap="square" tIns="91425">
            <a:noAutofit/>
          </a:bodyPr>
          <a:lstStyle/>
          <a:p>
            <a:pPr indent="457200" lvl="0" marL="457200" rtl="0" algn="l">
              <a:spcBef>
                <a:spcPts val="0"/>
              </a:spcBef>
              <a:spcAft>
                <a:spcPts val="0"/>
              </a:spcAft>
              <a:buClr>
                <a:schemeClr val="dk1"/>
              </a:buClr>
              <a:buSzPts val="1100"/>
              <a:buFont typeface="Arial"/>
              <a:buNone/>
            </a:pPr>
            <a:r>
              <a:rPr lang="en" sz="1800" u="sng">
                <a:solidFill>
                  <a:schemeClr val="hlink"/>
                </a:solidFill>
                <a:latin typeface="Calibri"/>
                <a:ea typeface="Calibri"/>
                <a:cs typeface="Calibri"/>
                <a:sym typeface="Calibri"/>
                <a:hlinkClick r:id="rId4"/>
              </a:rPr>
              <a:t>https://www.ucgis.org/</a:t>
            </a:r>
            <a:endParaRPr sz="1800">
              <a:latin typeface="Calibri"/>
              <a:ea typeface="Calibri"/>
              <a:cs typeface="Calibri"/>
              <a:sym typeface="Calibri"/>
            </a:endParaRPr>
          </a:p>
        </p:txBody>
      </p:sp>
      <p:sp>
        <p:nvSpPr>
          <p:cNvPr id="96" name="Google Shape;96;p15"/>
          <p:cNvSpPr txBox="1"/>
          <p:nvPr/>
        </p:nvSpPr>
        <p:spPr>
          <a:xfrm>
            <a:off x="6020625" y="3413133"/>
            <a:ext cx="3166800" cy="57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u="sng">
                <a:solidFill>
                  <a:schemeClr val="hlink"/>
                </a:solidFill>
                <a:latin typeface="Calibri"/>
                <a:ea typeface="Calibri"/>
                <a:cs typeface="Calibri"/>
                <a:sym typeface="Calibri"/>
                <a:hlinkClick r:id="rId5"/>
              </a:rPr>
              <a:t>https://rdapassociation.org/</a:t>
            </a:r>
            <a:endParaRPr sz="1800">
              <a:latin typeface="Calibri"/>
              <a:ea typeface="Calibri"/>
              <a:cs typeface="Calibri"/>
              <a:sym typeface="Calibri"/>
            </a:endParaRPr>
          </a:p>
        </p:txBody>
      </p:sp>
      <p:pic>
        <p:nvPicPr>
          <p:cNvPr id="97" name="Google Shape;97;p15"/>
          <p:cNvPicPr preferRelativeResize="0"/>
          <p:nvPr/>
        </p:nvPicPr>
        <p:blipFill>
          <a:blip r:embed="rId6">
            <a:alphaModFix/>
          </a:blip>
          <a:stretch>
            <a:fillRect/>
          </a:stretch>
        </p:blipFill>
        <p:spPr>
          <a:xfrm>
            <a:off x="209725" y="5225767"/>
            <a:ext cx="1428750" cy="952500"/>
          </a:xfrm>
          <a:prstGeom prst="rect">
            <a:avLst/>
          </a:prstGeom>
          <a:noFill/>
          <a:ln>
            <a:noFill/>
          </a:ln>
        </p:spPr>
      </p:pic>
      <p:pic>
        <p:nvPicPr>
          <p:cNvPr id="98" name="Google Shape;98;p15"/>
          <p:cNvPicPr preferRelativeResize="0"/>
          <p:nvPr/>
        </p:nvPicPr>
        <p:blipFill>
          <a:blip r:embed="rId7">
            <a:alphaModFix/>
          </a:blip>
          <a:stretch>
            <a:fillRect/>
          </a:stretch>
        </p:blipFill>
        <p:spPr>
          <a:xfrm>
            <a:off x="514525" y="2821808"/>
            <a:ext cx="5353050" cy="14954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4" name="Shape 234"/>
        <p:cNvGrpSpPr/>
        <p:nvPr/>
      </p:nvGrpSpPr>
      <p:grpSpPr>
        <a:xfrm>
          <a:off x="0" y="0"/>
          <a:ext cx="0" cy="0"/>
          <a:chOff x="0" y="0"/>
          <a:chExt cx="0" cy="0"/>
        </a:xfrm>
      </p:grpSpPr>
      <p:sp>
        <p:nvSpPr>
          <p:cNvPr id="235" name="Google Shape;235;p33"/>
          <p:cNvSpPr txBox="1"/>
          <p:nvPr/>
        </p:nvSpPr>
        <p:spPr>
          <a:xfrm>
            <a:off x="0" y="-45600"/>
            <a:ext cx="8532000" cy="14637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3300">
                <a:solidFill>
                  <a:schemeClr val="dk1"/>
                </a:solidFill>
                <a:latin typeface="Calibri"/>
                <a:ea typeface="Calibri"/>
                <a:cs typeface="Calibri"/>
                <a:sym typeface="Calibri"/>
              </a:rPr>
              <a:t>How will the data be protected especially restricted data?</a:t>
            </a:r>
            <a:endParaRPr sz="3300">
              <a:latin typeface="Calibri"/>
              <a:ea typeface="Calibri"/>
              <a:cs typeface="Calibri"/>
              <a:sym typeface="Calibri"/>
            </a:endParaRPr>
          </a:p>
        </p:txBody>
      </p:sp>
      <p:sp>
        <p:nvSpPr>
          <p:cNvPr id="236" name="Google Shape;236;p33"/>
          <p:cNvSpPr txBox="1"/>
          <p:nvPr/>
        </p:nvSpPr>
        <p:spPr>
          <a:xfrm>
            <a:off x="379225" y="1310800"/>
            <a:ext cx="8532000" cy="30555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SzPts val="1600"/>
              <a:buFont typeface="Calibri"/>
              <a:buChar char="●"/>
            </a:pPr>
            <a:r>
              <a:rPr lang="en" sz="1600">
                <a:latin typeface="Calibri"/>
                <a:ea typeface="Calibri"/>
                <a:cs typeface="Calibri"/>
                <a:sym typeface="Calibri"/>
              </a:rPr>
              <a:t>Are you dealing with </a:t>
            </a:r>
            <a:r>
              <a:rPr lang="en" sz="1600">
                <a:solidFill>
                  <a:srgbClr val="CC0000"/>
                </a:solidFill>
                <a:latin typeface="Calibri"/>
                <a:ea typeface="Calibri"/>
                <a:cs typeface="Calibri"/>
                <a:sym typeface="Calibri"/>
              </a:rPr>
              <a:t>human subjects</a:t>
            </a:r>
            <a:r>
              <a:rPr lang="en" sz="1600">
                <a:latin typeface="Calibri"/>
                <a:ea typeface="Calibri"/>
                <a:cs typeface="Calibri"/>
                <a:sym typeface="Calibri"/>
              </a:rPr>
              <a:t>* - do regulations like HIPAA, FERPA, others cover your data</a:t>
            </a:r>
            <a:endParaRPr sz="1600">
              <a:latin typeface="Calibri"/>
              <a:ea typeface="Calibri"/>
              <a:cs typeface="Calibri"/>
              <a:sym typeface="Calibri"/>
            </a:endParaRPr>
          </a:p>
          <a:p>
            <a:pPr indent="-330200" lvl="1" marL="914400" rtl="0" algn="l">
              <a:spcBef>
                <a:spcPts val="0"/>
              </a:spcBef>
              <a:spcAft>
                <a:spcPts val="0"/>
              </a:spcAft>
              <a:buSzPts val="1600"/>
              <a:buFont typeface="Calibri"/>
              <a:buChar char="○"/>
            </a:pPr>
            <a:r>
              <a:rPr lang="en" sz="1600">
                <a:latin typeface="Calibri"/>
                <a:ea typeface="Calibri"/>
                <a:cs typeface="Calibri"/>
                <a:sym typeface="Calibri"/>
              </a:rPr>
              <a:t>Do you have the proper consent of study participants</a:t>
            </a:r>
            <a:endParaRPr sz="1600">
              <a:latin typeface="Calibri"/>
              <a:ea typeface="Calibri"/>
              <a:cs typeface="Calibri"/>
              <a:sym typeface="Calibri"/>
            </a:endParaRPr>
          </a:p>
          <a:p>
            <a:pPr indent="-330200" lvl="1" marL="914400" rtl="0" algn="l">
              <a:spcBef>
                <a:spcPts val="0"/>
              </a:spcBef>
              <a:spcAft>
                <a:spcPts val="0"/>
              </a:spcAft>
              <a:buSzPts val="1600"/>
              <a:buFont typeface="Calibri"/>
              <a:buChar char="○"/>
            </a:pPr>
            <a:r>
              <a:rPr lang="en" sz="1600">
                <a:latin typeface="Calibri"/>
                <a:ea typeface="Calibri"/>
                <a:cs typeface="Calibri"/>
                <a:sym typeface="Calibri"/>
              </a:rPr>
              <a:t>Planning for sensitive data collection should happen in the project planning process</a:t>
            </a: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 sz="1600">
                <a:latin typeface="Calibri"/>
                <a:ea typeface="Calibri"/>
                <a:cs typeface="Calibri"/>
                <a:sym typeface="Calibri"/>
              </a:rPr>
              <a:t>What spatial resolution is appropriate - census tract - block group - block</a:t>
            </a: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 sz="1600">
                <a:latin typeface="Calibri"/>
                <a:ea typeface="Calibri"/>
                <a:cs typeface="Calibri"/>
                <a:sym typeface="Calibri"/>
              </a:rPr>
              <a:t>Who on the </a:t>
            </a:r>
            <a:r>
              <a:rPr lang="en" sz="1600">
                <a:latin typeface="Calibri"/>
                <a:ea typeface="Calibri"/>
                <a:cs typeface="Calibri"/>
                <a:sym typeface="Calibri"/>
              </a:rPr>
              <a:t>research</a:t>
            </a:r>
            <a:r>
              <a:rPr lang="en" sz="1600">
                <a:latin typeface="Calibri"/>
                <a:ea typeface="Calibri"/>
                <a:cs typeface="Calibri"/>
                <a:sym typeface="Calibri"/>
              </a:rPr>
              <a:t> team really needs to access the data</a:t>
            </a: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 sz="1600">
                <a:latin typeface="Calibri"/>
                <a:ea typeface="Calibri"/>
                <a:cs typeface="Calibri"/>
                <a:sym typeface="Calibri"/>
              </a:rPr>
              <a:t>Who is responsible for data security</a:t>
            </a: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 sz="1600">
                <a:latin typeface="Calibri"/>
                <a:ea typeface="Calibri"/>
                <a:cs typeface="Calibri"/>
                <a:sym typeface="Calibri"/>
              </a:rPr>
              <a:t>Will the project generate intellectual project and what considerations need to be in place for this</a:t>
            </a:r>
            <a:endParaRPr sz="1600">
              <a:latin typeface="Calibri"/>
              <a:ea typeface="Calibri"/>
              <a:cs typeface="Calibri"/>
              <a:sym typeface="Calibri"/>
            </a:endParaRPr>
          </a:p>
        </p:txBody>
      </p:sp>
      <p:sp>
        <p:nvSpPr>
          <p:cNvPr id="237" name="Google Shape;237;p33"/>
          <p:cNvSpPr txBox="1"/>
          <p:nvPr/>
        </p:nvSpPr>
        <p:spPr>
          <a:xfrm>
            <a:off x="416275" y="4366400"/>
            <a:ext cx="8457900" cy="124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Calibri"/>
                <a:ea typeface="Calibri"/>
                <a:cs typeface="Calibri"/>
                <a:sym typeface="Calibri"/>
              </a:rPr>
              <a:t>*Sensitive data about humans should have a shelf life - it is best to destroy the data after the project.  If this is not the plan, then language should be in the consent form informing study participants that the data will be stored long term.  Also to share this data, the researcher will need to de-identify the data.</a:t>
            </a:r>
            <a:endParaRPr>
              <a:latin typeface="Calibri"/>
              <a:ea typeface="Calibri"/>
              <a:cs typeface="Calibri"/>
              <a:sym typeface="Calibri"/>
            </a:endParaRPr>
          </a:p>
        </p:txBody>
      </p:sp>
      <p:pic>
        <p:nvPicPr>
          <p:cNvPr id="238" name="Google Shape;238;p33"/>
          <p:cNvPicPr preferRelativeResize="0"/>
          <p:nvPr/>
        </p:nvPicPr>
        <p:blipFill>
          <a:blip r:embed="rId3">
            <a:alphaModFix/>
          </a:blip>
          <a:stretch>
            <a:fillRect/>
          </a:stretch>
        </p:blipFill>
        <p:spPr>
          <a:xfrm>
            <a:off x="209725" y="5428967"/>
            <a:ext cx="1428750" cy="952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2" name="Shape 242"/>
        <p:cNvGrpSpPr/>
        <p:nvPr/>
      </p:nvGrpSpPr>
      <p:grpSpPr>
        <a:xfrm>
          <a:off x="0" y="0"/>
          <a:ext cx="0" cy="0"/>
          <a:chOff x="0" y="0"/>
          <a:chExt cx="0" cy="0"/>
        </a:xfrm>
      </p:grpSpPr>
      <p:sp>
        <p:nvSpPr>
          <p:cNvPr id="243" name="Google Shape;243;p34"/>
          <p:cNvSpPr txBox="1"/>
          <p:nvPr/>
        </p:nvSpPr>
        <p:spPr>
          <a:xfrm>
            <a:off x="0" y="0"/>
            <a:ext cx="9022800" cy="14637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3300">
                <a:solidFill>
                  <a:schemeClr val="dk1"/>
                </a:solidFill>
                <a:latin typeface="Calibri"/>
                <a:ea typeface="Calibri"/>
                <a:cs typeface="Calibri"/>
                <a:sym typeface="Calibri"/>
              </a:rPr>
              <a:t>How will the data be archived and preserved?</a:t>
            </a:r>
            <a:endParaRPr sz="3300">
              <a:latin typeface="Calibri"/>
              <a:ea typeface="Calibri"/>
              <a:cs typeface="Calibri"/>
              <a:sym typeface="Calibri"/>
            </a:endParaRPr>
          </a:p>
        </p:txBody>
      </p:sp>
      <p:sp>
        <p:nvSpPr>
          <p:cNvPr id="244" name="Google Shape;244;p34"/>
          <p:cNvSpPr txBox="1"/>
          <p:nvPr/>
        </p:nvSpPr>
        <p:spPr>
          <a:xfrm>
            <a:off x="677850" y="1189767"/>
            <a:ext cx="8254800" cy="576900"/>
          </a:xfrm>
          <a:prstGeom prst="rect">
            <a:avLst/>
          </a:prstGeom>
          <a:noFill/>
          <a:ln>
            <a:noFill/>
          </a:ln>
        </p:spPr>
        <p:txBody>
          <a:bodyPr anchorCtr="0" anchor="t" bIns="91425" lIns="91425" spcFirstLastPara="1" rIns="91425" wrap="square" tIns="91425">
            <a:noAutofit/>
          </a:bodyPr>
          <a:lstStyle/>
          <a:p>
            <a:pPr indent="-361950" lvl="0" marL="457200" rtl="0" algn="l">
              <a:spcBef>
                <a:spcPts val="0"/>
              </a:spcBef>
              <a:spcAft>
                <a:spcPts val="0"/>
              </a:spcAft>
              <a:buSzPts val="2100"/>
              <a:buFont typeface="Calibri"/>
              <a:buChar char="●"/>
            </a:pPr>
            <a:r>
              <a:rPr lang="en" sz="2100">
                <a:latin typeface="Calibri"/>
                <a:ea typeface="Calibri"/>
                <a:cs typeface="Calibri"/>
                <a:sym typeface="Calibri"/>
              </a:rPr>
              <a:t>How long do you plan to keep the data - institutional policies and grant policies apply here</a:t>
            </a:r>
            <a:endParaRPr sz="2100">
              <a:latin typeface="Calibri"/>
              <a:ea typeface="Calibri"/>
              <a:cs typeface="Calibri"/>
              <a:sym typeface="Calibri"/>
            </a:endParaRPr>
          </a:p>
          <a:p>
            <a:pPr indent="-361950" lvl="0" marL="457200" rtl="0" algn="l">
              <a:spcBef>
                <a:spcPts val="0"/>
              </a:spcBef>
              <a:spcAft>
                <a:spcPts val="0"/>
              </a:spcAft>
              <a:buSzPts val="2100"/>
              <a:buFont typeface="Calibri"/>
              <a:buChar char="●"/>
            </a:pPr>
            <a:r>
              <a:rPr lang="en" sz="2100">
                <a:latin typeface="Calibri"/>
                <a:ea typeface="Calibri"/>
                <a:cs typeface="Calibri"/>
                <a:sym typeface="Calibri"/>
              </a:rPr>
              <a:t>File formats are important - consider </a:t>
            </a:r>
            <a:r>
              <a:rPr lang="en" sz="2100">
                <a:solidFill>
                  <a:srgbClr val="CC0000"/>
                </a:solidFill>
                <a:latin typeface="Calibri"/>
                <a:ea typeface="Calibri"/>
                <a:cs typeface="Calibri"/>
                <a:sym typeface="Calibri"/>
              </a:rPr>
              <a:t>open formats</a:t>
            </a:r>
            <a:endParaRPr sz="2100">
              <a:solidFill>
                <a:srgbClr val="CC0000"/>
              </a:solidFill>
              <a:latin typeface="Calibri"/>
              <a:ea typeface="Calibri"/>
              <a:cs typeface="Calibri"/>
              <a:sym typeface="Calibri"/>
            </a:endParaRPr>
          </a:p>
          <a:p>
            <a:pPr indent="-361950" lvl="0" marL="457200" rtl="0" algn="l">
              <a:spcBef>
                <a:spcPts val="0"/>
              </a:spcBef>
              <a:spcAft>
                <a:spcPts val="0"/>
              </a:spcAft>
              <a:buSzPts val="2100"/>
              <a:buFont typeface="Calibri"/>
              <a:buChar char="●"/>
            </a:pPr>
            <a:r>
              <a:rPr lang="en" sz="2100">
                <a:latin typeface="Calibri"/>
                <a:ea typeface="Calibri"/>
                <a:cs typeface="Calibri"/>
                <a:sym typeface="Calibri"/>
              </a:rPr>
              <a:t>Where will you archive your data </a:t>
            </a:r>
            <a:endParaRPr sz="2100">
              <a:latin typeface="Calibri"/>
              <a:ea typeface="Calibri"/>
              <a:cs typeface="Calibri"/>
              <a:sym typeface="Calibri"/>
            </a:endParaRPr>
          </a:p>
          <a:p>
            <a:pPr indent="-361950" lvl="1" marL="914400" rtl="0" algn="l">
              <a:spcBef>
                <a:spcPts val="0"/>
              </a:spcBef>
              <a:spcAft>
                <a:spcPts val="0"/>
              </a:spcAft>
              <a:buSzPts val="2100"/>
              <a:buFont typeface="Calibri"/>
              <a:buChar char="○"/>
            </a:pPr>
            <a:r>
              <a:rPr lang="en" sz="2100">
                <a:latin typeface="Calibri"/>
                <a:ea typeface="Calibri"/>
                <a:cs typeface="Calibri"/>
                <a:sym typeface="Calibri"/>
              </a:rPr>
              <a:t>“Will share data as requested” is not best practices</a:t>
            </a:r>
            <a:endParaRPr sz="2100">
              <a:latin typeface="Calibri"/>
              <a:ea typeface="Calibri"/>
              <a:cs typeface="Calibri"/>
              <a:sym typeface="Calibri"/>
            </a:endParaRPr>
          </a:p>
          <a:p>
            <a:pPr indent="-361950" lvl="1" marL="914400" rtl="0" algn="l">
              <a:spcBef>
                <a:spcPts val="0"/>
              </a:spcBef>
              <a:spcAft>
                <a:spcPts val="0"/>
              </a:spcAft>
              <a:buSzPts val="2100"/>
              <a:buFont typeface="Calibri"/>
              <a:buChar char="○"/>
            </a:pPr>
            <a:r>
              <a:rPr lang="en" sz="2100">
                <a:latin typeface="Calibri"/>
                <a:ea typeface="Calibri"/>
                <a:cs typeface="Calibri"/>
                <a:sym typeface="Calibri"/>
              </a:rPr>
              <a:t>Subject repository is the best option</a:t>
            </a:r>
            <a:endParaRPr sz="2100">
              <a:latin typeface="Calibri"/>
              <a:ea typeface="Calibri"/>
              <a:cs typeface="Calibri"/>
              <a:sym typeface="Calibri"/>
            </a:endParaRPr>
          </a:p>
          <a:p>
            <a:pPr indent="-361950" lvl="1" marL="914400" rtl="0" algn="l">
              <a:spcBef>
                <a:spcPts val="0"/>
              </a:spcBef>
              <a:spcAft>
                <a:spcPts val="0"/>
              </a:spcAft>
              <a:buSzPts val="2100"/>
              <a:buFont typeface="Calibri"/>
              <a:buChar char="○"/>
            </a:pPr>
            <a:r>
              <a:rPr lang="en" sz="2100">
                <a:latin typeface="Calibri"/>
                <a:ea typeface="Calibri"/>
                <a:cs typeface="Calibri"/>
                <a:sym typeface="Calibri"/>
              </a:rPr>
              <a:t>Grant or Publisher may have requirements and specific repository</a:t>
            </a:r>
            <a:endParaRPr sz="2100">
              <a:latin typeface="Calibri"/>
              <a:ea typeface="Calibri"/>
              <a:cs typeface="Calibri"/>
              <a:sym typeface="Calibri"/>
            </a:endParaRPr>
          </a:p>
          <a:p>
            <a:pPr indent="-361950" lvl="1" marL="914400" rtl="0" algn="l">
              <a:spcBef>
                <a:spcPts val="0"/>
              </a:spcBef>
              <a:spcAft>
                <a:spcPts val="0"/>
              </a:spcAft>
              <a:buSzPts val="2100"/>
              <a:buFont typeface="Calibri"/>
              <a:buChar char="○"/>
            </a:pPr>
            <a:r>
              <a:rPr lang="en" sz="2100">
                <a:latin typeface="Calibri"/>
                <a:ea typeface="Calibri"/>
                <a:cs typeface="Calibri"/>
                <a:sym typeface="Calibri"/>
              </a:rPr>
              <a:t>Institutional repository is a good option</a:t>
            </a:r>
            <a:endParaRPr sz="2100">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p:txBody>
      </p:sp>
      <p:pic>
        <p:nvPicPr>
          <p:cNvPr id="245" name="Google Shape;245;p34"/>
          <p:cNvPicPr preferRelativeResize="0"/>
          <p:nvPr/>
        </p:nvPicPr>
        <p:blipFill>
          <a:blip r:embed="rId3">
            <a:alphaModFix/>
          </a:blip>
          <a:stretch>
            <a:fillRect/>
          </a:stretch>
        </p:blipFill>
        <p:spPr>
          <a:xfrm>
            <a:off x="209725" y="5225767"/>
            <a:ext cx="1428750" cy="952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9" name="Shape 249"/>
        <p:cNvGrpSpPr/>
        <p:nvPr/>
      </p:nvGrpSpPr>
      <p:grpSpPr>
        <a:xfrm>
          <a:off x="0" y="0"/>
          <a:ext cx="0" cy="0"/>
          <a:chOff x="0" y="0"/>
          <a:chExt cx="0" cy="0"/>
        </a:xfrm>
      </p:grpSpPr>
      <p:sp>
        <p:nvSpPr>
          <p:cNvPr id="250" name="Google Shape;250;p35"/>
          <p:cNvSpPr txBox="1"/>
          <p:nvPr/>
        </p:nvSpPr>
        <p:spPr>
          <a:xfrm>
            <a:off x="0" y="0"/>
            <a:ext cx="9022800" cy="14637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3300">
                <a:solidFill>
                  <a:schemeClr val="dk1"/>
                </a:solidFill>
                <a:latin typeface="Calibri"/>
                <a:ea typeface="Calibri"/>
                <a:cs typeface="Calibri"/>
                <a:sym typeface="Calibri"/>
              </a:rPr>
              <a:t>How will the data be archived and preserved?</a:t>
            </a:r>
            <a:endParaRPr sz="3300">
              <a:latin typeface="Calibri"/>
              <a:ea typeface="Calibri"/>
              <a:cs typeface="Calibri"/>
              <a:sym typeface="Calibri"/>
            </a:endParaRPr>
          </a:p>
        </p:txBody>
      </p:sp>
      <p:sp>
        <p:nvSpPr>
          <p:cNvPr id="251" name="Google Shape;251;p35"/>
          <p:cNvSpPr txBox="1"/>
          <p:nvPr/>
        </p:nvSpPr>
        <p:spPr>
          <a:xfrm>
            <a:off x="627000" y="953700"/>
            <a:ext cx="3945000" cy="61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Start with Subject Specific repositories</a:t>
            </a:r>
            <a:endParaRPr/>
          </a:p>
        </p:txBody>
      </p:sp>
      <p:pic>
        <p:nvPicPr>
          <p:cNvPr id="252" name="Google Shape;252;p35"/>
          <p:cNvPicPr preferRelativeResize="0"/>
          <p:nvPr/>
        </p:nvPicPr>
        <p:blipFill rotWithShape="1">
          <a:blip r:embed="rId3">
            <a:alphaModFix/>
          </a:blip>
          <a:srcRect b="29438" l="0" r="0" t="0"/>
          <a:stretch/>
        </p:blipFill>
        <p:spPr>
          <a:xfrm>
            <a:off x="371000" y="1498500"/>
            <a:ext cx="8280799" cy="2724400"/>
          </a:xfrm>
          <a:prstGeom prst="rect">
            <a:avLst/>
          </a:prstGeom>
          <a:noFill/>
          <a:ln>
            <a:noFill/>
          </a:ln>
        </p:spPr>
      </p:pic>
      <p:sp>
        <p:nvSpPr>
          <p:cNvPr id="253" name="Google Shape;253;p35"/>
          <p:cNvSpPr txBox="1"/>
          <p:nvPr/>
        </p:nvSpPr>
        <p:spPr>
          <a:xfrm>
            <a:off x="4963950" y="4257800"/>
            <a:ext cx="1280700" cy="476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000" u="sng">
                <a:solidFill>
                  <a:schemeClr val="hlink"/>
                </a:solidFill>
                <a:latin typeface="Calibri"/>
                <a:ea typeface="Calibri"/>
                <a:cs typeface="Calibri"/>
                <a:sym typeface="Calibri"/>
                <a:hlinkClick r:id="rId4"/>
              </a:rPr>
              <a:t>http://re3data.org</a:t>
            </a:r>
            <a:endParaRPr sz="1000" u="sng">
              <a:solidFill>
                <a:schemeClr val="hlink"/>
              </a:solidFill>
              <a:latin typeface="Calibri"/>
              <a:ea typeface="Calibri"/>
              <a:cs typeface="Calibri"/>
              <a:sym typeface="Calibri"/>
            </a:endParaRPr>
          </a:p>
        </p:txBody>
      </p:sp>
      <p:pic>
        <p:nvPicPr>
          <p:cNvPr id="254" name="Google Shape;254;p35"/>
          <p:cNvPicPr preferRelativeResize="0"/>
          <p:nvPr/>
        </p:nvPicPr>
        <p:blipFill>
          <a:blip r:embed="rId5">
            <a:alphaModFix/>
          </a:blip>
          <a:stretch>
            <a:fillRect/>
          </a:stretch>
        </p:blipFill>
        <p:spPr>
          <a:xfrm>
            <a:off x="209725" y="5225767"/>
            <a:ext cx="1428750" cy="952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8" name="Shape 258"/>
        <p:cNvGrpSpPr/>
        <p:nvPr/>
      </p:nvGrpSpPr>
      <p:grpSpPr>
        <a:xfrm>
          <a:off x="0" y="0"/>
          <a:ext cx="0" cy="0"/>
          <a:chOff x="0" y="0"/>
          <a:chExt cx="0" cy="0"/>
        </a:xfrm>
      </p:grpSpPr>
      <p:pic>
        <p:nvPicPr>
          <p:cNvPr id="259" name="Google Shape;259;p36"/>
          <p:cNvPicPr preferRelativeResize="0"/>
          <p:nvPr/>
        </p:nvPicPr>
        <p:blipFill>
          <a:blip r:embed="rId3">
            <a:alphaModFix/>
          </a:blip>
          <a:stretch>
            <a:fillRect/>
          </a:stretch>
        </p:blipFill>
        <p:spPr>
          <a:xfrm>
            <a:off x="3855725" y="203200"/>
            <a:ext cx="5103285" cy="4838700"/>
          </a:xfrm>
          <a:prstGeom prst="rect">
            <a:avLst/>
          </a:prstGeom>
          <a:noFill/>
          <a:ln>
            <a:noFill/>
          </a:ln>
        </p:spPr>
      </p:pic>
      <p:sp>
        <p:nvSpPr>
          <p:cNvPr id="260" name="Google Shape;260;p36"/>
          <p:cNvSpPr txBox="1"/>
          <p:nvPr/>
        </p:nvSpPr>
        <p:spPr>
          <a:xfrm>
            <a:off x="409000" y="331000"/>
            <a:ext cx="3281400" cy="497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UC’s institutional repository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Scholar@UC </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Accepts data</a:t>
            </a:r>
            <a:endParaRPr/>
          </a:p>
          <a:p>
            <a:pPr indent="-317500" lvl="0" marL="457200" rtl="0" algn="l">
              <a:spcBef>
                <a:spcPts val="0"/>
              </a:spcBef>
              <a:spcAft>
                <a:spcPts val="0"/>
              </a:spcAft>
              <a:buSzPts val="1400"/>
              <a:buChar char="-"/>
            </a:pPr>
            <a:r>
              <a:rPr lang="en"/>
              <a:t>Multiple file types</a:t>
            </a:r>
            <a:endParaRPr/>
          </a:p>
          <a:p>
            <a:pPr indent="-317500" lvl="0" marL="457200" rtl="0" algn="l">
              <a:spcBef>
                <a:spcPts val="0"/>
              </a:spcBef>
              <a:spcAft>
                <a:spcPts val="0"/>
              </a:spcAft>
              <a:buSzPts val="1400"/>
              <a:buChar char="-"/>
            </a:pPr>
            <a:r>
              <a:rPr lang="en"/>
              <a:t>Metadata (modified Dublin Core</a:t>
            </a:r>
            <a:endParaRPr/>
          </a:p>
          <a:p>
            <a:pPr indent="-317500" lvl="0" marL="457200" rtl="0" algn="l">
              <a:spcBef>
                <a:spcPts val="0"/>
              </a:spcBef>
              <a:spcAft>
                <a:spcPts val="0"/>
              </a:spcAft>
              <a:buSzPts val="1400"/>
              <a:buChar char="-"/>
            </a:pPr>
            <a:r>
              <a:rPr lang="en"/>
              <a:t>DOI (DataCite)</a:t>
            </a:r>
            <a:endParaRPr/>
          </a:p>
          <a:p>
            <a:pPr indent="-317500" lvl="0" marL="457200" rtl="0" algn="l">
              <a:spcBef>
                <a:spcPts val="0"/>
              </a:spcBef>
              <a:spcAft>
                <a:spcPts val="0"/>
              </a:spcAft>
              <a:buSzPts val="1400"/>
              <a:buChar char="-"/>
            </a:pPr>
            <a:r>
              <a:rPr lang="en"/>
              <a:t>PURL</a:t>
            </a:r>
            <a:endParaRPr/>
          </a:p>
          <a:p>
            <a:pPr indent="-317500" lvl="0" marL="457200" rtl="0" algn="l">
              <a:spcBef>
                <a:spcPts val="0"/>
              </a:spcBef>
              <a:spcAft>
                <a:spcPts val="0"/>
              </a:spcAft>
              <a:buSzPts val="1400"/>
              <a:buChar char="-"/>
            </a:pPr>
            <a:r>
              <a:rPr lang="en"/>
              <a:t>Up to 3 Gb file upload through browser, larger files with developers help</a:t>
            </a:r>
            <a:endParaRPr/>
          </a:p>
          <a:p>
            <a:pPr indent="-317500" lvl="0" marL="457200" rtl="0" algn="l">
              <a:spcBef>
                <a:spcPts val="0"/>
              </a:spcBef>
              <a:spcAft>
                <a:spcPts val="0"/>
              </a:spcAft>
              <a:buSzPts val="1400"/>
              <a:buChar char="-"/>
            </a:pPr>
            <a:r>
              <a:rPr lang="en"/>
              <a:t>Embargo</a:t>
            </a:r>
            <a:endParaRPr/>
          </a:p>
          <a:p>
            <a:pPr indent="-317500" lvl="0" marL="457200" rtl="0" algn="l">
              <a:spcBef>
                <a:spcPts val="0"/>
              </a:spcBef>
              <a:spcAft>
                <a:spcPts val="0"/>
              </a:spcAft>
              <a:buSzPts val="1400"/>
              <a:buChar char="-"/>
            </a:pPr>
            <a:r>
              <a:rPr lang="en"/>
              <a:t>Can restrict access to UC only</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4"/>
              </a:rPr>
              <a:t>https://scholar.uc.edu</a:t>
            </a:r>
            <a:endParaRPr/>
          </a:p>
          <a:p>
            <a:pPr indent="0" lvl="0" marL="0" rtl="0" algn="l">
              <a:spcBef>
                <a:spcPts val="0"/>
              </a:spcBef>
              <a:spcAft>
                <a:spcPts val="0"/>
              </a:spcAft>
              <a:buNone/>
            </a:pPr>
            <a:r>
              <a:t/>
            </a:r>
            <a:endParaRPr/>
          </a:p>
        </p:txBody>
      </p:sp>
      <p:pic>
        <p:nvPicPr>
          <p:cNvPr id="261" name="Google Shape;261;p36"/>
          <p:cNvPicPr preferRelativeResize="0"/>
          <p:nvPr/>
        </p:nvPicPr>
        <p:blipFill>
          <a:blip r:embed="rId5">
            <a:alphaModFix/>
          </a:blip>
          <a:stretch>
            <a:fillRect/>
          </a:stretch>
        </p:blipFill>
        <p:spPr>
          <a:xfrm>
            <a:off x="209725" y="5225767"/>
            <a:ext cx="1428750" cy="9525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5" name="Shape 265"/>
        <p:cNvGrpSpPr/>
        <p:nvPr/>
      </p:nvGrpSpPr>
      <p:grpSpPr>
        <a:xfrm>
          <a:off x="0" y="0"/>
          <a:ext cx="0" cy="0"/>
          <a:chOff x="0" y="0"/>
          <a:chExt cx="0" cy="0"/>
        </a:xfrm>
      </p:grpSpPr>
      <p:sp>
        <p:nvSpPr>
          <p:cNvPr id="266" name="Google Shape;266;p37"/>
          <p:cNvSpPr txBox="1"/>
          <p:nvPr/>
        </p:nvSpPr>
        <p:spPr>
          <a:xfrm>
            <a:off x="0" y="0"/>
            <a:ext cx="9022800" cy="14637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3300">
                <a:solidFill>
                  <a:schemeClr val="dk1"/>
                </a:solidFill>
                <a:latin typeface="Calibri"/>
                <a:ea typeface="Calibri"/>
                <a:cs typeface="Calibri"/>
                <a:sym typeface="Calibri"/>
              </a:rPr>
              <a:t>Example of a GIS dataset in Scholar@UC</a:t>
            </a:r>
            <a:endParaRPr sz="3300">
              <a:latin typeface="Calibri"/>
              <a:ea typeface="Calibri"/>
              <a:cs typeface="Calibri"/>
              <a:sym typeface="Calibri"/>
            </a:endParaRPr>
          </a:p>
        </p:txBody>
      </p:sp>
      <p:pic>
        <p:nvPicPr>
          <p:cNvPr id="267" name="Google Shape;267;p37"/>
          <p:cNvPicPr preferRelativeResize="0"/>
          <p:nvPr/>
        </p:nvPicPr>
        <p:blipFill rotWithShape="1">
          <a:blip r:embed="rId3">
            <a:alphaModFix/>
          </a:blip>
          <a:srcRect b="0" l="1078" r="0" t="33448"/>
          <a:stretch/>
        </p:blipFill>
        <p:spPr>
          <a:xfrm>
            <a:off x="237775" y="822400"/>
            <a:ext cx="8668449" cy="2028434"/>
          </a:xfrm>
          <a:prstGeom prst="rect">
            <a:avLst/>
          </a:prstGeom>
          <a:noFill/>
          <a:ln>
            <a:noFill/>
          </a:ln>
        </p:spPr>
      </p:pic>
      <p:sp>
        <p:nvSpPr>
          <p:cNvPr id="268" name="Google Shape;268;p37"/>
          <p:cNvSpPr txBox="1"/>
          <p:nvPr/>
        </p:nvSpPr>
        <p:spPr>
          <a:xfrm>
            <a:off x="5113625" y="3708000"/>
            <a:ext cx="3302100" cy="77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u="sng">
                <a:solidFill>
                  <a:schemeClr val="hlink"/>
                </a:solidFill>
                <a:hlinkClick r:id="rId4"/>
              </a:rPr>
              <a:t>https://scholar.uc.edu/show/j9602146z</a:t>
            </a:r>
            <a:endParaRPr/>
          </a:p>
        </p:txBody>
      </p:sp>
      <p:pic>
        <p:nvPicPr>
          <p:cNvPr id="269" name="Google Shape;269;p37"/>
          <p:cNvPicPr preferRelativeResize="0"/>
          <p:nvPr/>
        </p:nvPicPr>
        <p:blipFill>
          <a:blip r:embed="rId5">
            <a:alphaModFix/>
          </a:blip>
          <a:stretch>
            <a:fillRect/>
          </a:stretch>
        </p:blipFill>
        <p:spPr>
          <a:xfrm>
            <a:off x="4396075" y="2971400"/>
            <a:ext cx="3200400" cy="552450"/>
          </a:xfrm>
          <a:prstGeom prst="rect">
            <a:avLst/>
          </a:prstGeom>
          <a:noFill/>
          <a:ln>
            <a:noFill/>
          </a:ln>
        </p:spPr>
      </p:pic>
      <p:pic>
        <p:nvPicPr>
          <p:cNvPr id="270" name="Google Shape;270;p37"/>
          <p:cNvPicPr preferRelativeResize="0"/>
          <p:nvPr/>
        </p:nvPicPr>
        <p:blipFill>
          <a:blip r:embed="rId6">
            <a:alphaModFix/>
          </a:blip>
          <a:stretch>
            <a:fillRect/>
          </a:stretch>
        </p:blipFill>
        <p:spPr>
          <a:xfrm>
            <a:off x="1655025" y="2850833"/>
            <a:ext cx="2546725" cy="2683725"/>
          </a:xfrm>
          <a:prstGeom prst="rect">
            <a:avLst/>
          </a:prstGeom>
          <a:noFill/>
          <a:ln>
            <a:noFill/>
          </a:ln>
        </p:spPr>
      </p:pic>
      <p:pic>
        <p:nvPicPr>
          <p:cNvPr id="271" name="Google Shape;271;p37"/>
          <p:cNvPicPr preferRelativeResize="0"/>
          <p:nvPr/>
        </p:nvPicPr>
        <p:blipFill>
          <a:blip r:embed="rId7">
            <a:alphaModFix/>
          </a:blip>
          <a:stretch>
            <a:fillRect/>
          </a:stretch>
        </p:blipFill>
        <p:spPr>
          <a:xfrm>
            <a:off x="133525" y="5327367"/>
            <a:ext cx="1428750" cy="952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5" name="Shape 275"/>
        <p:cNvGrpSpPr/>
        <p:nvPr/>
      </p:nvGrpSpPr>
      <p:grpSpPr>
        <a:xfrm>
          <a:off x="0" y="0"/>
          <a:ext cx="0" cy="0"/>
          <a:chOff x="0" y="0"/>
          <a:chExt cx="0" cy="0"/>
        </a:xfrm>
      </p:grpSpPr>
      <p:sp>
        <p:nvSpPr>
          <p:cNvPr id="276" name="Google Shape;276;p38"/>
          <p:cNvSpPr/>
          <p:nvPr/>
        </p:nvSpPr>
        <p:spPr>
          <a:xfrm>
            <a:off x="647400" y="4212933"/>
            <a:ext cx="7728000" cy="8205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38"/>
          <p:cNvSpPr txBox="1"/>
          <p:nvPr/>
        </p:nvSpPr>
        <p:spPr>
          <a:xfrm>
            <a:off x="0" y="0"/>
            <a:ext cx="9022800" cy="14637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3300">
                <a:solidFill>
                  <a:schemeClr val="dk1"/>
                </a:solidFill>
                <a:latin typeface="Calibri"/>
                <a:ea typeface="Calibri"/>
                <a:cs typeface="Calibri"/>
                <a:sym typeface="Calibri"/>
              </a:rPr>
              <a:t>Making your project reproducible</a:t>
            </a:r>
            <a:endParaRPr sz="3300">
              <a:latin typeface="Calibri"/>
              <a:ea typeface="Calibri"/>
              <a:cs typeface="Calibri"/>
              <a:sym typeface="Calibri"/>
            </a:endParaRPr>
          </a:p>
        </p:txBody>
      </p:sp>
      <p:sp>
        <p:nvSpPr>
          <p:cNvPr id="278" name="Google Shape;278;p38"/>
          <p:cNvSpPr txBox="1"/>
          <p:nvPr>
            <p:ph idx="1" type="body"/>
          </p:nvPr>
        </p:nvSpPr>
        <p:spPr>
          <a:xfrm>
            <a:off x="311700" y="1107000"/>
            <a:ext cx="8520600" cy="3685200"/>
          </a:xfrm>
          <a:prstGeom prst="rect">
            <a:avLst/>
          </a:prstGeom>
          <a:noFill/>
          <a:ln>
            <a:noFill/>
          </a:ln>
        </p:spPr>
        <p:txBody>
          <a:bodyPr anchorCtr="0" anchor="ctr" bIns="91425" lIns="91425" spcFirstLastPara="1" rIns="91425" wrap="square" tIns="91425">
            <a:noAutofit/>
          </a:bodyPr>
          <a:lstStyle/>
          <a:p>
            <a:pPr indent="-361950" lvl="0" marL="457200" rtl="0" algn="l">
              <a:spcBef>
                <a:spcPts val="0"/>
              </a:spcBef>
              <a:spcAft>
                <a:spcPts val="0"/>
              </a:spcAft>
              <a:buSzPts val="2100"/>
              <a:buFont typeface="Calibri"/>
              <a:buChar char="●"/>
            </a:pPr>
            <a:r>
              <a:rPr lang="en" sz="2100">
                <a:latin typeface="Calibri"/>
                <a:ea typeface="Calibri"/>
                <a:cs typeface="Calibri"/>
                <a:sym typeface="Calibri"/>
              </a:rPr>
              <a:t>Best to start at the beginning - document your process, variables, and codes along the way</a:t>
            </a:r>
            <a:endParaRPr sz="2100">
              <a:latin typeface="Calibri"/>
              <a:ea typeface="Calibri"/>
              <a:cs typeface="Calibri"/>
              <a:sym typeface="Calibri"/>
            </a:endParaRPr>
          </a:p>
          <a:p>
            <a:pPr indent="-361950" lvl="0" marL="457200" rtl="0" algn="l">
              <a:spcBef>
                <a:spcPts val="0"/>
              </a:spcBef>
              <a:spcAft>
                <a:spcPts val="0"/>
              </a:spcAft>
              <a:buSzPts val="2100"/>
              <a:buFont typeface="Calibri"/>
              <a:buChar char="●"/>
            </a:pPr>
            <a:r>
              <a:rPr lang="en" sz="2100">
                <a:latin typeface="Calibri"/>
                <a:ea typeface="Calibri"/>
                <a:cs typeface="Calibri"/>
                <a:sym typeface="Calibri"/>
              </a:rPr>
              <a:t>Final </a:t>
            </a:r>
            <a:r>
              <a:rPr lang="en" sz="2100">
                <a:latin typeface="Calibri"/>
                <a:ea typeface="Calibri"/>
                <a:cs typeface="Calibri"/>
                <a:sym typeface="Calibri"/>
              </a:rPr>
              <a:t>documentation</a:t>
            </a:r>
            <a:r>
              <a:rPr lang="en" sz="2100">
                <a:latin typeface="Calibri"/>
                <a:ea typeface="Calibri"/>
                <a:cs typeface="Calibri"/>
                <a:sym typeface="Calibri"/>
              </a:rPr>
              <a:t> should include a readme file that explains your process, the files, the data set sources, the variable meanings (data dictionary), any metadata schema used, and code (including version information).  In essences, this is the instructions for how to recreate your project.</a:t>
            </a:r>
            <a:endParaRPr sz="2100">
              <a:latin typeface="Calibri"/>
              <a:ea typeface="Calibri"/>
              <a:cs typeface="Calibri"/>
              <a:sym typeface="Calibri"/>
            </a:endParaRPr>
          </a:p>
          <a:p>
            <a:pPr indent="0" lvl="0" marL="457200" rtl="0" algn="l">
              <a:spcBef>
                <a:spcPts val="0"/>
              </a:spcBef>
              <a:spcAft>
                <a:spcPts val="0"/>
              </a:spcAft>
              <a:buNone/>
            </a:pPr>
            <a:r>
              <a:t/>
            </a:r>
            <a:endParaRPr sz="2100">
              <a:latin typeface="Calibri"/>
              <a:ea typeface="Calibri"/>
              <a:cs typeface="Calibri"/>
              <a:sym typeface="Calibri"/>
            </a:endParaRPr>
          </a:p>
        </p:txBody>
      </p:sp>
      <p:pic>
        <p:nvPicPr>
          <p:cNvPr id="279" name="Google Shape;279;p38"/>
          <p:cNvPicPr preferRelativeResize="0"/>
          <p:nvPr/>
        </p:nvPicPr>
        <p:blipFill>
          <a:blip r:embed="rId3">
            <a:alphaModFix/>
          </a:blip>
          <a:stretch>
            <a:fillRect/>
          </a:stretch>
        </p:blipFill>
        <p:spPr>
          <a:xfrm>
            <a:off x="2479788" y="4261200"/>
            <a:ext cx="5800725" cy="542925"/>
          </a:xfrm>
          <a:prstGeom prst="rect">
            <a:avLst/>
          </a:prstGeom>
          <a:noFill/>
          <a:ln>
            <a:noFill/>
          </a:ln>
        </p:spPr>
      </p:pic>
      <p:sp>
        <p:nvSpPr>
          <p:cNvPr id="280" name="Google Shape;280;p38"/>
          <p:cNvSpPr txBox="1"/>
          <p:nvPr/>
        </p:nvSpPr>
        <p:spPr>
          <a:xfrm>
            <a:off x="742900" y="4200150"/>
            <a:ext cx="2084100" cy="68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Documentation</a:t>
            </a:r>
            <a:r>
              <a:rPr lang="en"/>
              <a:t> </a:t>
            </a:r>
            <a:endParaRPr/>
          </a:p>
          <a:p>
            <a:pPr indent="0" lvl="0" marL="0" rtl="0" algn="l">
              <a:spcBef>
                <a:spcPts val="0"/>
              </a:spcBef>
              <a:spcAft>
                <a:spcPts val="0"/>
              </a:spcAft>
              <a:buNone/>
            </a:pPr>
            <a:r>
              <a:rPr lang="en"/>
              <a:t>for the Durres Maps</a:t>
            </a:r>
            <a:endParaRPr/>
          </a:p>
        </p:txBody>
      </p:sp>
      <p:pic>
        <p:nvPicPr>
          <p:cNvPr id="281" name="Google Shape;281;p38"/>
          <p:cNvPicPr preferRelativeResize="0"/>
          <p:nvPr/>
        </p:nvPicPr>
        <p:blipFill>
          <a:blip r:embed="rId4">
            <a:alphaModFix/>
          </a:blip>
          <a:stretch>
            <a:fillRect/>
          </a:stretch>
        </p:blipFill>
        <p:spPr>
          <a:xfrm>
            <a:off x="209725" y="5428967"/>
            <a:ext cx="1428750" cy="9525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5" name="Shape 285"/>
        <p:cNvGrpSpPr/>
        <p:nvPr/>
      </p:nvGrpSpPr>
      <p:grpSpPr>
        <a:xfrm>
          <a:off x="0" y="0"/>
          <a:ext cx="0" cy="0"/>
          <a:chOff x="0" y="0"/>
          <a:chExt cx="0" cy="0"/>
        </a:xfrm>
      </p:grpSpPr>
      <p:sp>
        <p:nvSpPr>
          <p:cNvPr id="286" name="Google Shape;286;p39"/>
          <p:cNvSpPr txBox="1"/>
          <p:nvPr/>
        </p:nvSpPr>
        <p:spPr>
          <a:xfrm>
            <a:off x="1540100" y="803000"/>
            <a:ext cx="7554300" cy="562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latin typeface="Calibri"/>
                <a:ea typeface="Calibri"/>
                <a:cs typeface="Calibri"/>
                <a:sym typeface="Calibri"/>
              </a:rPr>
              <a:t>Durres</a:t>
            </a:r>
            <a:r>
              <a:rPr lang="en" sz="1100">
                <a:latin typeface="Calibri"/>
                <a:ea typeface="Calibri"/>
                <a:cs typeface="Calibri"/>
                <a:sym typeface="Calibri"/>
              </a:rPr>
              <a:t> Regional Archaeological Project GIS Files</a:t>
            </a:r>
            <a:endParaRPr sz="11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1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100">
                <a:latin typeface="Calibri"/>
                <a:ea typeface="Calibri"/>
                <a:cs typeface="Calibri"/>
                <a:sym typeface="Calibri"/>
              </a:rPr>
              <a:t>This folder contains the files used in 2002 for the Durres Regional Archaeological Project (DRAP). This project was a surface survey of the Durres, Albania region conducted under the auspices of the International Center of Albanian Archaeology in Tirana and the Department of Classics at the University of Cincinnati. The citation for the main publication of this research project is:</a:t>
            </a:r>
            <a:endParaRPr sz="11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1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100">
                <a:latin typeface="Calibri"/>
                <a:ea typeface="Calibri"/>
                <a:cs typeface="Calibri"/>
                <a:sym typeface="Calibri"/>
              </a:rPr>
              <a:t>Davis, J.L., A. Hoti, I. Pojani, S.R. Stocker, A.D. Wolpert, P.E. Acheson, and J.W. Hayes. 2003. January 1. “The Durrës Regional Archaeological Project: Archaeological Survey in the Territory of Epidamnus/Dyrrachium in Albania.” Hesperia: The Journal of the American School of Classical Studies at Athens 72 1 (January 1): 41–119. doi:10.2307/3182036.</a:t>
            </a:r>
            <a:endParaRPr sz="11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1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100">
                <a:latin typeface="Calibri"/>
                <a:ea typeface="Calibri"/>
                <a:cs typeface="Calibri"/>
                <a:sym typeface="Calibri"/>
              </a:rPr>
              <a:t>These files are largely unaltered from their 2002 form used in the analysis of the data.</a:t>
            </a:r>
            <a:endParaRPr sz="11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1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100">
                <a:latin typeface="Calibri"/>
                <a:ea typeface="Calibri"/>
                <a:cs typeface="Calibri"/>
                <a:sym typeface="Calibri"/>
              </a:rPr>
              <a:t>The background GIS files were digitized from 1:50000 plans of Durres by Chris Dore. This includes the Roads, Powerlines, Water, and Durres (contours) layers. Those were converted into MapInfo 4 for Mac files on site. To those files we added the three Ancient Features layers (AncFeatures, AncFeaturesLines, and AncFeaturesPoints) as well as the Tracts, Sites, and Zones layers.</a:t>
            </a:r>
            <a:endParaRPr sz="11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1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100">
                <a:latin typeface="Calibri"/>
                <a:ea typeface="Calibri"/>
                <a:cs typeface="Calibri"/>
                <a:sym typeface="Calibri"/>
              </a:rPr>
              <a:t>The original files were created and used in the Albanian National Grid projection, which was defined for us by the Albanian Rescue Archaeology Unit as a customized version of the Pulkovo 1942 GK Zone 24N projection, and that is the current projection of these maps.</a:t>
            </a:r>
            <a:endParaRPr sz="11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1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100">
                <a:latin typeface="Calibri"/>
                <a:ea typeface="Calibri"/>
                <a:cs typeface="Calibri"/>
                <a:sym typeface="Calibri"/>
              </a:rPr>
              <a:t>At the end of the project the plans were converted from MapInfo files into ArcMap shape files. The original ArcView apr file is included but could not be converted to ArcMap v10 mxd files. The DRAPArcMap.mxd file represents a new visualization of the 2002 shape data.</a:t>
            </a:r>
            <a:endParaRPr sz="11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1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100">
                <a:latin typeface="Calibri"/>
                <a:ea typeface="Calibri"/>
                <a:cs typeface="Calibri"/>
                <a:sym typeface="Calibri"/>
              </a:rPr>
              <a:t>To open these in ArcMap (lasts opened in v 10.1), you can use the DARPArcMap.mxd file.</a:t>
            </a:r>
            <a:endParaRPr sz="11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100">
                <a:latin typeface="Calibri"/>
                <a:ea typeface="Calibri"/>
                <a:cs typeface="Calibri"/>
                <a:sym typeface="Calibri"/>
              </a:rPr>
              <a:t>To open these in QGIS (last opened in v 2.4) you can use the DRAPQGIS.qgs file.</a:t>
            </a:r>
            <a:endParaRPr sz="11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1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100">
                <a:latin typeface="Calibri"/>
                <a:ea typeface="Calibri"/>
                <a:cs typeface="Calibri"/>
                <a:sym typeface="Calibri"/>
              </a:rPr>
              <a:t>Other files in this documentation folder can explain the data structure and codes used in the GIS.</a:t>
            </a:r>
            <a:endParaRPr sz="1100">
              <a:latin typeface="Calibri"/>
              <a:ea typeface="Calibri"/>
              <a:cs typeface="Calibri"/>
              <a:sym typeface="Calibri"/>
            </a:endParaRPr>
          </a:p>
          <a:p>
            <a:pPr indent="0" lvl="0" marL="0" rtl="0" algn="l">
              <a:spcBef>
                <a:spcPts val="0"/>
              </a:spcBef>
              <a:spcAft>
                <a:spcPts val="0"/>
              </a:spcAft>
              <a:buNone/>
            </a:pPr>
            <a:r>
              <a:t/>
            </a:r>
            <a:endParaRPr sz="900">
              <a:latin typeface="Calibri"/>
              <a:ea typeface="Calibri"/>
              <a:cs typeface="Calibri"/>
              <a:sym typeface="Calibri"/>
            </a:endParaRPr>
          </a:p>
        </p:txBody>
      </p:sp>
      <p:sp>
        <p:nvSpPr>
          <p:cNvPr id="287" name="Google Shape;287;p39"/>
          <p:cNvSpPr txBox="1"/>
          <p:nvPr/>
        </p:nvSpPr>
        <p:spPr>
          <a:xfrm>
            <a:off x="0" y="0"/>
            <a:ext cx="9022800" cy="14637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3300">
                <a:solidFill>
                  <a:schemeClr val="dk1"/>
                </a:solidFill>
                <a:latin typeface="Calibri"/>
                <a:ea typeface="Calibri"/>
                <a:cs typeface="Calibri"/>
                <a:sym typeface="Calibri"/>
              </a:rPr>
              <a:t>Readme File</a:t>
            </a:r>
            <a:endParaRPr sz="3300">
              <a:latin typeface="Calibri"/>
              <a:ea typeface="Calibri"/>
              <a:cs typeface="Calibri"/>
              <a:sym typeface="Calibri"/>
            </a:endParaRPr>
          </a:p>
        </p:txBody>
      </p:sp>
      <p:pic>
        <p:nvPicPr>
          <p:cNvPr id="288" name="Google Shape;288;p39"/>
          <p:cNvPicPr preferRelativeResize="0"/>
          <p:nvPr/>
        </p:nvPicPr>
        <p:blipFill>
          <a:blip r:embed="rId3">
            <a:alphaModFix/>
          </a:blip>
          <a:stretch>
            <a:fillRect/>
          </a:stretch>
        </p:blipFill>
        <p:spPr>
          <a:xfrm>
            <a:off x="111350" y="5488100"/>
            <a:ext cx="1428750" cy="952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2" name="Shape 292"/>
        <p:cNvGrpSpPr/>
        <p:nvPr/>
      </p:nvGrpSpPr>
      <p:grpSpPr>
        <a:xfrm>
          <a:off x="0" y="0"/>
          <a:ext cx="0" cy="0"/>
          <a:chOff x="0" y="0"/>
          <a:chExt cx="0" cy="0"/>
        </a:xfrm>
      </p:grpSpPr>
      <p:pic>
        <p:nvPicPr>
          <p:cNvPr id="293" name="Google Shape;293;p40"/>
          <p:cNvPicPr preferRelativeResize="0"/>
          <p:nvPr/>
        </p:nvPicPr>
        <p:blipFill rotWithShape="1">
          <a:blip r:embed="rId3">
            <a:alphaModFix/>
          </a:blip>
          <a:srcRect b="0" l="6620" r="0" t="0"/>
          <a:stretch/>
        </p:blipFill>
        <p:spPr>
          <a:xfrm>
            <a:off x="209725" y="144975"/>
            <a:ext cx="6056550" cy="4787900"/>
          </a:xfrm>
          <a:prstGeom prst="rect">
            <a:avLst/>
          </a:prstGeom>
          <a:noFill/>
          <a:ln>
            <a:noFill/>
          </a:ln>
        </p:spPr>
      </p:pic>
      <p:sp>
        <p:nvSpPr>
          <p:cNvPr id="294" name="Google Shape;294;p40"/>
          <p:cNvSpPr txBox="1"/>
          <p:nvPr/>
        </p:nvSpPr>
        <p:spPr>
          <a:xfrm>
            <a:off x="1853275" y="5928800"/>
            <a:ext cx="3000000" cy="61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4"/>
              </a:rPr>
              <a:t>https://z.umn.edu/readme</a:t>
            </a:r>
            <a:r>
              <a:rPr lang="en"/>
              <a:t> </a:t>
            </a:r>
            <a:endParaRPr/>
          </a:p>
        </p:txBody>
      </p:sp>
      <p:sp>
        <p:nvSpPr>
          <p:cNvPr id="295" name="Google Shape;295;p40"/>
          <p:cNvSpPr txBox="1"/>
          <p:nvPr/>
        </p:nvSpPr>
        <p:spPr>
          <a:xfrm>
            <a:off x="5738400" y="317600"/>
            <a:ext cx="3061200" cy="622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This readme.txt file was generated on &lt;YYYYMMDD&gt; by &lt;Name&gt;</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GENERAL INFORMATION</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1. Title of Dataset </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2. Author Information</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  Principal Investigator Contact Information</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        Name:</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           Institution:</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           Address:</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           Email:</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	   ORCID:</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  Associate or Co-investigator Contact Information</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        Name:</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           Institution:</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           Address:</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           Email:</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	   ORCID:</a:t>
            </a:r>
            <a:endParaRPr sz="1100">
              <a:solidFill>
                <a:schemeClr val="dk1"/>
              </a:solidFill>
            </a:endParaRPr>
          </a:p>
          <a:p>
            <a:pPr indent="0" lvl="0" marL="0" rtl="0" algn="l">
              <a:lnSpc>
                <a:spcPct val="115000"/>
              </a:lnSpc>
              <a:spcBef>
                <a:spcPts val="0"/>
              </a:spcBef>
              <a:spcAft>
                <a:spcPts val="0"/>
              </a:spcAft>
              <a:buNone/>
            </a:pPr>
            <a:r>
              <a:rPr lang="en" sz="1100">
                <a:solidFill>
                  <a:schemeClr val="dk1"/>
                </a:solidFill>
              </a:rPr>
              <a:t> </a:t>
            </a:r>
            <a:endParaRPr/>
          </a:p>
        </p:txBody>
      </p:sp>
      <p:pic>
        <p:nvPicPr>
          <p:cNvPr id="296" name="Google Shape;296;p40"/>
          <p:cNvPicPr preferRelativeResize="0"/>
          <p:nvPr/>
        </p:nvPicPr>
        <p:blipFill>
          <a:blip r:embed="rId5">
            <a:alphaModFix/>
          </a:blip>
          <a:stretch>
            <a:fillRect/>
          </a:stretch>
        </p:blipFill>
        <p:spPr>
          <a:xfrm>
            <a:off x="209725" y="5225767"/>
            <a:ext cx="1428750" cy="952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0" name="Shape 300"/>
        <p:cNvGrpSpPr/>
        <p:nvPr/>
      </p:nvGrpSpPr>
      <p:grpSpPr>
        <a:xfrm>
          <a:off x="0" y="0"/>
          <a:ext cx="0" cy="0"/>
          <a:chOff x="0" y="0"/>
          <a:chExt cx="0" cy="0"/>
        </a:xfrm>
      </p:grpSpPr>
      <p:sp>
        <p:nvSpPr>
          <p:cNvPr id="301" name="Google Shape;301;p41"/>
          <p:cNvSpPr txBox="1"/>
          <p:nvPr/>
        </p:nvSpPr>
        <p:spPr>
          <a:xfrm>
            <a:off x="0" y="0"/>
            <a:ext cx="9022800" cy="14637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3300">
                <a:solidFill>
                  <a:schemeClr val="dk1"/>
                </a:solidFill>
                <a:latin typeface="Calibri"/>
                <a:ea typeface="Calibri"/>
                <a:cs typeface="Calibri"/>
                <a:sym typeface="Calibri"/>
              </a:rPr>
              <a:t>H</a:t>
            </a:r>
            <a:r>
              <a:rPr lang="en" sz="3300">
                <a:solidFill>
                  <a:schemeClr val="dk1"/>
                </a:solidFill>
                <a:latin typeface="Calibri"/>
                <a:ea typeface="Calibri"/>
                <a:cs typeface="Calibri"/>
                <a:sym typeface="Calibri"/>
              </a:rPr>
              <a:t>ow will reuse of the data and access to the data be facilitated?</a:t>
            </a:r>
            <a:endParaRPr sz="3300">
              <a:latin typeface="Calibri"/>
              <a:ea typeface="Calibri"/>
              <a:cs typeface="Calibri"/>
              <a:sym typeface="Calibri"/>
            </a:endParaRPr>
          </a:p>
        </p:txBody>
      </p:sp>
      <p:sp>
        <p:nvSpPr>
          <p:cNvPr id="302" name="Google Shape;302;p41"/>
          <p:cNvSpPr txBox="1"/>
          <p:nvPr/>
        </p:nvSpPr>
        <p:spPr>
          <a:xfrm>
            <a:off x="489250" y="1991300"/>
            <a:ext cx="8156100" cy="3411300"/>
          </a:xfrm>
          <a:prstGeom prst="rect">
            <a:avLst/>
          </a:prstGeom>
          <a:noFill/>
          <a:ln>
            <a:noFill/>
          </a:ln>
        </p:spPr>
        <p:txBody>
          <a:bodyPr anchorCtr="0" anchor="t" bIns="91425" lIns="91425" spcFirstLastPara="1" rIns="91425" wrap="square" tIns="91425">
            <a:noAutofit/>
          </a:bodyPr>
          <a:lstStyle/>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“Will share data as requested” is not best practices</a:t>
            </a:r>
            <a:endParaRPr sz="2100">
              <a:solidFill>
                <a:schemeClr val="dk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Grant or Publisher may have requirements</a:t>
            </a:r>
            <a:endParaRPr sz="2100">
              <a:solidFill>
                <a:schemeClr val="dk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Who do you want to share with - colleagues, students, general public</a:t>
            </a:r>
            <a:endParaRPr sz="2100">
              <a:solidFill>
                <a:schemeClr val="dk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Are there DOI’s, PURLs, metadata for access and discovery</a:t>
            </a:r>
            <a:endParaRPr sz="2100">
              <a:solidFill>
                <a:schemeClr val="dk1"/>
              </a:solidFill>
              <a:latin typeface="Calibri"/>
              <a:ea typeface="Calibri"/>
              <a:cs typeface="Calibri"/>
              <a:sym typeface="Calibri"/>
            </a:endParaRPr>
          </a:p>
        </p:txBody>
      </p:sp>
      <p:pic>
        <p:nvPicPr>
          <p:cNvPr id="303" name="Google Shape;303;p41"/>
          <p:cNvPicPr preferRelativeResize="0"/>
          <p:nvPr/>
        </p:nvPicPr>
        <p:blipFill>
          <a:blip r:embed="rId3">
            <a:alphaModFix/>
          </a:blip>
          <a:stretch>
            <a:fillRect/>
          </a:stretch>
        </p:blipFill>
        <p:spPr>
          <a:xfrm>
            <a:off x="209725" y="5225767"/>
            <a:ext cx="1428750" cy="9525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7" name="Shape 307"/>
        <p:cNvGrpSpPr/>
        <p:nvPr/>
      </p:nvGrpSpPr>
      <p:grpSpPr>
        <a:xfrm>
          <a:off x="0" y="0"/>
          <a:ext cx="0" cy="0"/>
          <a:chOff x="0" y="0"/>
          <a:chExt cx="0" cy="0"/>
        </a:xfrm>
      </p:grpSpPr>
      <p:sp>
        <p:nvSpPr>
          <p:cNvPr id="308" name="Google Shape;308;p42"/>
          <p:cNvSpPr txBox="1"/>
          <p:nvPr/>
        </p:nvSpPr>
        <p:spPr>
          <a:xfrm>
            <a:off x="135200" y="257511"/>
            <a:ext cx="8563200" cy="43701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3300">
                <a:solidFill>
                  <a:schemeClr val="dk1"/>
                </a:solidFill>
                <a:latin typeface="Calibri"/>
                <a:ea typeface="Calibri"/>
                <a:cs typeface="Calibri"/>
                <a:sym typeface="Calibri"/>
              </a:rPr>
              <a:t>Real life</a:t>
            </a:r>
            <a:r>
              <a:rPr lang="en" sz="3300">
                <a:solidFill>
                  <a:schemeClr val="dk1"/>
                </a:solidFill>
                <a:latin typeface="Calibri"/>
                <a:ea typeface="Calibri"/>
                <a:cs typeface="Calibri"/>
                <a:sym typeface="Calibri"/>
              </a:rPr>
              <a:t> GIS projects </a:t>
            </a:r>
            <a:endParaRPr sz="33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 name="Shape 102"/>
        <p:cNvGrpSpPr/>
        <p:nvPr/>
      </p:nvGrpSpPr>
      <p:grpSpPr>
        <a:xfrm>
          <a:off x="0" y="0"/>
          <a:ext cx="0" cy="0"/>
          <a:chOff x="0" y="0"/>
          <a:chExt cx="0" cy="0"/>
        </a:xfrm>
      </p:grpSpPr>
      <p:sp>
        <p:nvSpPr>
          <p:cNvPr id="103" name="Google Shape;103;p16"/>
          <p:cNvSpPr txBox="1"/>
          <p:nvPr/>
        </p:nvSpPr>
        <p:spPr>
          <a:xfrm>
            <a:off x="-75600" y="0"/>
            <a:ext cx="9144000" cy="61872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1200"/>
              </a:spcBef>
              <a:spcAft>
                <a:spcPts val="0"/>
              </a:spcAft>
              <a:buNone/>
            </a:pPr>
            <a:r>
              <a:rPr lang="en" sz="3300">
                <a:latin typeface="Calibri"/>
                <a:ea typeface="Calibri"/>
                <a:cs typeface="Calibri"/>
                <a:sym typeface="Calibri"/>
              </a:rPr>
              <a:t>Agenda for Webinar </a:t>
            </a:r>
            <a:endParaRPr sz="3300">
              <a:latin typeface="Calibri"/>
              <a:ea typeface="Calibri"/>
              <a:cs typeface="Calibri"/>
              <a:sym typeface="Calibri"/>
            </a:endParaRPr>
          </a:p>
          <a:p>
            <a:pPr indent="0" lvl="0" marL="457200" rtl="0" algn="l">
              <a:lnSpc>
                <a:spcPct val="100000"/>
              </a:lnSpc>
              <a:spcBef>
                <a:spcPts val="1200"/>
              </a:spcBef>
              <a:spcAft>
                <a:spcPts val="0"/>
              </a:spcAft>
              <a:buNone/>
            </a:pPr>
            <a:r>
              <a:rPr lang="en" sz="2100">
                <a:latin typeface="Calibri"/>
                <a:ea typeface="Calibri"/>
                <a:cs typeface="Calibri"/>
                <a:sym typeface="Calibri"/>
              </a:rPr>
              <a:t>5 mins		</a:t>
            </a:r>
            <a:r>
              <a:rPr lang="en" sz="2100">
                <a:solidFill>
                  <a:srgbClr val="980000"/>
                </a:solidFill>
                <a:latin typeface="Calibri"/>
                <a:ea typeface="Calibri"/>
                <a:cs typeface="Calibri"/>
                <a:sym typeface="Calibri"/>
              </a:rPr>
              <a:t>Introduction</a:t>
            </a:r>
            <a:r>
              <a:rPr lang="en" sz="2100">
                <a:latin typeface="Calibri"/>
                <a:ea typeface="Calibri"/>
                <a:cs typeface="Calibri"/>
                <a:sym typeface="Calibri"/>
              </a:rPr>
              <a:t> – who we are, </a:t>
            </a:r>
            <a:r>
              <a:rPr lang="en" sz="2100">
                <a:latin typeface="Calibri"/>
                <a:ea typeface="Calibri"/>
                <a:cs typeface="Calibri"/>
                <a:sym typeface="Calibri"/>
              </a:rPr>
              <a:t>webinar</a:t>
            </a:r>
            <a:r>
              <a:rPr lang="en" sz="2100">
                <a:latin typeface="Calibri"/>
                <a:ea typeface="Calibri"/>
                <a:cs typeface="Calibri"/>
                <a:sym typeface="Calibri"/>
              </a:rPr>
              <a:t> objectives</a:t>
            </a:r>
            <a:endParaRPr sz="2100">
              <a:latin typeface="Calibri"/>
              <a:ea typeface="Calibri"/>
              <a:cs typeface="Calibri"/>
              <a:sym typeface="Calibri"/>
            </a:endParaRPr>
          </a:p>
          <a:p>
            <a:pPr indent="0" lvl="0" marL="457200" rtl="0" algn="l">
              <a:lnSpc>
                <a:spcPct val="100000"/>
              </a:lnSpc>
              <a:spcBef>
                <a:spcPts val="0"/>
              </a:spcBef>
              <a:spcAft>
                <a:spcPts val="0"/>
              </a:spcAft>
              <a:buNone/>
            </a:pPr>
            <a:r>
              <a:rPr lang="en" sz="2100">
                <a:solidFill>
                  <a:schemeClr val="dk1"/>
                </a:solidFill>
                <a:latin typeface="Calibri"/>
                <a:ea typeface="Calibri"/>
                <a:cs typeface="Calibri"/>
                <a:sym typeface="Calibri"/>
              </a:rPr>
              <a:t>15 mins </a:t>
            </a:r>
            <a:r>
              <a:rPr lang="en" sz="2100">
                <a:solidFill>
                  <a:srgbClr val="1F497D"/>
                </a:solidFill>
                <a:latin typeface="Calibri"/>
                <a:ea typeface="Calibri"/>
                <a:cs typeface="Calibri"/>
                <a:sym typeface="Calibri"/>
              </a:rPr>
              <a:t>	</a:t>
            </a:r>
            <a:r>
              <a:rPr lang="en" sz="2100">
                <a:solidFill>
                  <a:schemeClr val="dk1"/>
                </a:solidFill>
                <a:latin typeface="Calibri"/>
                <a:ea typeface="Calibri"/>
                <a:cs typeface="Calibri"/>
                <a:sym typeface="Calibri"/>
              </a:rPr>
              <a:t>	</a:t>
            </a:r>
            <a:r>
              <a:rPr lang="en" sz="2100">
                <a:solidFill>
                  <a:srgbClr val="980000"/>
                </a:solidFill>
                <a:latin typeface="Calibri"/>
                <a:ea typeface="Calibri"/>
                <a:cs typeface="Calibri"/>
                <a:sym typeface="Calibri"/>
              </a:rPr>
              <a:t>Jenny - </a:t>
            </a:r>
            <a:r>
              <a:rPr lang="en" sz="2100">
                <a:solidFill>
                  <a:schemeClr val="dk1"/>
                </a:solidFill>
                <a:latin typeface="Calibri"/>
                <a:ea typeface="Calibri"/>
                <a:cs typeface="Calibri"/>
                <a:sym typeface="Calibri"/>
              </a:rPr>
              <a:t>Review –</a:t>
            </a:r>
            <a:r>
              <a:rPr lang="en" sz="2100">
                <a:latin typeface="Calibri"/>
                <a:ea typeface="Calibri"/>
                <a:cs typeface="Calibri"/>
                <a:sym typeface="Calibri"/>
              </a:rPr>
              <a:t> </a:t>
            </a:r>
            <a:r>
              <a:rPr lang="en" sz="2100">
                <a:solidFill>
                  <a:schemeClr val="dk1"/>
                </a:solidFill>
                <a:latin typeface="Calibri"/>
                <a:ea typeface="Calibri"/>
                <a:cs typeface="Calibri"/>
                <a:sym typeface="Calibri"/>
              </a:rPr>
              <a:t>basic </a:t>
            </a:r>
            <a:r>
              <a:rPr lang="en" sz="2100">
                <a:solidFill>
                  <a:schemeClr val="dk1"/>
                </a:solidFill>
                <a:latin typeface="Calibri"/>
                <a:ea typeface="Calibri"/>
                <a:cs typeface="Calibri"/>
                <a:sym typeface="Calibri"/>
              </a:rPr>
              <a:t>GIS project data management </a:t>
            </a:r>
            <a:r>
              <a:rPr lang="en" sz="2100">
                <a:latin typeface="Calibri"/>
                <a:ea typeface="Calibri"/>
                <a:cs typeface="Calibri"/>
                <a:sym typeface="Calibri"/>
              </a:rPr>
              <a:t>best</a:t>
            </a:r>
            <a:endParaRPr sz="2100">
              <a:latin typeface="Calibri"/>
              <a:ea typeface="Calibri"/>
              <a:cs typeface="Calibri"/>
              <a:sym typeface="Calibri"/>
            </a:endParaRPr>
          </a:p>
          <a:p>
            <a:pPr indent="457200" lvl="0" marL="1371600" rtl="0" algn="l">
              <a:lnSpc>
                <a:spcPct val="100000"/>
              </a:lnSpc>
              <a:spcBef>
                <a:spcPts val="0"/>
              </a:spcBef>
              <a:spcAft>
                <a:spcPts val="0"/>
              </a:spcAft>
              <a:buNone/>
            </a:pPr>
            <a:r>
              <a:rPr lang="en" sz="2100">
                <a:latin typeface="Calibri"/>
                <a:ea typeface="Calibri"/>
                <a:cs typeface="Calibri"/>
                <a:sym typeface="Calibri"/>
              </a:rPr>
              <a:t>practices</a:t>
            </a:r>
            <a:endParaRPr sz="2100">
              <a:latin typeface="Calibri"/>
              <a:ea typeface="Calibri"/>
              <a:cs typeface="Calibri"/>
              <a:sym typeface="Calibri"/>
            </a:endParaRPr>
          </a:p>
          <a:p>
            <a:pPr indent="0" lvl="0" marL="457200" rtl="0" algn="l">
              <a:lnSpc>
                <a:spcPct val="100000"/>
              </a:lnSpc>
              <a:spcBef>
                <a:spcPts val="0"/>
              </a:spcBef>
              <a:spcAft>
                <a:spcPts val="0"/>
              </a:spcAft>
              <a:buNone/>
            </a:pPr>
            <a:r>
              <a:rPr lang="en" sz="2100">
                <a:solidFill>
                  <a:schemeClr val="dk1"/>
                </a:solidFill>
                <a:latin typeface="Calibri"/>
                <a:ea typeface="Calibri"/>
                <a:cs typeface="Calibri"/>
                <a:sym typeface="Calibri"/>
              </a:rPr>
              <a:t>15 mins		</a:t>
            </a:r>
            <a:r>
              <a:rPr lang="en" sz="2100">
                <a:solidFill>
                  <a:srgbClr val="980000"/>
                </a:solidFill>
                <a:latin typeface="Calibri"/>
                <a:ea typeface="Calibri"/>
                <a:cs typeface="Calibri"/>
                <a:sym typeface="Calibri"/>
              </a:rPr>
              <a:t>Amy - </a:t>
            </a:r>
            <a:r>
              <a:rPr lang="en" sz="2100">
                <a:solidFill>
                  <a:schemeClr val="dk1"/>
                </a:solidFill>
                <a:latin typeface="Calibri"/>
                <a:ea typeface="Calibri"/>
                <a:cs typeface="Calibri"/>
                <a:sym typeface="Calibri"/>
              </a:rPr>
              <a:t>G</a:t>
            </a:r>
            <a:r>
              <a:rPr lang="en" sz="2100">
                <a:solidFill>
                  <a:schemeClr val="dk1"/>
                </a:solidFill>
                <a:latin typeface="Calibri"/>
                <a:ea typeface="Calibri"/>
                <a:cs typeface="Calibri"/>
                <a:sym typeface="Calibri"/>
              </a:rPr>
              <a:t>ood DMP for projects with  GIS data </a:t>
            </a:r>
            <a:endParaRPr sz="2100">
              <a:solidFill>
                <a:schemeClr val="dk1"/>
              </a:solidFill>
              <a:latin typeface="Calibri"/>
              <a:ea typeface="Calibri"/>
              <a:cs typeface="Calibri"/>
              <a:sym typeface="Calibri"/>
            </a:endParaRPr>
          </a:p>
          <a:p>
            <a:pPr indent="0" lvl="0" marL="457200" rtl="0" algn="l">
              <a:lnSpc>
                <a:spcPct val="100000"/>
              </a:lnSpc>
              <a:spcBef>
                <a:spcPts val="0"/>
              </a:spcBef>
              <a:spcAft>
                <a:spcPts val="0"/>
              </a:spcAft>
              <a:buNone/>
            </a:pPr>
            <a:r>
              <a:rPr lang="en" sz="2100">
                <a:solidFill>
                  <a:schemeClr val="dk1"/>
                </a:solidFill>
                <a:latin typeface="Calibri"/>
                <a:ea typeface="Calibri"/>
                <a:cs typeface="Calibri"/>
                <a:sym typeface="Calibri"/>
              </a:rPr>
              <a:t>15 mins	 	</a:t>
            </a:r>
            <a:r>
              <a:rPr lang="en" sz="2100">
                <a:solidFill>
                  <a:srgbClr val="980000"/>
                </a:solidFill>
                <a:latin typeface="Calibri"/>
                <a:ea typeface="Calibri"/>
                <a:cs typeface="Calibri"/>
                <a:sym typeface="Calibri"/>
              </a:rPr>
              <a:t>Paula and </a:t>
            </a:r>
            <a:r>
              <a:rPr lang="en" sz="2100">
                <a:solidFill>
                  <a:srgbClr val="980000"/>
                </a:solidFill>
                <a:latin typeface="Calibri"/>
                <a:ea typeface="Calibri"/>
                <a:cs typeface="Calibri"/>
                <a:sym typeface="Calibri"/>
              </a:rPr>
              <a:t>Amy </a:t>
            </a:r>
            <a:r>
              <a:rPr lang="en" sz="2100">
                <a:latin typeface="Calibri"/>
                <a:ea typeface="Calibri"/>
                <a:cs typeface="Calibri"/>
                <a:sym typeface="Calibri"/>
              </a:rPr>
              <a:t>-</a:t>
            </a:r>
            <a:r>
              <a:rPr lang="en" sz="2100">
                <a:solidFill>
                  <a:srgbClr val="980000"/>
                </a:solidFill>
                <a:latin typeface="Calibri"/>
                <a:ea typeface="Calibri"/>
                <a:cs typeface="Calibri"/>
                <a:sym typeface="Calibri"/>
              </a:rPr>
              <a:t> </a:t>
            </a:r>
            <a:endParaRPr sz="2100">
              <a:solidFill>
                <a:srgbClr val="980000"/>
              </a:solidFill>
              <a:latin typeface="Calibri"/>
              <a:ea typeface="Calibri"/>
              <a:cs typeface="Calibri"/>
              <a:sym typeface="Calibri"/>
            </a:endParaRPr>
          </a:p>
          <a:p>
            <a:pPr indent="457200" lvl="0" marL="1828800" rtl="0" algn="l">
              <a:lnSpc>
                <a:spcPct val="100000"/>
              </a:lnSpc>
              <a:spcBef>
                <a:spcPts val="0"/>
              </a:spcBef>
              <a:spcAft>
                <a:spcPts val="0"/>
              </a:spcAft>
              <a:buNone/>
            </a:pPr>
            <a:r>
              <a:rPr lang="en" sz="2100">
                <a:solidFill>
                  <a:schemeClr val="dk1"/>
                </a:solidFill>
                <a:latin typeface="Calibri"/>
                <a:ea typeface="Calibri"/>
                <a:cs typeface="Calibri"/>
                <a:sym typeface="Calibri"/>
              </a:rPr>
              <a:t>Navigating the US grant system particularly NSF grants</a:t>
            </a:r>
            <a:endParaRPr sz="2100">
              <a:solidFill>
                <a:schemeClr val="dk1"/>
              </a:solidFill>
              <a:latin typeface="Calibri"/>
              <a:ea typeface="Calibri"/>
              <a:cs typeface="Calibri"/>
              <a:sym typeface="Calibri"/>
            </a:endParaRPr>
          </a:p>
          <a:p>
            <a:pPr indent="457200" lvl="0" marL="1828800" rtl="0" algn="l">
              <a:lnSpc>
                <a:spcPct val="100000"/>
              </a:lnSpc>
              <a:spcBef>
                <a:spcPts val="0"/>
              </a:spcBef>
              <a:spcAft>
                <a:spcPts val="0"/>
              </a:spcAft>
              <a:buNone/>
            </a:pPr>
            <a:r>
              <a:rPr lang="en" sz="2100">
                <a:solidFill>
                  <a:schemeClr val="dk1"/>
                </a:solidFill>
                <a:latin typeface="Calibri"/>
                <a:ea typeface="Calibri"/>
                <a:cs typeface="Calibri"/>
                <a:sym typeface="Calibri"/>
              </a:rPr>
              <a:t>Recent experiences</a:t>
            </a:r>
            <a:endParaRPr sz="2100">
              <a:solidFill>
                <a:schemeClr val="dk1"/>
              </a:solidFill>
              <a:latin typeface="Calibri"/>
              <a:ea typeface="Calibri"/>
              <a:cs typeface="Calibri"/>
              <a:sym typeface="Calibri"/>
            </a:endParaRPr>
          </a:p>
          <a:p>
            <a:pPr indent="457200" lvl="0" marL="1828800" rtl="0" algn="l">
              <a:lnSpc>
                <a:spcPct val="100000"/>
              </a:lnSpc>
              <a:spcBef>
                <a:spcPts val="0"/>
              </a:spcBef>
              <a:spcAft>
                <a:spcPts val="0"/>
              </a:spcAft>
              <a:buNone/>
            </a:pPr>
            <a:r>
              <a:rPr lang="en" sz="2100">
                <a:solidFill>
                  <a:schemeClr val="dk1"/>
                </a:solidFill>
                <a:latin typeface="Calibri"/>
                <a:ea typeface="Calibri"/>
                <a:cs typeface="Calibri"/>
                <a:sym typeface="Calibri"/>
              </a:rPr>
              <a:t>Use of institutional repositories for data archiving</a:t>
            </a:r>
            <a:endParaRPr sz="2100">
              <a:solidFill>
                <a:schemeClr val="dk1"/>
              </a:solidFill>
              <a:latin typeface="Calibri"/>
              <a:ea typeface="Calibri"/>
              <a:cs typeface="Calibri"/>
              <a:sym typeface="Calibri"/>
            </a:endParaRPr>
          </a:p>
          <a:p>
            <a:pPr indent="0" lvl="0" marL="457200" rtl="0" algn="l">
              <a:lnSpc>
                <a:spcPct val="100000"/>
              </a:lnSpc>
              <a:spcBef>
                <a:spcPts val="0"/>
              </a:spcBef>
              <a:spcAft>
                <a:spcPts val="0"/>
              </a:spcAft>
              <a:buNone/>
            </a:pPr>
            <a:r>
              <a:rPr lang="en" sz="2100">
                <a:solidFill>
                  <a:schemeClr val="dk1"/>
                </a:solidFill>
                <a:latin typeface="Calibri"/>
                <a:ea typeface="Calibri"/>
                <a:cs typeface="Calibri"/>
                <a:sym typeface="Calibri"/>
              </a:rPr>
              <a:t>10 mins		</a:t>
            </a:r>
            <a:r>
              <a:rPr lang="en" sz="2100">
                <a:solidFill>
                  <a:srgbClr val="980000"/>
                </a:solidFill>
                <a:latin typeface="Calibri"/>
                <a:ea typeface="Calibri"/>
                <a:cs typeface="Calibri"/>
                <a:sym typeface="Calibri"/>
              </a:rPr>
              <a:t>Q/A</a:t>
            </a:r>
            <a:endParaRPr sz="2100">
              <a:solidFill>
                <a:srgbClr val="980000"/>
              </a:solidFill>
              <a:latin typeface="Calibri"/>
              <a:ea typeface="Calibri"/>
              <a:cs typeface="Calibri"/>
              <a:sym typeface="Calibri"/>
            </a:endParaRPr>
          </a:p>
        </p:txBody>
      </p:sp>
      <p:pic>
        <p:nvPicPr>
          <p:cNvPr id="104" name="Google Shape;104;p16"/>
          <p:cNvPicPr preferRelativeResize="0"/>
          <p:nvPr/>
        </p:nvPicPr>
        <p:blipFill>
          <a:blip r:embed="rId3">
            <a:alphaModFix/>
          </a:blip>
          <a:stretch>
            <a:fillRect/>
          </a:stretch>
        </p:blipFill>
        <p:spPr>
          <a:xfrm>
            <a:off x="181625" y="5384800"/>
            <a:ext cx="1428750" cy="9525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2" name="Shape 312"/>
        <p:cNvGrpSpPr/>
        <p:nvPr/>
      </p:nvGrpSpPr>
      <p:grpSpPr>
        <a:xfrm>
          <a:off x="0" y="0"/>
          <a:ext cx="0" cy="0"/>
          <a:chOff x="0" y="0"/>
          <a:chExt cx="0" cy="0"/>
        </a:xfrm>
      </p:grpSpPr>
      <p:sp>
        <p:nvSpPr>
          <p:cNvPr id="313" name="Google Shape;313;p43"/>
          <p:cNvSpPr txBox="1"/>
          <p:nvPr/>
        </p:nvSpPr>
        <p:spPr>
          <a:xfrm>
            <a:off x="458575" y="760167"/>
            <a:ext cx="7138800" cy="111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id="314" name="Google Shape;314;p43"/>
          <p:cNvPicPr preferRelativeResize="0"/>
          <p:nvPr/>
        </p:nvPicPr>
        <p:blipFill>
          <a:blip r:embed="rId3">
            <a:alphaModFix/>
          </a:blip>
          <a:stretch>
            <a:fillRect/>
          </a:stretch>
        </p:blipFill>
        <p:spPr>
          <a:xfrm>
            <a:off x="209725" y="5225767"/>
            <a:ext cx="1428750" cy="952500"/>
          </a:xfrm>
          <a:prstGeom prst="rect">
            <a:avLst/>
          </a:prstGeom>
          <a:noFill/>
          <a:ln>
            <a:noFill/>
          </a:ln>
        </p:spPr>
      </p:pic>
      <p:sp>
        <p:nvSpPr>
          <p:cNvPr id="315" name="Google Shape;315;p43"/>
          <p:cNvSpPr txBox="1"/>
          <p:nvPr/>
        </p:nvSpPr>
        <p:spPr>
          <a:xfrm>
            <a:off x="0" y="0"/>
            <a:ext cx="9144000" cy="14637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3300">
                <a:solidFill>
                  <a:schemeClr val="dk1"/>
                </a:solidFill>
                <a:latin typeface="Calibri"/>
                <a:ea typeface="Calibri"/>
                <a:cs typeface="Calibri"/>
                <a:sym typeface="Calibri"/>
              </a:rPr>
              <a:t>Writing your 1st Grant as a Early </a:t>
            </a:r>
            <a:r>
              <a:rPr lang="en" sz="3300">
                <a:solidFill>
                  <a:schemeClr val="dk1"/>
                </a:solidFill>
                <a:latin typeface="Calibri"/>
                <a:ea typeface="Calibri"/>
                <a:cs typeface="Calibri"/>
                <a:sym typeface="Calibri"/>
              </a:rPr>
              <a:t>Career Scientist</a:t>
            </a:r>
            <a:r>
              <a:rPr lang="en" sz="3300">
                <a:solidFill>
                  <a:schemeClr val="dk1"/>
                </a:solidFill>
                <a:latin typeface="Calibri"/>
                <a:ea typeface="Calibri"/>
                <a:cs typeface="Calibri"/>
                <a:sym typeface="Calibri"/>
              </a:rPr>
              <a:t> </a:t>
            </a:r>
            <a:endParaRPr sz="3300">
              <a:latin typeface="Calibri"/>
              <a:ea typeface="Calibri"/>
              <a:cs typeface="Calibri"/>
              <a:sym typeface="Calibri"/>
            </a:endParaRPr>
          </a:p>
        </p:txBody>
      </p:sp>
      <p:sp>
        <p:nvSpPr>
          <p:cNvPr id="316" name="Google Shape;316;p43"/>
          <p:cNvSpPr txBox="1"/>
          <p:nvPr/>
        </p:nvSpPr>
        <p:spPr>
          <a:xfrm>
            <a:off x="123750" y="1748450"/>
            <a:ext cx="8156100" cy="3411300"/>
          </a:xfrm>
          <a:prstGeom prst="rect">
            <a:avLst/>
          </a:prstGeom>
          <a:noFill/>
          <a:ln>
            <a:noFill/>
          </a:ln>
        </p:spPr>
        <p:txBody>
          <a:bodyPr anchorCtr="0" anchor="t" bIns="91425" lIns="91425" spcFirstLastPara="1" rIns="91425" wrap="square" tIns="91425">
            <a:noAutofit/>
          </a:bodyPr>
          <a:lstStyle/>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You have an idea and want funding</a:t>
            </a:r>
            <a:endParaRPr sz="2100">
              <a:solidFill>
                <a:schemeClr val="dk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Ok! You are trained to think and write about science</a:t>
            </a:r>
            <a:endParaRPr sz="2100">
              <a:solidFill>
                <a:schemeClr val="dk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And then.. A what?...Data Management Plan?! </a:t>
            </a:r>
            <a:endParaRPr sz="2100">
              <a:solidFill>
                <a:schemeClr val="dk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Submit proposal with a poor DMP (your best try..)</a:t>
            </a:r>
            <a:endParaRPr sz="2100">
              <a:solidFill>
                <a:schemeClr val="dk1"/>
              </a:solidFill>
              <a:latin typeface="Calibri"/>
              <a:ea typeface="Calibri"/>
              <a:cs typeface="Calibri"/>
              <a:sym typeface="Calibri"/>
            </a:endParaRPr>
          </a:p>
          <a:p>
            <a:pPr indent="-361950" lvl="1" marL="9144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Proposal not funded (although not only DMP)</a:t>
            </a:r>
            <a:endParaRPr sz="2100">
              <a:solidFill>
                <a:schemeClr val="dk1"/>
              </a:solidFill>
              <a:latin typeface="Calibri"/>
              <a:ea typeface="Calibri"/>
              <a:cs typeface="Calibri"/>
              <a:sym typeface="Calibri"/>
            </a:endParaRPr>
          </a:p>
          <a:p>
            <a:pPr indent="-361950" lvl="1" marL="9144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Frustration &amp;</a:t>
            </a:r>
            <a:r>
              <a:rPr lang="en" sz="2100">
                <a:solidFill>
                  <a:schemeClr val="dk1"/>
                </a:solidFill>
                <a:latin typeface="Calibri"/>
                <a:ea typeface="Calibri"/>
                <a:cs typeface="Calibri"/>
                <a:sym typeface="Calibri"/>
              </a:rPr>
              <a:t> “waste” of your research time</a:t>
            </a:r>
            <a:endParaRPr sz="2100">
              <a:solidFill>
                <a:schemeClr val="dk1"/>
              </a:solidFill>
              <a:latin typeface="Calibri"/>
              <a:ea typeface="Calibri"/>
              <a:cs typeface="Calibri"/>
              <a:sym typeface="Calibri"/>
            </a:endParaRPr>
          </a:p>
        </p:txBody>
      </p:sp>
      <p:pic>
        <p:nvPicPr>
          <p:cNvPr descr="Resultado de imagem para nsf Logo" id="317" name="Google Shape;317;p43"/>
          <p:cNvPicPr preferRelativeResize="0"/>
          <p:nvPr/>
        </p:nvPicPr>
        <p:blipFill>
          <a:blip r:embed="rId4">
            <a:alphaModFix/>
          </a:blip>
          <a:stretch>
            <a:fillRect/>
          </a:stretch>
        </p:blipFill>
        <p:spPr>
          <a:xfrm>
            <a:off x="4937750" y="855700"/>
            <a:ext cx="1091607" cy="1097700"/>
          </a:xfrm>
          <a:prstGeom prst="rect">
            <a:avLst/>
          </a:prstGeom>
          <a:noFill/>
          <a:ln>
            <a:noFill/>
          </a:ln>
        </p:spPr>
      </p:pic>
      <p:pic>
        <p:nvPicPr>
          <p:cNvPr id="318" name="Google Shape;318;p43"/>
          <p:cNvPicPr preferRelativeResize="0"/>
          <p:nvPr/>
        </p:nvPicPr>
        <p:blipFill>
          <a:blip r:embed="rId5">
            <a:alphaModFix/>
          </a:blip>
          <a:stretch>
            <a:fillRect/>
          </a:stretch>
        </p:blipFill>
        <p:spPr>
          <a:xfrm>
            <a:off x="6614000" y="1463604"/>
            <a:ext cx="2000675" cy="27588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2" name="Shape 322"/>
        <p:cNvGrpSpPr/>
        <p:nvPr/>
      </p:nvGrpSpPr>
      <p:grpSpPr>
        <a:xfrm>
          <a:off x="0" y="0"/>
          <a:ext cx="0" cy="0"/>
          <a:chOff x="0" y="0"/>
          <a:chExt cx="0" cy="0"/>
        </a:xfrm>
      </p:grpSpPr>
      <p:sp>
        <p:nvSpPr>
          <p:cNvPr id="323" name="Google Shape;323;p44"/>
          <p:cNvSpPr txBox="1"/>
          <p:nvPr/>
        </p:nvSpPr>
        <p:spPr>
          <a:xfrm>
            <a:off x="458575" y="760167"/>
            <a:ext cx="7138800" cy="111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id="324" name="Google Shape;324;p44"/>
          <p:cNvPicPr preferRelativeResize="0"/>
          <p:nvPr/>
        </p:nvPicPr>
        <p:blipFill>
          <a:blip r:embed="rId3">
            <a:alphaModFix/>
          </a:blip>
          <a:stretch>
            <a:fillRect/>
          </a:stretch>
        </p:blipFill>
        <p:spPr>
          <a:xfrm>
            <a:off x="209725" y="5225767"/>
            <a:ext cx="1428750" cy="952500"/>
          </a:xfrm>
          <a:prstGeom prst="rect">
            <a:avLst/>
          </a:prstGeom>
          <a:noFill/>
          <a:ln>
            <a:noFill/>
          </a:ln>
        </p:spPr>
      </p:pic>
      <p:sp>
        <p:nvSpPr>
          <p:cNvPr id="325" name="Google Shape;325;p44"/>
          <p:cNvSpPr txBox="1"/>
          <p:nvPr/>
        </p:nvSpPr>
        <p:spPr>
          <a:xfrm>
            <a:off x="0" y="0"/>
            <a:ext cx="9144000" cy="14637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3300">
                <a:solidFill>
                  <a:schemeClr val="dk1"/>
                </a:solidFill>
                <a:latin typeface="Calibri"/>
                <a:ea typeface="Calibri"/>
                <a:cs typeface="Calibri"/>
                <a:sym typeface="Calibri"/>
              </a:rPr>
              <a:t>How to improve?</a:t>
            </a:r>
            <a:endParaRPr sz="3300">
              <a:latin typeface="Calibri"/>
              <a:ea typeface="Calibri"/>
              <a:cs typeface="Calibri"/>
              <a:sym typeface="Calibri"/>
            </a:endParaRPr>
          </a:p>
        </p:txBody>
      </p:sp>
      <p:pic>
        <p:nvPicPr>
          <p:cNvPr descr="Resultado de imagem para treasure path" id="326" name="Google Shape;326;p44"/>
          <p:cNvPicPr preferRelativeResize="0"/>
          <p:nvPr/>
        </p:nvPicPr>
        <p:blipFill rotWithShape="1">
          <a:blip r:embed="rId4">
            <a:alphaModFix/>
          </a:blip>
          <a:srcRect b="8900" l="4459" r="3408" t="0"/>
          <a:stretch/>
        </p:blipFill>
        <p:spPr>
          <a:xfrm>
            <a:off x="6495126" y="1031587"/>
            <a:ext cx="2496475" cy="2468409"/>
          </a:xfrm>
          <a:prstGeom prst="rect">
            <a:avLst/>
          </a:prstGeom>
          <a:noFill/>
          <a:ln>
            <a:noFill/>
          </a:ln>
        </p:spPr>
      </p:pic>
      <p:sp>
        <p:nvSpPr>
          <p:cNvPr id="327" name="Google Shape;327;p44"/>
          <p:cNvSpPr txBox="1"/>
          <p:nvPr/>
        </p:nvSpPr>
        <p:spPr>
          <a:xfrm>
            <a:off x="57325" y="1174800"/>
            <a:ext cx="8156100" cy="3411300"/>
          </a:xfrm>
          <a:prstGeom prst="rect">
            <a:avLst/>
          </a:prstGeom>
          <a:noFill/>
          <a:ln>
            <a:noFill/>
          </a:ln>
        </p:spPr>
        <p:txBody>
          <a:bodyPr anchorCtr="0" anchor="t" bIns="91425" lIns="91425" spcFirstLastPara="1" rIns="91425" wrap="square" tIns="91425">
            <a:noAutofit/>
          </a:bodyPr>
          <a:lstStyle/>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Attend Workshops Grant Writing</a:t>
            </a:r>
            <a:endParaRPr sz="2100">
              <a:solidFill>
                <a:schemeClr val="dk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Talk / Listen to successful researchers</a:t>
            </a:r>
            <a:endParaRPr sz="2100">
              <a:solidFill>
                <a:schemeClr val="dk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Char char="●"/>
            </a:pPr>
            <a:r>
              <a:rPr b="1" lang="en" sz="2100" u="sng">
                <a:solidFill>
                  <a:schemeClr val="dk1"/>
                </a:solidFill>
                <a:latin typeface="Calibri"/>
                <a:ea typeface="Calibri"/>
                <a:cs typeface="Calibri"/>
                <a:sym typeface="Calibri"/>
              </a:rPr>
              <a:t>Learn what a Data Management Plan should be</a:t>
            </a:r>
            <a:endParaRPr b="1" sz="2100" u="sng">
              <a:solidFill>
                <a:schemeClr val="dk1"/>
              </a:solidFill>
              <a:latin typeface="Calibri"/>
              <a:ea typeface="Calibri"/>
              <a:cs typeface="Calibri"/>
              <a:sym typeface="Calibri"/>
            </a:endParaRPr>
          </a:p>
          <a:p>
            <a:pPr indent="-361950" lvl="1" marL="9144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Your institution should have training about it</a:t>
            </a:r>
            <a:endParaRPr sz="2100">
              <a:solidFill>
                <a:schemeClr val="dk1"/>
              </a:solidFill>
              <a:latin typeface="Calibri"/>
              <a:ea typeface="Calibri"/>
              <a:cs typeface="Calibri"/>
              <a:sym typeface="Calibri"/>
            </a:endParaRPr>
          </a:p>
          <a:p>
            <a:pPr indent="-361950" lvl="1" marL="9144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Think and delineate a DMP for your proposal</a:t>
            </a:r>
            <a:endParaRPr sz="2100">
              <a:solidFill>
                <a:schemeClr val="dk1"/>
              </a:solidFill>
              <a:latin typeface="Calibri"/>
              <a:ea typeface="Calibri"/>
              <a:cs typeface="Calibri"/>
              <a:sym typeface="Calibri"/>
            </a:endParaRPr>
          </a:p>
          <a:p>
            <a:pPr indent="-361950" lvl="1" marL="9144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Ask for suggestions</a:t>
            </a:r>
            <a:endParaRPr sz="2100">
              <a:solidFill>
                <a:schemeClr val="dk1"/>
              </a:solidFill>
              <a:latin typeface="Calibri"/>
              <a:ea typeface="Calibri"/>
              <a:cs typeface="Calibri"/>
              <a:sym typeface="Calibri"/>
            </a:endParaRPr>
          </a:p>
          <a:p>
            <a:pPr indent="-361950" lvl="1" marL="9144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Look for storage options within your institution </a:t>
            </a:r>
            <a:endParaRPr sz="2100">
              <a:solidFill>
                <a:schemeClr val="dk1"/>
              </a:solidFill>
              <a:latin typeface="Calibri"/>
              <a:ea typeface="Calibri"/>
              <a:cs typeface="Calibri"/>
              <a:sym typeface="Calibri"/>
            </a:endParaRPr>
          </a:p>
          <a:p>
            <a:pPr indent="0" lvl="0" marL="914400" rtl="0" algn="l">
              <a:spcBef>
                <a:spcPts val="0"/>
              </a:spcBef>
              <a:spcAft>
                <a:spcPts val="0"/>
              </a:spcAft>
              <a:buNone/>
            </a:pPr>
            <a:r>
              <a:rPr lang="en" sz="2100">
                <a:solidFill>
                  <a:schemeClr val="dk1"/>
                </a:solidFill>
                <a:latin typeface="Calibri"/>
                <a:ea typeface="Calibri"/>
                <a:cs typeface="Calibri"/>
                <a:sym typeface="Calibri"/>
              </a:rPr>
              <a:t>a</a:t>
            </a:r>
            <a:r>
              <a:rPr lang="en" sz="2100">
                <a:solidFill>
                  <a:schemeClr val="dk1"/>
                </a:solidFill>
                <a:latin typeface="Calibri"/>
                <a:ea typeface="Calibri"/>
                <a:cs typeface="Calibri"/>
                <a:sym typeface="Calibri"/>
              </a:rPr>
              <a:t>nd external specific/ thematic  pre-</a:t>
            </a:r>
            <a:r>
              <a:rPr lang="en" sz="2100">
                <a:solidFill>
                  <a:schemeClr val="dk1"/>
                </a:solidFill>
                <a:latin typeface="Calibri"/>
                <a:ea typeface="Calibri"/>
                <a:cs typeface="Calibri"/>
                <a:sym typeface="Calibri"/>
              </a:rPr>
              <a:t>existing</a:t>
            </a:r>
            <a:r>
              <a:rPr lang="en" sz="2100">
                <a:solidFill>
                  <a:schemeClr val="dk1"/>
                </a:solidFill>
                <a:latin typeface="Calibri"/>
                <a:ea typeface="Calibri"/>
                <a:cs typeface="Calibri"/>
                <a:sym typeface="Calibri"/>
              </a:rPr>
              <a:t> databases</a:t>
            </a:r>
            <a:endParaRPr sz="2100">
              <a:solidFill>
                <a:schemeClr val="dk1"/>
              </a:solidFill>
              <a:latin typeface="Calibri"/>
              <a:ea typeface="Calibri"/>
              <a:cs typeface="Calibri"/>
              <a:sym typeface="Calibri"/>
            </a:endParaRPr>
          </a:p>
          <a:p>
            <a:pPr indent="0" lvl="0" marL="457200" rtl="0" algn="l">
              <a:spcBef>
                <a:spcPts val="0"/>
              </a:spcBef>
              <a:spcAft>
                <a:spcPts val="0"/>
              </a:spcAft>
              <a:buNone/>
            </a:pPr>
            <a:r>
              <a:t/>
            </a:r>
            <a:endParaRPr sz="2100">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1" name="Shape 331"/>
        <p:cNvGrpSpPr/>
        <p:nvPr/>
      </p:nvGrpSpPr>
      <p:grpSpPr>
        <a:xfrm>
          <a:off x="0" y="0"/>
          <a:ext cx="0" cy="0"/>
          <a:chOff x="0" y="0"/>
          <a:chExt cx="0" cy="0"/>
        </a:xfrm>
      </p:grpSpPr>
      <p:sp>
        <p:nvSpPr>
          <p:cNvPr id="332" name="Google Shape;332;p45"/>
          <p:cNvSpPr txBox="1"/>
          <p:nvPr/>
        </p:nvSpPr>
        <p:spPr>
          <a:xfrm>
            <a:off x="458575" y="760167"/>
            <a:ext cx="7138800" cy="111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id="333" name="Google Shape;333;p45"/>
          <p:cNvPicPr preferRelativeResize="0"/>
          <p:nvPr/>
        </p:nvPicPr>
        <p:blipFill>
          <a:blip r:embed="rId3">
            <a:alphaModFix/>
          </a:blip>
          <a:stretch>
            <a:fillRect/>
          </a:stretch>
        </p:blipFill>
        <p:spPr>
          <a:xfrm>
            <a:off x="209725" y="5225767"/>
            <a:ext cx="1428750" cy="952500"/>
          </a:xfrm>
          <a:prstGeom prst="rect">
            <a:avLst/>
          </a:prstGeom>
          <a:noFill/>
          <a:ln>
            <a:noFill/>
          </a:ln>
        </p:spPr>
      </p:pic>
      <p:pic>
        <p:nvPicPr>
          <p:cNvPr descr="Resultado de imagem para funded" id="334" name="Google Shape;334;p45"/>
          <p:cNvPicPr preferRelativeResize="0"/>
          <p:nvPr/>
        </p:nvPicPr>
        <p:blipFill>
          <a:blip r:embed="rId4">
            <a:alphaModFix/>
          </a:blip>
          <a:stretch>
            <a:fillRect/>
          </a:stretch>
        </p:blipFill>
        <p:spPr>
          <a:xfrm>
            <a:off x="0" y="0"/>
            <a:ext cx="1428750" cy="1428750"/>
          </a:xfrm>
          <a:prstGeom prst="rect">
            <a:avLst/>
          </a:prstGeom>
          <a:noFill/>
          <a:ln>
            <a:noFill/>
          </a:ln>
        </p:spPr>
      </p:pic>
      <p:sp>
        <p:nvSpPr>
          <p:cNvPr id="335" name="Google Shape;335;p45"/>
          <p:cNvSpPr txBox="1"/>
          <p:nvPr/>
        </p:nvSpPr>
        <p:spPr>
          <a:xfrm>
            <a:off x="0" y="0"/>
            <a:ext cx="9144000" cy="1463700"/>
          </a:xfrm>
          <a:prstGeom prst="rect">
            <a:avLst/>
          </a:prstGeom>
          <a:noFill/>
          <a:ln>
            <a:noFill/>
          </a:ln>
        </p:spPr>
        <p:txBody>
          <a:bodyPr anchorCtr="0" anchor="t" bIns="91425" lIns="91425" spcFirstLastPara="1" rIns="91425" wrap="square" tIns="91425">
            <a:noAutofit/>
          </a:bodyPr>
          <a:lstStyle/>
          <a:p>
            <a:pPr indent="0" lvl="0" marL="1371600" rtl="0" algn="l">
              <a:spcBef>
                <a:spcPts val="0"/>
              </a:spcBef>
              <a:spcAft>
                <a:spcPts val="0"/>
              </a:spcAft>
              <a:buNone/>
            </a:pPr>
            <a:r>
              <a:rPr lang="en" sz="3300">
                <a:solidFill>
                  <a:schemeClr val="dk1"/>
                </a:solidFill>
                <a:latin typeface="Calibri"/>
                <a:ea typeface="Calibri"/>
                <a:cs typeface="Calibri"/>
                <a:sym typeface="Calibri"/>
              </a:rPr>
              <a:t>I Did IT!   Now I have a DMP to run...</a:t>
            </a:r>
            <a:endParaRPr sz="3300">
              <a:latin typeface="Calibri"/>
              <a:ea typeface="Calibri"/>
              <a:cs typeface="Calibri"/>
              <a:sym typeface="Calibri"/>
            </a:endParaRPr>
          </a:p>
        </p:txBody>
      </p:sp>
      <p:pic>
        <p:nvPicPr>
          <p:cNvPr descr="Resultado de imagem para data storage" id="336" name="Google Shape;336;p45"/>
          <p:cNvPicPr preferRelativeResize="0"/>
          <p:nvPr/>
        </p:nvPicPr>
        <p:blipFill>
          <a:blip r:embed="rId5">
            <a:alphaModFix/>
          </a:blip>
          <a:stretch>
            <a:fillRect/>
          </a:stretch>
        </p:blipFill>
        <p:spPr>
          <a:xfrm>
            <a:off x="6003100" y="1283733"/>
            <a:ext cx="3022565" cy="1850550"/>
          </a:xfrm>
          <a:prstGeom prst="rect">
            <a:avLst/>
          </a:prstGeom>
          <a:noFill/>
          <a:ln>
            <a:noFill/>
          </a:ln>
        </p:spPr>
      </p:pic>
      <p:sp>
        <p:nvSpPr>
          <p:cNvPr id="337" name="Google Shape;337;p45"/>
          <p:cNvSpPr txBox="1"/>
          <p:nvPr/>
        </p:nvSpPr>
        <p:spPr>
          <a:xfrm>
            <a:off x="209725" y="1723350"/>
            <a:ext cx="8156100" cy="3411300"/>
          </a:xfrm>
          <a:prstGeom prst="rect">
            <a:avLst/>
          </a:prstGeom>
          <a:noFill/>
          <a:ln>
            <a:noFill/>
          </a:ln>
        </p:spPr>
        <p:txBody>
          <a:bodyPr anchorCtr="0" anchor="t" bIns="91425" lIns="91425" spcFirstLastPara="1" rIns="91425" wrap="square" tIns="91425">
            <a:noAutofit/>
          </a:bodyPr>
          <a:lstStyle/>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Organizing the data production:</a:t>
            </a:r>
            <a:endParaRPr sz="2100">
              <a:solidFill>
                <a:schemeClr val="dk1"/>
              </a:solidFill>
              <a:latin typeface="Calibri"/>
              <a:ea typeface="Calibri"/>
              <a:cs typeface="Calibri"/>
              <a:sym typeface="Calibri"/>
            </a:endParaRPr>
          </a:p>
          <a:p>
            <a:pPr indent="-361950" lvl="1" marL="9144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Project colleagues, students</a:t>
            </a:r>
            <a:endParaRPr sz="2100">
              <a:solidFill>
                <a:schemeClr val="dk1"/>
              </a:solidFill>
              <a:latin typeface="Calibri"/>
              <a:ea typeface="Calibri"/>
              <a:cs typeface="Calibri"/>
              <a:sym typeface="Calibri"/>
            </a:endParaRPr>
          </a:p>
          <a:p>
            <a:pPr indent="-361950" lvl="1" marL="9144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Consistency (data names, methods, storage)</a:t>
            </a:r>
            <a:endParaRPr sz="2100">
              <a:solidFill>
                <a:schemeClr val="dk1"/>
              </a:solidFill>
              <a:latin typeface="Calibri"/>
              <a:ea typeface="Calibri"/>
              <a:cs typeface="Calibri"/>
              <a:sym typeface="Calibri"/>
            </a:endParaRPr>
          </a:p>
          <a:p>
            <a:pPr indent="-361950" lvl="1" marL="9144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Planning the sharing</a:t>
            </a:r>
            <a:endParaRPr sz="2100">
              <a:solidFill>
                <a:schemeClr val="dk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Contact Institutional/External Repositories</a:t>
            </a:r>
            <a:endParaRPr sz="2100">
              <a:solidFill>
                <a:schemeClr val="dk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GIS data: what type of data, create organizational system!</a:t>
            </a:r>
            <a:endParaRPr sz="2100">
              <a:solidFill>
                <a:schemeClr val="dk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Document, Save &amp; Backup! </a:t>
            </a:r>
            <a:r>
              <a:rPr lang="en" sz="2100">
                <a:solidFill>
                  <a:schemeClr val="dk1"/>
                </a:solidFill>
                <a:latin typeface="Calibri"/>
                <a:ea typeface="Calibri"/>
                <a:cs typeface="Calibri"/>
                <a:sym typeface="Calibri"/>
              </a:rPr>
              <a:t>Document, Save &amp; Backup! </a:t>
            </a:r>
            <a:endParaRPr sz="2100">
              <a:solidFill>
                <a:schemeClr val="dk1"/>
              </a:solidFill>
              <a:latin typeface="Calibri"/>
              <a:ea typeface="Calibri"/>
              <a:cs typeface="Calibri"/>
              <a:sym typeface="Calibri"/>
            </a:endParaRPr>
          </a:p>
          <a:p>
            <a:pPr indent="0" lvl="0" marL="914400" rtl="0" algn="l">
              <a:spcBef>
                <a:spcPts val="0"/>
              </a:spcBef>
              <a:spcAft>
                <a:spcPts val="0"/>
              </a:spcAft>
              <a:buNone/>
            </a:pPr>
            <a:r>
              <a:t/>
            </a:r>
            <a:endParaRPr sz="2100">
              <a:solidFill>
                <a:schemeClr val="dk1"/>
              </a:solidFill>
              <a:latin typeface="Calibri"/>
              <a:ea typeface="Calibri"/>
              <a:cs typeface="Calibri"/>
              <a:sym typeface="Calibri"/>
            </a:endParaRPr>
          </a:p>
          <a:p>
            <a:pPr indent="0" lvl="0" marL="457200" rtl="0" algn="l">
              <a:spcBef>
                <a:spcPts val="0"/>
              </a:spcBef>
              <a:spcAft>
                <a:spcPts val="0"/>
              </a:spcAft>
              <a:buNone/>
            </a:pPr>
            <a:r>
              <a:t/>
            </a:r>
            <a:endParaRPr sz="2100">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1" name="Shape 341"/>
        <p:cNvGrpSpPr/>
        <p:nvPr/>
      </p:nvGrpSpPr>
      <p:grpSpPr>
        <a:xfrm>
          <a:off x="0" y="0"/>
          <a:ext cx="0" cy="0"/>
          <a:chOff x="0" y="0"/>
          <a:chExt cx="0" cy="0"/>
        </a:xfrm>
      </p:grpSpPr>
      <p:sp>
        <p:nvSpPr>
          <p:cNvPr id="342" name="Google Shape;342;p46"/>
          <p:cNvSpPr txBox="1"/>
          <p:nvPr/>
        </p:nvSpPr>
        <p:spPr>
          <a:xfrm>
            <a:off x="694075" y="760167"/>
            <a:ext cx="7138800" cy="4801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 sz="3300">
                <a:solidFill>
                  <a:schemeClr val="dk1"/>
                </a:solidFill>
                <a:latin typeface="Calibri"/>
                <a:ea typeface="Calibri"/>
                <a:cs typeface="Calibri"/>
                <a:sym typeface="Calibri"/>
              </a:rPr>
              <a:t>ADVICE: </a:t>
            </a:r>
            <a:endParaRPr b="1" sz="33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21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2100">
                <a:solidFill>
                  <a:srgbClr val="FF0000"/>
                </a:solidFill>
                <a:latin typeface="Calibri"/>
                <a:ea typeface="Calibri"/>
                <a:cs typeface="Calibri"/>
                <a:sym typeface="Calibri"/>
              </a:rPr>
              <a:t>Document</a:t>
            </a:r>
            <a:r>
              <a:rPr lang="en" sz="2100">
                <a:solidFill>
                  <a:schemeClr val="dk1"/>
                </a:solidFill>
                <a:latin typeface="Calibri"/>
                <a:ea typeface="Calibri"/>
                <a:cs typeface="Calibri"/>
                <a:sym typeface="Calibri"/>
              </a:rPr>
              <a:t> all steps</a:t>
            </a:r>
            <a:endParaRPr sz="21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2100">
                <a:solidFill>
                  <a:schemeClr val="dk1"/>
                </a:solidFill>
                <a:latin typeface="Calibri"/>
                <a:ea typeface="Calibri"/>
                <a:cs typeface="Calibri"/>
                <a:sym typeface="Calibri"/>
              </a:rPr>
              <a:t>BE </a:t>
            </a:r>
            <a:r>
              <a:rPr lang="en" sz="2100">
                <a:solidFill>
                  <a:srgbClr val="FF0000"/>
                </a:solidFill>
                <a:latin typeface="Calibri"/>
                <a:ea typeface="Calibri"/>
                <a:cs typeface="Calibri"/>
                <a:sym typeface="Calibri"/>
              </a:rPr>
              <a:t>SPECIFIC </a:t>
            </a:r>
            <a:r>
              <a:rPr lang="en" sz="2100">
                <a:latin typeface="Calibri"/>
                <a:ea typeface="Calibri"/>
                <a:cs typeface="Calibri"/>
                <a:sym typeface="Calibri"/>
              </a:rPr>
              <a:t>and </a:t>
            </a:r>
            <a:r>
              <a:rPr lang="en" sz="2100">
                <a:solidFill>
                  <a:srgbClr val="FF0000"/>
                </a:solidFill>
                <a:latin typeface="Calibri"/>
                <a:ea typeface="Calibri"/>
                <a:cs typeface="Calibri"/>
                <a:sym typeface="Calibri"/>
              </a:rPr>
              <a:t>CONSISTENT</a:t>
            </a:r>
            <a:endParaRPr sz="2100">
              <a:solidFill>
                <a:srgbClr val="FF0000"/>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2100">
                <a:solidFill>
                  <a:srgbClr val="FF0000"/>
                </a:solidFill>
                <a:latin typeface="Calibri"/>
                <a:ea typeface="Calibri"/>
                <a:cs typeface="Calibri"/>
                <a:sym typeface="Calibri"/>
              </a:rPr>
              <a:t>Plan</a:t>
            </a:r>
            <a:r>
              <a:rPr lang="en" sz="2100">
                <a:solidFill>
                  <a:schemeClr val="dk1"/>
                </a:solidFill>
                <a:latin typeface="Calibri"/>
                <a:ea typeface="Calibri"/>
                <a:cs typeface="Calibri"/>
                <a:sym typeface="Calibri"/>
              </a:rPr>
              <a:t>, Plan, Plan, then write the data management plan</a:t>
            </a:r>
            <a:endParaRPr sz="21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2100">
                <a:solidFill>
                  <a:schemeClr val="dk1"/>
                </a:solidFill>
                <a:latin typeface="Calibri"/>
                <a:ea typeface="Calibri"/>
                <a:cs typeface="Calibri"/>
                <a:sym typeface="Calibri"/>
              </a:rPr>
              <a:t>Put the DMP into </a:t>
            </a:r>
            <a:r>
              <a:rPr lang="en" sz="2100">
                <a:solidFill>
                  <a:srgbClr val="FF0000"/>
                </a:solidFill>
                <a:latin typeface="Calibri"/>
                <a:ea typeface="Calibri"/>
                <a:cs typeface="Calibri"/>
                <a:sym typeface="Calibri"/>
              </a:rPr>
              <a:t>Action</a:t>
            </a:r>
            <a:endParaRPr sz="2100">
              <a:solidFill>
                <a:srgbClr val="FF0000"/>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2100">
                <a:latin typeface="Calibri"/>
                <a:ea typeface="Calibri"/>
                <a:cs typeface="Calibri"/>
                <a:sym typeface="Calibri"/>
              </a:rPr>
              <a:t>Document,</a:t>
            </a:r>
            <a:r>
              <a:rPr lang="en" sz="2100">
                <a:solidFill>
                  <a:srgbClr val="FF0000"/>
                </a:solidFill>
                <a:latin typeface="Calibri"/>
                <a:ea typeface="Calibri"/>
                <a:cs typeface="Calibri"/>
                <a:sym typeface="Calibri"/>
              </a:rPr>
              <a:t> Document, </a:t>
            </a:r>
            <a:r>
              <a:rPr lang="en" sz="2100">
                <a:latin typeface="Calibri"/>
                <a:ea typeface="Calibri"/>
                <a:cs typeface="Calibri"/>
                <a:sym typeface="Calibri"/>
              </a:rPr>
              <a:t>Document</a:t>
            </a:r>
            <a:endParaRPr sz="2100">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2100">
                <a:solidFill>
                  <a:srgbClr val="FF0000"/>
                </a:solidFill>
                <a:latin typeface="Calibri"/>
                <a:ea typeface="Calibri"/>
                <a:cs typeface="Calibri"/>
                <a:sym typeface="Calibri"/>
              </a:rPr>
              <a:t>Adjust</a:t>
            </a:r>
            <a:r>
              <a:rPr lang="en" sz="2100">
                <a:solidFill>
                  <a:schemeClr val="dk1"/>
                </a:solidFill>
                <a:latin typeface="Calibri"/>
                <a:ea typeface="Calibri"/>
                <a:cs typeface="Calibri"/>
                <a:sym typeface="Calibri"/>
              </a:rPr>
              <a:t> plan as project evolves</a:t>
            </a:r>
            <a:endParaRPr sz="2100">
              <a:solidFill>
                <a:schemeClr val="dk1"/>
              </a:solidFill>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p:txBody>
      </p:sp>
      <p:pic>
        <p:nvPicPr>
          <p:cNvPr id="343" name="Google Shape;343;p46"/>
          <p:cNvPicPr preferRelativeResize="0"/>
          <p:nvPr/>
        </p:nvPicPr>
        <p:blipFill>
          <a:blip r:embed="rId3">
            <a:alphaModFix/>
          </a:blip>
          <a:stretch>
            <a:fillRect/>
          </a:stretch>
        </p:blipFill>
        <p:spPr>
          <a:xfrm>
            <a:off x="209725" y="5225767"/>
            <a:ext cx="1428750" cy="9525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7" name="Shape 347"/>
        <p:cNvGrpSpPr/>
        <p:nvPr/>
      </p:nvGrpSpPr>
      <p:grpSpPr>
        <a:xfrm>
          <a:off x="0" y="0"/>
          <a:ext cx="0" cy="0"/>
          <a:chOff x="0" y="0"/>
          <a:chExt cx="0" cy="0"/>
        </a:xfrm>
      </p:grpSpPr>
      <p:sp>
        <p:nvSpPr>
          <p:cNvPr id="348" name="Google Shape;348;p47"/>
          <p:cNvSpPr txBox="1"/>
          <p:nvPr>
            <p:ph idx="1" type="body"/>
          </p:nvPr>
        </p:nvSpPr>
        <p:spPr>
          <a:xfrm>
            <a:off x="311700" y="1536633"/>
            <a:ext cx="8520600" cy="4555200"/>
          </a:xfrm>
          <a:prstGeom prst="rect">
            <a:avLst/>
          </a:prstGeom>
        </p:spPr>
        <p:txBody>
          <a:bodyPr anchorCtr="0" anchor="t" bIns="68575" lIns="68575" spcFirstLastPara="1" rIns="68575" wrap="square" tIns="68575">
            <a:noAutofit/>
          </a:bodyPr>
          <a:lstStyle/>
          <a:p>
            <a:pPr indent="-457200" lvl="0" marL="457200" rtl="0" algn="l">
              <a:spcBef>
                <a:spcPts val="0"/>
              </a:spcBef>
              <a:spcAft>
                <a:spcPts val="0"/>
              </a:spcAft>
              <a:buClr>
                <a:schemeClr val="dk1"/>
              </a:buClr>
              <a:buSzPts val="1100"/>
              <a:buFont typeface="Arial"/>
              <a:buNone/>
            </a:pPr>
            <a:r>
              <a:rPr lang="en" sz="1200"/>
              <a:t>Geographic Information Centre. (n.d.) </a:t>
            </a:r>
            <a:r>
              <a:rPr i="1" lang="en" sz="1200"/>
              <a:t>Project Design. </a:t>
            </a:r>
            <a:r>
              <a:rPr lang="en" sz="1200"/>
              <a:t>McGill. Accessed January 22, 2020 from http://gic.geog.mcgill.ca/project-design/.</a:t>
            </a:r>
            <a:endParaRPr sz="1200"/>
          </a:p>
          <a:p>
            <a:pPr indent="-457200" lvl="0" marL="457200" rtl="0" algn="l">
              <a:spcBef>
                <a:spcPts val="0"/>
              </a:spcBef>
              <a:spcAft>
                <a:spcPts val="0"/>
              </a:spcAft>
              <a:buNone/>
            </a:pPr>
            <a:r>
              <a:t/>
            </a:r>
            <a:endParaRPr sz="1200"/>
          </a:p>
          <a:p>
            <a:pPr indent="-457200" lvl="0" marL="457200" rtl="0" algn="l">
              <a:spcBef>
                <a:spcPts val="0"/>
              </a:spcBef>
              <a:spcAft>
                <a:spcPts val="0"/>
              </a:spcAft>
              <a:buNone/>
            </a:pPr>
            <a:r>
              <a:rPr lang="en" sz="1200"/>
              <a:t>Pratt, M. (2004). </a:t>
            </a:r>
            <a:r>
              <a:rPr i="1" lang="en" sz="1200"/>
              <a:t>ArcUser. </a:t>
            </a:r>
            <a:r>
              <a:rPr lang="en" sz="1200"/>
              <a:t>“Working With Excel in ArcGIS.” January-March p.48-50. Accessed January 22, 2020 from </a:t>
            </a:r>
            <a:r>
              <a:rPr lang="en" sz="1100" u="sng">
                <a:solidFill>
                  <a:schemeClr val="hlink"/>
                </a:solidFill>
                <a:latin typeface="Arial"/>
                <a:ea typeface="Arial"/>
                <a:cs typeface="Arial"/>
                <a:sym typeface="Arial"/>
                <a:hlinkClick r:id="rId3"/>
              </a:rPr>
              <a:t>https://www.esri.com/news/arcuser/0104/files/excel.pdfhttps://www.esri.com/news/arcuser/0104/files/excel.pdf</a:t>
            </a:r>
            <a:endParaRPr sz="1200"/>
          </a:p>
          <a:p>
            <a:pPr indent="-457200" lvl="0" marL="457200" rtl="0" algn="l">
              <a:spcBef>
                <a:spcPts val="0"/>
              </a:spcBef>
              <a:spcAft>
                <a:spcPts val="0"/>
              </a:spcAft>
              <a:buNone/>
            </a:pPr>
            <a:r>
              <a:t/>
            </a:r>
            <a:endParaRPr sz="1200"/>
          </a:p>
          <a:p>
            <a:pPr indent="-457200" lvl="0" marL="457200" rtl="0" algn="l">
              <a:spcBef>
                <a:spcPts val="0"/>
              </a:spcBef>
              <a:spcAft>
                <a:spcPts val="0"/>
              </a:spcAft>
              <a:buNone/>
            </a:pPr>
            <a:r>
              <a:rPr lang="en" sz="1200"/>
              <a:t>Michener, W.K. (2015) “Ten Simple Rules for Creating a Good Data Management Plan”.  </a:t>
            </a:r>
            <a:r>
              <a:rPr lang="en" sz="1200">
                <a:solidFill>
                  <a:srgbClr val="202020"/>
                </a:solidFill>
                <a:highlight>
                  <a:srgbClr val="FFFFFF"/>
                </a:highlight>
                <a:uFill>
                  <a:noFill/>
                </a:uFill>
                <a:hlinkClick r:id="rId4"/>
              </a:rPr>
              <a:t>https://doi.org/10.1371/journal.pcbi.1004525</a:t>
            </a:r>
            <a:r>
              <a:rPr lang="en" sz="1200"/>
              <a:t> </a:t>
            </a:r>
            <a:endParaRPr sz="1200"/>
          </a:p>
          <a:p>
            <a:pPr indent="-457200" lvl="0" marL="457200" rtl="0" algn="l">
              <a:spcBef>
                <a:spcPts val="0"/>
              </a:spcBef>
              <a:spcAft>
                <a:spcPts val="0"/>
              </a:spcAft>
              <a:buNone/>
            </a:pPr>
            <a:r>
              <a:t/>
            </a:r>
            <a:endParaRPr sz="1200"/>
          </a:p>
          <a:p>
            <a:pPr indent="-457200" lvl="0" marL="457200" rtl="0" algn="l">
              <a:spcBef>
                <a:spcPts val="0"/>
              </a:spcBef>
              <a:spcAft>
                <a:spcPts val="0"/>
              </a:spcAft>
              <a:buNone/>
            </a:pPr>
            <a:r>
              <a:rPr lang="en" sz="1200">
                <a:solidFill>
                  <a:srgbClr val="333333"/>
                </a:solidFill>
                <a:highlight>
                  <a:srgbClr val="FFFFFF"/>
                </a:highlight>
              </a:rPr>
              <a:t>Whitmire, A. L., Carlson, J., Westra, B., Hswe, P., &amp; Parham, S. (2017, March 24). The DART Project: using data management plans as a research tool. https://doi.org/10.17605/OSF.IO/KH2Y6</a:t>
            </a:r>
            <a:endParaRPr sz="1200"/>
          </a:p>
          <a:p>
            <a:pPr indent="-457200" lvl="0" marL="457200" rtl="0" algn="l">
              <a:spcBef>
                <a:spcPts val="0"/>
              </a:spcBef>
              <a:spcAft>
                <a:spcPts val="0"/>
              </a:spcAft>
              <a:buNone/>
            </a:pPr>
            <a:r>
              <a:t/>
            </a:r>
            <a:endParaRPr sz="1200"/>
          </a:p>
          <a:p>
            <a:pPr indent="-457200" lvl="0" marL="457200" rtl="0" algn="l">
              <a:spcBef>
                <a:spcPts val="0"/>
              </a:spcBef>
              <a:spcAft>
                <a:spcPts val="0"/>
              </a:spcAft>
              <a:buNone/>
            </a:pPr>
            <a:r>
              <a:rPr lang="en" sz="1200"/>
              <a:t> Nicole Ningning Kong, “Exploring Best Management Practices for Geospatial Data in Academic Libraries”. J</a:t>
            </a:r>
            <a:r>
              <a:rPr i="1" lang="en" sz="1200"/>
              <a:t>ournal of Map &amp; Geography Libraries </a:t>
            </a:r>
            <a:r>
              <a:rPr lang="en" sz="1200"/>
              <a:t>Advances in Geospatial Information, Collections &amp; Archives Volume 11, 2015 - Issue 2: Geospatial Data Management, Curation, and Preservation </a:t>
            </a:r>
            <a:r>
              <a:rPr lang="en" sz="1200" u="sng">
                <a:solidFill>
                  <a:schemeClr val="hlink"/>
                </a:solidFill>
                <a:hlinkClick r:id="rId5"/>
              </a:rPr>
              <a:t>https://doi.org/10.1080/15420353.2015.1043170</a:t>
            </a:r>
            <a:r>
              <a:rPr lang="en" sz="1200"/>
              <a:t> Accessed January 23, 2020</a:t>
            </a:r>
            <a:endParaRPr sz="1200"/>
          </a:p>
          <a:p>
            <a:pPr indent="-457200" lvl="0" marL="457200" rtl="0" algn="l">
              <a:spcBef>
                <a:spcPts val="0"/>
              </a:spcBef>
              <a:spcAft>
                <a:spcPts val="0"/>
              </a:spcAft>
              <a:buNone/>
            </a:pPr>
            <a:r>
              <a:t/>
            </a:r>
            <a:endParaRPr sz="1200"/>
          </a:p>
          <a:p>
            <a:pPr indent="-457200" lvl="0" marL="457200" rtl="0" algn="l">
              <a:spcBef>
                <a:spcPts val="0"/>
              </a:spcBef>
              <a:spcAft>
                <a:spcPts val="0"/>
              </a:spcAft>
              <a:buNone/>
            </a:pPr>
            <a:r>
              <a:rPr lang="en" sz="1200"/>
              <a:t>DMPTool - </a:t>
            </a:r>
            <a:r>
              <a:rPr lang="en" sz="1100" u="sng">
                <a:solidFill>
                  <a:schemeClr val="hlink"/>
                </a:solidFill>
                <a:latin typeface="Arial"/>
                <a:ea typeface="Arial"/>
                <a:cs typeface="Arial"/>
                <a:sym typeface="Arial"/>
                <a:hlinkClick r:id="rId6"/>
              </a:rPr>
              <a:t>http://dmptool.org/</a:t>
            </a:r>
            <a:endParaRPr sz="1200"/>
          </a:p>
          <a:p>
            <a:pPr indent="-457200" lvl="0" marL="457200" rtl="0" algn="l">
              <a:spcBef>
                <a:spcPts val="0"/>
              </a:spcBef>
              <a:spcAft>
                <a:spcPts val="0"/>
              </a:spcAft>
              <a:buNone/>
            </a:pPr>
            <a:r>
              <a:t/>
            </a:r>
            <a:endParaRPr sz="1200"/>
          </a:p>
          <a:p>
            <a:pPr indent="-457200" lvl="0" marL="457200" rtl="0" algn="l">
              <a:spcBef>
                <a:spcPts val="0"/>
              </a:spcBef>
              <a:spcAft>
                <a:spcPts val="0"/>
              </a:spcAft>
              <a:buNone/>
            </a:pPr>
            <a:r>
              <a:rPr lang="en" sz="1200"/>
              <a:t>For Canadian researchers - Portage - </a:t>
            </a:r>
            <a:r>
              <a:rPr lang="en" sz="1100" u="sng">
                <a:solidFill>
                  <a:schemeClr val="hlink"/>
                </a:solidFill>
                <a:latin typeface="Arial"/>
                <a:ea typeface="Arial"/>
                <a:cs typeface="Arial"/>
                <a:sym typeface="Arial"/>
                <a:hlinkClick r:id="rId7"/>
              </a:rPr>
              <a:t>https://assistant.portagenetwork.ca/</a:t>
            </a:r>
            <a:endParaRPr sz="1200"/>
          </a:p>
        </p:txBody>
      </p:sp>
      <p:sp>
        <p:nvSpPr>
          <p:cNvPr id="349" name="Google Shape;349;p47"/>
          <p:cNvSpPr txBox="1"/>
          <p:nvPr>
            <p:ph type="title"/>
          </p:nvPr>
        </p:nvSpPr>
        <p:spPr>
          <a:xfrm>
            <a:off x="311700" y="593367"/>
            <a:ext cx="8520600" cy="7635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lang="en" sz="3300">
                <a:latin typeface="Calibri"/>
                <a:ea typeface="Calibri"/>
                <a:cs typeface="Calibri"/>
                <a:sym typeface="Calibri"/>
              </a:rPr>
              <a:t>Bibliography</a:t>
            </a:r>
            <a:endParaRPr sz="3300">
              <a:latin typeface="Calibri"/>
              <a:ea typeface="Calibri"/>
              <a:cs typeface="Calibri"/>
              <a:sym typeface="Calibri"/>
            </a:endParaRPr>
          </a:p>
        </p:txBody>
      </p:sp>
      <p:pic>
        <p:nvPicPr>
          <p:cNvPr id="350" name="Google Shape;350;p47"/>
          <p:cNvPicPr preferRelativeResize="0"/>
          <p:nvPr/>
        </p:nvPicPr>
        <p:blipFill>
          <a:blip r:embed="rId8">
            <a:alphaModFix/>
          </a:blip>
          <a:stretch>
            <a:fillRect/>
          </a:stretch>
        </p:blipFill>
        <p:spPr>
          <a:xfrm>
            <a:off x="209725" y="5225767"/>
            <a:ext cx="1428750" cy="9525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4" name="Shape 354"/>
        <p:cNvGrpSpPr/>
        <p:nvPr/>
      </p:nvGrpSpPr>
      <p:grpSpPr>
        <a:xfrm>
          <a:off x="0" y="0"/>
          <a:ext cx="0" cy="0"/>
          <a:chOff x="0" y="0"/>
          <a:chExt cx="0" cy="0"/>
        </a:xfrm>
      </p:grpSpPr>
      <p:sp>
        <p:nvSpPr>
          <p:cNvPr id="355" name="Google Shape;355;p48"/>
          <p:cNvSpPr txBox="1"/>
          <p:nvPr/>
        </p:nvSpPr>
        <p:spPr>
          <a:xfrm>
            <a:off x="675300" y="326825"/>
            <a:ext cx="8382900" cy="4801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 sz="3300">
                <a:solidFill>
                  <a:schemeClr val="dk1"/>
                </a:solidFill>
                <a:latin typeface="Calibri"/>
                <a:ea typeface="Calibri"/>
                <a:cs typeface="Calibri"/>
                <a:sym typeface="Calibri"/>
              </a:rPr>
              <a:t>Thank you for your attention.</a:t>
            </a:r>
            <a:endParaRPr b="1" sz="3300">
              <a:solidFill>
                <a:schemeClr val="dk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rPr b="1" lang="en" sz="3300">
                <a:solidFill>
                  <a:schemeClr val="dk1"/>
                </a:solidFill>
                <a:latin typeface="Calibri"/>
                <a:ea typeface="Calibri"/>
                <a:cs typeface="Calibri"/>
                <a:sym typeface="Calibri"/>
              </a:rPr>
              <a:t>Happy to take questions.</a:t>
            </a:r>
            <a:r>
              <a:rPr b="1" lang="en" sz="3300">
                <a:solidFill>
                  <a:schemeClr val="dk1"/>
                </a:solidFill>
                <a:latin typeface="Calibri"/>
                <a:ea typeface="Calibri"/>
                <a:cs typeface="Calibri"/>
                <a:sym typeface="Calibri"/>
              </a:rPr>
              <a:t> </a:t>
            </a:r>
            <a:endParaRPr b="1" sz="3300">
              <a:solidFill>
                <a:schemeClr val="dk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t/>
            </a:r>
            <a:endParaRPr b="1" sz="3300">
              <a:solidFill>
                <a:schemeClr val="dk1"/>
              </a:solidFill>
              <a:latin typeface="Calibri"/>
              <a:ea typeface="Calibri"/>
              <a:cs typeface="Calibri"/>
              <a:sym typeface="Calibri"/>
            </a:endParaRPr>
          </a:p>
          <a:p>
            <a:pPr indent="0" lvl="0" marL="0" rtl="0" algn="l">
              <a:lnSpc>
                <a:spcPct val="90000"/>
              </a:lnSpc>
              <a:spcBef>
                <a:spcPts val="0"/>
              </a:spcBef>
              <a:spcAft>
                <a:spcPts val="0"/>
              </a:spcAft>
              <a:buClr>
                <a:schemeClr val="dk1"/>
              </a:buClr>
              <a:buSzPts val="1100"/>
              <a:buFont typeface="Arial"/>
              <a:buNone/>
            </a:pPr>
            <a:r>
              <a:rPr lang="en" sz="2100">
                <a:solidFill>
                  <a:srgbClr val="980000"/>
                </a:solidFill>
                <a:latin typeface="Calibri"/>
                <a:ea typeface="Calibri"/>
                <a:cs typeface="Calibri"/>
                <a:sym typeface="Calibri"/>
              </a:rPr>
              <a:t>Contact us at</a:t>
            </a:r>
            <a:r>
              <a:rPr lang="en" sz="2100">
                <a:solidFill>
                  <a:schemeClr val="dk1"/>
                </a:solidFill>
                <a:latin typeface="Calibri"/>
                <a:ea typeface="Calibri"/>
                <a:cs typeface="Calibri"/>
                <a:sym typeface="Calibri"/>
              </a:rPr>
              <a:t> </a:t>
            </a:r>
            <a:r>
              <a:rPr lang="en" sz="2100" u="sng">
                <a:solidFill>
                  <a:schemeClr val="hlink"/>
                </a:solidFill>
                <a:latin typeface="Calibri"/>
                <a:ea typeface="Calibri"/>
                <a:cs typeface="Calibri"/>
                <a:sym typeface="Calibri"/>
                <a:hlinkClick r:id="rId3"/>
              </a:rPr>
              <a:t>AskData@UC.Edu</a:t>
            </a:r>
            <a:r>
              <a:rPr lang="en" sz="2100">
                <a:solidFill>
                  <a:schemeClr val="dk1"/>
                </a:solidFill>
                <a:latin typeface="Calibri"/>
                <a:ea typeface="Calibri"/>
                <a:cs typeface="Calibri"/>
                <a:sym typeface="Calibri"/>
              </a:rPr>
              <a:t> </a:t>
            </a:r>
            <a:endParaRPr sz="2100">
              <a:solidFill>
                <a:schemeClr val="dk1"/>
              </a:solidFill>
              <a:latin typeface="Calibri"/>
              <a:ea typeface="Calibri"/>
              <a:cs typeface="Calibri"/>
              <a:sym typeface="Calibri"/>
            </a:endParaRPr>
          </a:p>
          <a:p>
            <a:pPr indent="0" lvl="0" marL="0" rtl="0" algn="l">
              <a:lnSpc>
                <a:spcPct val="90000"/>
              </a:lnSpc>
              <a:spcBef>
                <a:spcPts val="0"/>
              </a:spcBef>
              <a:spcAft>
                <a:spcPts val="0"/>
              </a:spcAft>
              <a:buClr>
                <a:schemeClr val="dk1"/>
              </a:buClr>
              <a:buSzPts val="1100"/>
              <a:buFont typeface="Arial"/>
              <a:buNone/>
            </a:pPr>
            <a:r>
              <a:t/>
            </a:r>
            <a:endParaRPr sz="2100">
              <a:solidFill>
                <a:schemeClr val="dk1"/>
              </a:solidFill>
              <a:latin typeface="Calibri"/>
              <a:ea typeface="Calibri"/>
              <a:cs typeface="Calibri"/>
              <a:sym typeface="Calibri"/>
            </a:endParaRPr>
          </a:p>
          <a:p>
            <a:pPr indent="0" lvl="0" marL="0" rtl="0" algn="l">
              <a:lnSpc>
                <a:spcPct val="90000"/>
              </a:lnSpc>
              <a:spcBef>
                <a:spcPts val="0"/>
              </a:spcBef>
              <a:spcAft>
                <a:spcPts val="0"/>
              </a:spcAft>
              <a:buClr>
                <a:schemeClr val="dk1"/>
              </a:buClr>
              <a:buSzPts val="1100"/>
              <a:buFont typeface="Arial"/>
              <a:buNone/>
            </a:pPr>
            <a:r>
              <a:rPr lang="en" sz="2100" u="sng">
                <a:solidFill>
                  <a:schemeClr val="hlink"/>
                </a:solidFill>
                <a:latin typeface="Calibri"/>
                <a:ea typeface="Calibri"/>
                <a:cs typeface="Calibri"/>
                <a:sym typeface="Calibri"/>
                <a:hlinkClick r:id="rId4"/>
              </a:rPr>
              <a:t>Amy Koshoffer</a:t>
            </a:r>
            <a:r>
              <a:rPr lang="en" sz="2100">
                <a:solidFill>
                  <a:schemeClr val="dk1"/>
                </a:solidFill>
                <a:latin typeface="Calibri"/>
                <a:ea typeface="Calibri"/>
                <a:cs typeface="Calibri"/>
                <a:sym typeface="Calibri"/>
              </a:rPr>
              <a:t> &amp; </a:t>
            </a:r>
            <a:r>
              <a:rPr lang="en" sz="2100" u="sng">
                <a:solidFill>
                  <a:schemeClr val="hlink"/>
                </a:solidFill>
                <a:latin typeface="Calibri"/>
                <a:ea typeface="Calibri"/>
                <a:cs typeface="Calibri"/>
                <a:sym typeface="Calibri"/>
                <a:hlinkClick r:id="rId5"/>
              </a:rPr>
              <a:t>Jennifer Latessa </a:t>
            </a:r>
            <a:r>
              <a:rPr lang="en" sz="2100">
                <a:solidFill>
                  <a:schemeClr val="dk1"/>
                </a:solidFill>
                <a:latin typeface="Calibri"/>
                <a:ea typeface="Calibri"/>
                <a:cs typeface="Calibri"/>
                <a:sym typeface="Calibri"/>
              </a:rPr>
              <a:t> </a:t>
            </a:r>
            <a:endParaRPr sz="2100">
              <a:solidFill>
                <a:schemeClr val="dk1"/>
              </a:solidFill>
              <a:latin typeface="Calibri"/>
              <a:ea typeface="Calibri"/>
              <a:cs typeface="Calibri"/>
              <a:sym typeface="Calibri"/>
            </a:endParaRPr>
          </a:p>
          <a:p>
            <a:pPr indent="0" lvl="0" marL="0" rtl="0" algn="l">
              <a:lnSpc>
                <a:spcPct val="90000"/>
              </a:lnSpc>
              <a:spcBef>
                <a:spcPts val="0"/>
              </a:spcBef>
              <a:spcAft>
                <a:spcPts val="0"/>
              </a:spcAft>
              <a:buClr>
                <a:schemeClr val="dk1"/>
              </a:buClr>
              <a:buSzPts val="1100"/>
              <a:buFont typeface="Arial"/>
              <a:buNone/>
            </a:pPr>
            <a:r>
              <a:t/>
            </a:r>
            <a:endParaRPr sz="2100">
              <a:solidFill>
                <a:schemeClr val="dk1"/>
              </a:solidFill>
              <a:latin typeface="Calibri"/>
              <a:ea typeface="Calibri"/>
              <a:cs typeface="Calibri"/>
              <a:sym typeface="Calibri"/>
            </a:endParaRPr>
          </a:p>
          <a:p>
            <a:pPr indent="0" lvl="0" marL="0" rtl="0" algn="l">
              <a:lnSpc>
                <a:spcPct val="90000"/>
              </a:lnSpc>
              <a:spcBef>
                <a:spcPts val="0"/>
              </a:spcBef>
              <a:spcAft>
                <a:spcPts val="0"/>
              </a:spcAft>
              <a:buClr>
                <a:schemeClr val="dk1"/>
              </a:buClr>
              <a:buSzPts val="1100"/>
              <a:buFont typeface="Arial"/>
              <a:buNone/>
            </a:pPr>
            <a:r>
              <a:rPr lang="en" sz="2100">
                <a:solidFill>
                  <a:srgbClr val="980000"/>
                </a:solidFill>
                <a:latin typeface="Calibri"/>
                <a:ea typeface="Calibri"/>
                <a:cs typeface="Calibri"/>
                <a:sym typeface="Calibri"/>
              </a:rPr>
              <a:t>Contact</a:t>
            </a:r>
            <a:r>
              <a:rPr lang="en" sz="2100">
                <a:solidFill>
                  <a:schemeClr val="dk1"/>
                </a:solidFill>
                <a:latin typeface="Calibri"/>
                <a:ea typeface="Calibri"/>
                <a:cs typeface="Calibri"/>
                <a:sym typeface="Calibri"/>
              </a:rPr>
              <a:t> </a:t>
            </a:r>
            <a:r>
              <a:rPr lang="en" sz="2100" u="sng">
                <a:solidFill>
                  <a:schemeClr val="hlink"/>
                </a:solidFill>
                <a:latin typeface="Calibri"/>
                <a:ea typeface="Calibri"/>
                <a:cs typeface="Calibri"/>
                <a:sym typeface="Calibri"/>
                <a:hlinkClick r:id="rId6"/>
              </a:rPr>
              <a:t>Paula Marques Figueiredo</a:t>
            </a:r>
            <a:r>
              <a:rPr lang="en" sz="2100">
                <a:solidFill>
                  <a:schemeClr val="dk1"/>
                </a:solidFill>
                <a:latin typeface="Calibri"/>
                <a:ea typeface="Calibri"/>
                <a:cs typeface="Calibri"/>
                <a:sym typeface="Calibri"/>
              </a:rPr>
              <a:t> PhD at </a:t>
            </a:r>
            <a:r>
              <a:rPr lang="en" sz="2100" u="sng">
                <a:solidFill>
                  <a:schemeClr val="hlink"/>
                </a:solidFill>
                <a:highlight>
                  <a:schemeClr val="lt1"/>
                </a:highlight>
                <a:latin typeface="Calibri"/>
                <a:ea typeface="Calibri"/>
                <a:cs typeface="Calibri"/>
                <a:sym typeface="Calibri"/>
                <a:hlinkClick r:id="rId7"/>
              </a:rPr>
              <a:t>paula_figueiredo@ncsu.edu</a:t>
            </a:r>
            <a:r>
              <a:rPr lang="en" sz="2100">
                <a:solidFill>
                  <a:srgbClr val="333333"/>
                </a:solidFill>
                <a:highlight>
                  <a:schemeClr val="lt1"/>
                </a:highlight>
                <a:latin typeface="Calibri"/>
                <a:ea typeface="Calibri"/>
                <a:cs typeface="Calibri"/>
                <a:sym typeface="Calibri"/>
              </a:rPr>
              <a:t> </a:t>
            </a:r>
            <a:endParaRPr sz="2100">
              <a:solidFill>
                <a:srgbClr val="333333"/>
              </a:solidFill>
              <a:highlight>
                <a:schemeClr val="lt1"/>
              </a:highlight>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t/>
            </a:r>
            <a:endParaRPr b="1" sz="33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2100">
              <a:solidFill>
                <a:schemeClr val="dk1"/>
              </a:solidFill>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p:txBody>
      </p:sp>
      <p:pic>
        <p:nvPicPr>
          <p:cNvPr id="356" name="Google Shape;356;p48"/>
          <p:cNvPicPr preferRelativeResize="0"/>
          <p:nvPr/>
        </p:nvPicPr>
        <p:blipFill>
          <a:blip r:embed="rId8">
            <a:alphaModFix/>
          </a:blip>
          <a:stretch>
            <a:fillRect/>
          </a:stretch>
        </p:blipFill>
        <p:spPr>
          <a:xfrm>
            <a:off x="194725" y="5675467"/>
            <a:ext cx="1428750" cy="952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 name="Shape 108"/>
        <p:cNvGrpSpPr/>
        <p:nvPr/>
      </p:nvGrpSpPr>
      <p:grpSpPr>
        <a:xfrm>
          <a:off x="0" y="0"/>
          <a:ext cx="0" cy="0"/>
          <a:chOff x="0" y="0"/>
          <a:chExt cx="0" cy="0"/>
        </a:xfrm>
      </p:grpSpPr>
      <p:sp>
        <p:nvSpPr>
          <p:cNvPr id="109" name="Google Shape;109;p17"/>
          <p:cNvSpPr txBox="1"/>
          <p:nvPr/>
        </p:nvSpPr>
        <p:spPr>
          <a:xfrm>
            <a:off x="372550" y="1132167"/>
            <a:ext cx="8334600" cy="39999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lang="en" sz="2100">
                <a:solidFill>
                  <a:srgbClr val="980000"/>
                </a:solidFill>
                <a:latin typeface="Calibri"/>
                <a:ea typeface="Calibri"/>
                <a:cs typeface="Calibri"/>
                <a:sym typeface="Calibri"/>
              </a:rPr>
              <a:t>UC Libraries</a:t>
            </a:r>
            <a:r>
              <a:rPr lang="en" sz="2100">
                <a:solidFill>
                  <a:schemeClr val="dk1"/>
                </a:solidFill>
                <a:latin typeface="Calibri"/>
                <a:ea typeface="Calibri"/>
                <a:cs typeface="Calibri"/>
                <a:sym typeface="Calibri"/>
              </a:rPr>
              <a:t> </a:t>
            </a:r>
            <a:endParaRPr sz="2100">
              <a:solidFill>
                <a:schemeClr val="dk1"/>
              </a:solidFill>
              <a:latin typeface="Calibri"/>
              <a:ea typeface="Calibri"/>
              <a:cs typeface="Calibri"/>
              <a:sym typeface="Calibri"/>
            </a:endParaRPr>
          </a:p>
          <a:p>
            <a:pPr indent="0" lvl="0" marL="0" rtl="0" algn="l">
              <a:lnSpc>
                <a:spcPct val="90000"/>
              </a:lnSpc>
              <a:spcBef>
                <a:spcPts val="0"/>
              </a:spcBef>
              <a:spcAft>
                <a:spcPts val="0"/>
              </a:spcAft>
              <a:buNone/>
            </a:pPr>
            <a:r>
              <a:t/>
            </a:r>
            <a:endParaRPr sz="2100">
              <a:solidFill>
                <a:schemeClr val="dk1"/>
              </a:solidFill>
              <a:latin typeface="Calibri"/>
              <a:ea typeface="Calibri"/>
              <a:cs typeface="Calibri"/>
              <a:sym typeface="Calibri"/>
            </a:endParaRPr>
          </a:p>
          <a:p>
            <a:pPr indent="0" lvl="0" marL="0" rtl="0" algn="l">
              <a:lnSpc>
                <a:spcPct val="90000"/>
              </a:lnSpc>
              <a:spcBef>
                <a:spcPts val="0"/>
              </a:spcBef>
              <a:spcAft>
                <a:spcPts val="0"/>
              </a:spcAft>
              <a:buNone/>
            </a:pPr>
            <a:r>
              <a:rPr lang="en" sz="2100" u="sng">
                <a:solidFill>
                  <a:schemeClr val="hlink"/>
                </a:solidFill>
                <a:latin typeface="Calibri"/>
                <a:ea typeface="Calibri"/>
                <a:cs typeface="Calibri"/>
                <a:sym typeface="Calibri"/>
                <a:hlinkClick r:id="rId3"/>
              </a:rPr>
              <a:t>Amy Koshoffer</a:t>
            </a:r>
            <a:r>
              <a:rPr lang="en" sz="2100">
                <a:solidFill>
                  <a:schemeClr val="dk1"/>
                </a:solidFill>
                <a:latin typeface="Calibri"/>
                <a:ea typeface="Calibri"/>
                <a:cs typeface="Calibri"/>
                <a:sym typeface="Calibri"/>
              </a:rPr>
              <a:t> MLIS, MS - </a:t>
            </a:r>
            <a:r>
              <a:rPr lang="en" sz="2100">
                <a:solidFill>
                  <a:schemeClr val="dk1"/>
                </a:solidFill>
                <a:latin typeface="Calibri"/>
                <a:ea typeface="Calibri"/>
                <a:cs typeface="Calibri"/>
                <a:sym typeface="Calibri"/>
              </a:rPr>
              <a:t>Assistant Director, Research and Data Services, </a:t>
            </a:r>
            <a:endParaRPr sz="2100">
              <a:solidFill>
                <a:schemeClr val="dk1"/>
              </a:solidFill>
              <a:latin typeface="Calibri"/>
              <a:ea typeface="Calibri"/>
              <a:cs typeface="Calibri"/>
              <a:sym typeface="Calibri"/>
            </a:endParaRPr>
          </a:p>
          <a:p>
            <a:pPr indent="0" lvl="0" marL="0" rtl="0" algn="l">
              <a:lnSpc>
                <a:spcPct val="90000"/>
              </a:lnSpc>
              <a:spcBef>
                <a:spcPts val="0"/>
              </a:spcBef>
              <a:spcAft>
                <a:spcPts val="0"/>
              </a:spcAft>
              <a:buNone/>
            </a:pPr>
            <a:r>
              <a:t/>
            </a:r>
            <a:endParaRPr sz="2100">
              <a:solidFill>
                <a:schemeClr val="dk1"/>
              </a:solidFill>
              <a:latin typeface="Calibri"/>
              <a:ea typeface="Calibri"/>
              <a:cs typeface="Calibri"/>
              <a:sym typeface="Calibri"/>
            </a:endParaRPr>
          </a:p>
          <a:p>
            <a:pPr indent="0" lvl="0" marL="0" rtl="0" algn="l">
              <a:lnSpc>
                <a:spcPct val="90000"/>
              </a:lnSpc>
              <a:spcBef>
                <a:spcPts val="0"/>
              </a:spcBef>
              <a:spcAft>
                <a:spcPts val="0"/>
              </a:spcAft>
              <a:buNone/>
            </a:pPr>
            <a:r>
              <a:rPr lang="en" sz="2100" u="sng">
                <a:solidFill>
                  <a:schemeClr val="hlink"/>
                </a:solidFill>
                <a:latin typeface="Calibri"/>
                <a:ea typeface="Calibri"/>
                <a:cs typeface="Calibri"/>
                <a:sym typeface="Calibri"/>
                <a:hlinkClick r:id="rId4"/>
              </a:rPr>
              <a:t>Jennifer Latessa </a:t>
            </a:r>
            <a:r>
              <a:rPr lang="en" sz="2100">
                <a:solidFill>
                  <a:schemeClr val="dk1"/>
                </a:solidFill>
                <a:latin typeface="Calibri"/>
                <a:ea typeface="Calibri"/>
                <a:cs typeface="Calibri"/>
                <a:sym typeface="Calibri"/>
              </a:rPr>
              <a:t> MCP - RDS Student Research Consultant  </a:t>
            </a:r>
            <a:endParaRPr sz="2100">
              <a:solidFill>
                <a:schemeClr val="dk1"/>
              </a:solidFill>
              <a:latin typeface="Calibri"/>
              <a:ea typeface="Calibri"/>
              <a:cs typeface="Calibri"/>
              <a:sym typeface="Calibri"/>
            </a:endParaRPr>
          </a:p>
          <a:p>
            <a:pPr indent="0" lvl="0" marL="0" rtl="0" algn="l">
              <a:lnSpc>
                <a:spcPct val="90000"/>
              </a:lnSpc>
              <a:spcBef>
                <a:spcPts val="0"/>
              </a:spcBef>
              <a:spcAft>
                <a:spcPts val="0"/>
              </a:spcAft>
              <a:buNone/>
            </a:pPr>
            <a:r>
              <a:t/>
            </a:r>
            <a:endParaRPr sz="2100">
              <a:solidFill>
                <a:schemeClr val="dk1"/>
              </a:solidFill>
              <a:latin typeface="Calibri"/>
              <a:ea typeface="Calibri"/>
              <a:cs typeface="Calibri"/>
              <a:sym typeface="Calibri"/>
            </a:endParaRPr>
          </a:p>
          <a:p>
            <a:pPr indent="0" lvl="0" marL="0" rtl="0" algn="l">
              <a:lnSpc>
                <a:spcPct val="90000"/>
              </a:lnSpc>
              <a:spcBef>
                <a:spcPts val="0"/>
              </a:spcBef>
              <a:spcAft>
                <a:spcPts val="0"/>
              </a:spcAft>
              <a:buClr>
                <a:schemeClr val="dk1"/>
              </a:buClr>
              <a:buSzPts val="1100"/>
              <a:buFont typeface="Arial"/>
              <a:buNone/>
            </a:pPr>
            <a:r>
              <a:rPr lang="en" sz="2100">
                <a:solidFill>
                  <a:srgbClr val="980000"/>
                </a:solidFill>
                <a:latin typeface="Calibri"/>
                <a:ea typeface="Calibri"/>
                <a:cs typeface="Calibri"/>
                <a:sym typeface="Calibri"/>
              </a:rPr>
              <a:t>NCSU</a:t>
            </a:r>
            <a:endParaRPr sz="2100">
              <a:solidFill>
                <a:schemeClr val="dk1"/>
              </a:solidFill>
              <a:latin typeface="Calibri"/>
              <a:ea typeface="Calibri"/>
              <a:cs typeface="Calibri"/>
              <a:sym typeface="Calibri"/>
            </a:endParaRPr>
          </a:p>
          <a:p>
            <a:pPr indent="0" lvl="0" marL="0" rtl="0" algn="l">
              <a:lnSpc>
                <a:spcPct val="90000"/>
              </a:lnSpc>
              <a:spcBef>
                <a:spcPts val="0"/>
              </a:spcBef>
              <a:spcAft>
                <a:spcPts val="0"/>
              </a:spcAft>
              <a:buNone/>
            </a:pPr>
            <a:r>
              <a:t/>
            </a:r>
            <a:endParaRPr sz="2100">
              <a:solidFill>
                <a:schemeClr val="dk1"/>
              </a:solidFill>
              <a:latin typeface="Calibri"/>
              <a:ea typeface="Calibri"/>
              <a:cs typeface="Calibri"/>
              <a:sym typeface="Calibri"/>
            </a:endParaRPr>
          </a:p>
          <a:p>
            <a:pPr indent="0" lvl="0" marL="0" rtl="0" algn="l">
              <a:lnSpc>
                <a:spcPct val="90000"/>
              </a:lnSpc>
              <a:spcBef>
                <a:spcPts val="0"/>
              </a:spcBef>
              <a:spcAft>
                <a:spcPts val="0"/>
              </a:spcAft>
              <a:buNone/>
            </a:pPr>
            <a:r>
              <a:rPr lang="en" sz="2100" u="sng">
                <a:solidFill>
                  <a:schemeClr val="hlink"/>
                </a:solidFill>
                <a:latin typeface="Calibri"/>
                <a:ea typeface="Calibri"/>
                <a:cs typeface="Calibri"/>
                <a:sym typeface="Calibri"/>
                <a:hlinkClick r:id="rId5"/>
              </a:rPr>
              <a:t>Paula Marques Figueiredo</a:t>
            </a:r>
            <a:r>
              <a:rPr lang="en" sz="2100">
                <a:solidFill>
                  <a:schemeClr val="dk1"/>
                </a:solidFill>
                <a:latin typeface="Calibri"/>
                <a:ea typeface="Calibri"/>
                <a:cs typeface="Calibri"/>
                <a:sym typeface="Calibri"/>
              </a:rPr>
              <a:t> PhD - </a:t>
            </a:r>
            <a:r>
              <a:rPr lang="en" sz="2100">
                <a:solidFill>
                  <a:srgbClr val="333333"/>
                </a:solidFill>
                <a:highlight>
                  <a:schemeClr val="lt1"/>
                </a:highlight>
                <a:latin typeface="Calibri"/>
                <a:ea typeface="Calibri"/>
                <a:cs typeface="Calibri"/>
                <a:sym typeface="Calibri"/>
              </a:rPr>
              <a:t>Research Assistant, MEAS</a:t>
            </a:r>
            <a:endParaRPr sz="3600">
              <a:solidFill>
                <a:schemeClr val="dk1"/>
              </a:solidFill>
              <a:latin typeface="Calibri"/>
              <a:ea typeface="Calibri"/>
              <a:cs typeface="Calibri"/>
              <a:sym typeface="Calibri"/>
            </a:endParaRPr>
          </a:p>
        </p:txBody>
      </p:sp>
      <p:sp>
        <p:nvSpPr>
          <p:cNvPr id="110" name="Google Shape;110;p17"/>
          <p:cNvSpPr txBox="1"/>
          <p:nvPr/>
        </p:nvSpPr>
        <p:spPr>
          <a:xfrm>
            <a:off x="0" y="0"/>
            <a:ext cx="4243500" cy="10251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3300">
                <a:solidFill>
                  <a:schemeClr val="dk1"/>
                </a:solidFill>
                <a:latin typeface="Calibri"/>
                <a:ea typeface="Calibri"/>
                <a:cs typeface="Calibri"/>
                <a:sym typeface="Calibri"/>
              </a:rPr>
              <a:t>Webinar presenters</a:t>
            </a:r>
            <a:endParaRPr sz="3300">
              <a:latin typeface="Calibri"/>
              <a:ea typeface="Calibri"/>
              <a:cs typeface="Calibri"/>
              <a:sym typeface="Calibri"/>
            </a:endParaRPr>
          </a:p>
        </p:txBody>
      </p:sp>
      <p:pic>
        <p:nvPicPr>
          <p:cNvPr id="111" name="Google Shape;111;p17"/>
          <p:cNvPicPr preferRelativeResize="0"/>
          <p:nvPr/>
        </p:nvPicPr>
        <p:blipFill>
          <a:blip r:embed="rId6">
            <a:alphaModFix/>
          </a:blip>
          <a:stretch>
            <a:fillRect/>
          </a:stretch>
        </p:blipFill>
        <p:spPr>
          <a:xfrm>
            <a:off x="209725" y="5225767"/>
            <a:ext cx="1428750" cy="952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 name="Shape 115"/>
        <p:cNvGrpSpPr/>
        <p:nvPr/>
      </p:nvGrpSpPr>
      <p:grpSpPr>
        <a:xfrm>
          <a:off x="0" y="0"/>
          <a:ext cx="0" cy="0"/>
          <a:chOff x="0" y="0"/>
          <a:chExt cx="0" cy="0"/>
        </a:xfrm>
      </p:grpSpPr>
      <p:sp>
        <p:nvSpPr>
          <p:cNvPr id="116" name="Google Shape;116;p18"/>
          <p:cNvSpPr txBox="1"/>
          <p:nvPr/>
        </p:nvSpPr>
        <p:spPr>
          <a:xfrm>
            <a:off x="135200" y="257467"/>
            <a:ext cx="4126500" cy="8277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3300">
                <a:solidFill>
                  <a:schemeClr val="dk1"/>
                </a:solidFill>
                <a:latin typeface="Calibri"/>
                <a:ea typeface="Calibri"/>
                <a:cs typeface="Calibri"/>
                <a:sym typeface="Calibri"/>
              </a:rPr>
              <a:t>W</a:t>
            </a:r>
            <a:r>
              <a:rPr lang="en" sz="3300">
                <a:solidFill>
                  <a:schemeClr val="dk1"/>
                </a:solidFill>
                <a:latin typeface="Calibri"/>
                <a:ea typeface="Calibri"/>
                <a:cs typeface="Calibri"/>
                <a:sym typeface="Calibri"/>
              </a:rPr>
              <a:t>ebinar Objectives</a:t>
            </a:r>
            <a:endParaRPr sz="3300"/>
          </a:p>
        </p:txBody>
      </p:sp>
      <p:sp>
        <p:nvSpPr>
          <p:cNvPr id="117" name="Google Shape;117;p18"/>
          <p:cNvSpPr txBox="1"/>
          <p:nvPr/>
        </p:nvSpPr>
        <p:spPr>
          <a:xfrm>
            <a:off x="573050" y="1420600"/>
            <a:ext cx="6952500" cy="57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latin typeface="Calibri"/>
                <a:ea typeface="Calibri"/>
                <a:cs typeface="Calibri"/>
                <a:sym typeface="Calibri"/>
              </a:rPr>
              <a:t>Highlight best practices for project data management</a:t>
            </a:r>
            <a:endParaRPr sz="2100">
              <a:latin typeface="Calibri"/>
              <a:ea typeface="Calibri"/>
              <a:cs typeface="Calibri"/>
              <a:sym typeface="Calibri"/>
            </a:endParaRPr>
          </a:p>
          <a:p>
            <a:pPr indent="0" lvl="0" marL="0" rtl="0" algn="l">
              <a:spcBef>
                <a:spcPts val="0"/>
              </a:spcBef>
              <a:spcAft>
                <a:spcPts val="0"/>
              </a:spcAft>
              <a:buNone/>
            </a:pPr>
            <a:r>
              <a:t/>
            </a:r>
            <a:endParaRPr sz="2100">
              <a:latin typeface="Calibri"/>
              <a:ea typeface="Calibri"/>
              <a:cs typeface="Calibri"/>
              <a:sym typeface="Calibri"/>
            </a:endParaRPr>
          </a:p>
          <a:p>
            <a:pPr indent="0" lvl="0" marL="0" rtl="0" algn="l">
              <a:spcBef>
                <a:spcPts val="0"/>
              </a:spcBef>
              <a:spcAft>
                <a:spcPts val="0"/>
              </a:spcAft>
              <a:buNone/>
            </a:pPr>
            <a:r>
              <a:rPr lang="en" sz="2100">
                <a:latin typeface="Calibri"/>
                <a:ea typeface="Calibri"/>
                <a:cs typeface="Calibri"/>
                <a:sym typeface="Calibri"/>
              </a:rPr>
              <a:t>Advice for writing a good data management plan </a:t>
            </a:r>
            <a:endParaRPr sz="2100">
              <a:latin typeface="Calibri"/>
              <a:ea typeface="Calibri"/>
              <a:cs typeface="Calibri"/>
              <a:sym typeface="Calibri"/>
            </a:endParaRPr>
          </a:p>
          <a:p>
            <a:pPr indent="0" lvl="0" marL="0" rtl="0" algn="l">
              <a:spcBef>
                <a:spcPts val="0"/>
              </a:spcBef>
              <a:spcAft>
                <a:spcPts val="0"/>
              </a:spcAft>
              <a:buNone/>
            </a:pPr>
            <a:r>
              <a:t/>
            </a:r>
            <a:endParaRPr sz="2100">
              <a:latin typeface="Calibri"/>
              <a:ea typeface="Calibri"/>
              <a:cs typeface="Calibri"/>
              <a:sym typeface="Calibri"/>
            </a:endParaRPr>
          </a:p>
          <a:p>
            <a:pPr indent="0" lvl="0" marL="0" rtl="0" algn="l">
              <a:spcBef>
                <a:spcPts val="0"/>
              </a:spcBef>
              <a:spcAft>
                <a:spcPts val="0"/>
              </a:spcAft>
              <a:buNone/>
            </a:pPr>
            <a:r>
              <a:rPr lang="en" sz="2100">
                <a:latin typeface="Calibri"/>
                <a:ea typeface="Calibri"/>
                <a:cs typeface="Calibri"/>
                <a:sym typeface="Calibri"/>
              </a:rPr>
              <a:t>Draw from real experiences with real GIS projects</a:t>
            </a:r>
            <a:endParaRPr sz="2100">
              <a:latin typeface="Calibri"/>
              <a:ea typeface="Calibri"/>
              <a:cs typeface="Calibri"/>
              <a:sym typeface="Calibri"/>
            </a:endParaRPr>
          </a:p>
          <a:p>
            <a:pPr indent="0" lvl="0" marL="0" rtl="0" algn="l">
              <a:spcBef>
                <a:spcPts val="0"/>
              </a:spcBef>
              <a:spcAft>
                <a:spcPts val="0"/>
              </a:spcAft>
              <a:buNone/>
            </a:pPr>
            <a:r>
              <a:t/>
            </a:r>
            <a:endParaRPr sz="2100">
              <a:latin typeface="Calibri"/>
              <a:ea typeface="Calibri"/>
              <a:cs typeface="Calibri"/>
              <a:sym typeface="Calibri"/>
            </a:endParaRPr>
          </a:p>
          <a:p>
            <a:pPr indent="0" lvl="0" marL="0" rtl="0" algn="l">
              <a:spcBef>
                <a:spcPts val="0"/>
              </a:spcBef>
              <a:spcAft>
                <a:spcPts val="0"/>
              </a:spcAft>
              <a:buNone/>
            </a:pPr>
            <a:r>
              <a:rPr lang="en" sz="2100">
                <a:latin typeface="Calibri"/>
                <a:ea typeface="Calibri"/>
                <a:cs typeface="Calibri"/>
                <a:sym typeface="Calibri"/>
              </a:rPr>
              <a:t>Take a data management plan to data management planning through action</a:t>
            </a:r>
            <a:endParaRPr sz="2100">
              <a:latin typeface="Calibri"/>
              <a:ea typeface="Calibri"/>
              <a:cs typeface="Calibri"/>
              <a:sym typeface="Calibri"/>
            </a:endParaRPr>
          </a:p>
        </p:txBody>
      </p:sp>
      <p:pic>
        <p:nvPicPr>
          <p:cNvPr id="118" name="Google Shape;118;p18"/>
          <p:cNvPicPr preferRelativeResize="0"/>
          <p:nvPr/>
        </p:nvPicPr>
        <p:blipFill>
          <a:blip r:embed="rId3">
            <a:alphaModFix/>
          </a:blip>
          <a:stretch>
            <a:fillRect/>
          </a:stretch>
        </p:blipFill>
        <p:spPr>
          <a:xfrm>
            <a:off x="209725" y="5225767"/>
            <a:ext cx="1428750" cy="952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2" name="Shape 122"/>
        <p:cNvGrpSpPr/>
        <p:nvPr/>
      </p:nvGrpSpPr>
      <p:grpSpPr>
        <a:xfrm>
          <a:off x="0" y="0"/>
          <a:ext cx="0" cy="0"/>
          <a:chOff x="0" y="0"/>
          <a:chExt cx="0" cy="0"/>
        </a:xfrm>
      </p:grpSpPr>
      <p:sp>
        <p:nvSpPr>
          <p:cNvPr id="123" name="Google Shape;123;p19"/>
          <p:cNvSpPr txBox="1"/>
          <p:nvPr/>
        </p:nvSpPr>
        <p:spPr>
          <a:xfrm>
            <a:off x="135200" y="257511"/>
            <a:ext cx="8563200" cy="43701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3300">
                <a:solidFill>
                  <a:schemeClr val="dk1"/>
                </a:solidFill>
                <a:latin typeface="Calibri"/>
                <a:ea typeface="Calibri"/>
                <a:cs typeface="Calibri"/>
                <a:sym typeface="Calibri"/>
              </a:rPr>
              <a:t>During the webinar, please type your questions into the question box.  We will answer them at the end of the presentations</a:t>
            </a:r>
            <a:endParaRPr sz="33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Google Shape;128;p20"/>
          <p:cNvSpPr txBox="1"/>
          <p:nvPr/>
        </p:nvSpPr>
        <p:spPr>
          <a:xfrm>
            <a:off x="135200" y="257511"/>
            <a:ext cx="8563200" cy="43701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3300">
                <a:solidFill>
                  <a:schemeClr val="dk1"/>
                </a:solidFill>
                <a:latin typeface="Calibri"/>
                <a:ea typeface="Calibri"/>
                <a:cs typeface="Calibri"/>
                <a:sym typeface="Calibri"/>
              </a:rPr>
              <a:t>Organizing and working in GIS projects </a:t>
            </a:r>
            <a:endParaRPr sz="33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pic>
        <p:nvPicPr>
          <p:cNvPr id="133" name="Google Shape;133;p21"/>
          <p:cNvPicPr preferRelativeResize="0"/>
          <p:nvPr/>
        </p:nvPicPr>
        <p:blipFill rotWithShape="1">
          <a:blip r:embed="rId3">
            <a:alphaModFix/>
          </a:blip>
          <a:srcRect b="0" l="0" r="0" t="0"/>
          <a:stretch/>
        </p:blipFill>
        <p:spPr>
          <a:xfrm>
            <a:off x="3338023" y="531100"/>
            <a:ext cx="1224457" cy="1626702"/>
          </a:xfrm>
          <a:prstGeom prst="rect">
            <a:avLst/>
          </a:prstGeom>
          <a:noFill/>
          <a:ln>
            <a:noFill/>
          </a:ln>
        </p:spPr>
      </p:pic>
      <p:sp>
        <p:nvSpPr>
          <p:cNvPr id="134" name="Google Shape;134;p21"/>
          <p:cNvSpPr txBox="1"/>
          <p:nvPr>
            <p:ph idx="1" type="body"/>
          </p:nvPr>
        </p:nvSpPr>
        <p:spPr>
          <a:xfrm>
            <a:off x="2843100" y="2045850"/>
            <a:ext cx="6300900" cy="31527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lang="en">
                <a:solidFill>
                  <a:srgbClr val="000000"/>
                </a:solidFill>
              </a:rPr>
              <a:t>Start of a project: </a:t>
            </a:r>
            <a:endParaRPr>
              <a:solidFill>
                <a:srgbClr val="000000"/>
              </a:solidFill>
            </a:endParaRPr>
          </a:p>
          <a:p>
            <a:pPr indent="-387350" lvl="0" marL="457200" rtl="0" algn="l">
              <a:spcBef>
                <a:spcPts val="0"/>
              </a:spcBef>
              <a:spcAft>
                <a:spcPts val="0"/>
              </a:spcAft>
              <a:buClr>
                <a:srgbClr val="000000"/>
              </a:buClr>
              <a:buSzPts val="2100"/>
              <a:buChar char="●"/>
            </a:pPr>
            <a:r>
              <a:rPr lang="en">
                <a:solidFill>
                  <a:srgbClr val="000000"/>
                </a:solidFill>
              </a:rPr>
              <a:t>A researcher has idea, but </a:t>
            </a:r>
            <a:r>
              <a:rPr lang="en">
                <a:solidFill>
                  <a:srgbClr val="000000"/>
                </a:solidFill>
              </a:rPr>
              <a:t>do they have data?</a:t>
            </a:r>
            <a:endParaRPr sz="2100">
              <a:solidFill>
                <a:srgbClr val="000000"/>
              </a:solidFill>
            </a:endParaRPr>
          </a:p>
          <a:p>
            <a:pPr indent="-387350" lvl="0" marL="457200" rtl="0" algn="l">
              <a:spcBef>
                <a:spcPts val="0"/>
              </a:spcBef>
              <a:spcAft>
                <a:spcPts val="0"/>
              </a:spcAft>
              <a:buClr>
                <a:srgbClr val="000000"/>
              </a:buClr>
              <a:buSzPts val="2100"/>
              <a:buChar char="●"/>
            </a:pPr>
            <a:r>
              <a:rPr lang="en">
                <a:solidFill>
                  <a:srgbClr val="000000"/>
                </a:solidFill>
              </a:rPr>
              <a:t>Do they know the best ways to keep their data organized?</a:t>
            </a:r>
            <a:endParaRPr>
              <a:solidFill>
                <a:srgbClr val="000000"/>
              </a:solidFill>
            </a:endParaRPr>
          </a:p>
          <a:p>
            <a:pPr indent="-387350" lvl="0" marL="457200" rtl="0" algn="l">
              <a:spcBef>
                <a:spcPts val="0"/>
              </a:spcBef>
              <a:spcAft>
                <a:spcPts val="0"/>
              </a:spcAft>
              <a:buClr>
                <a:srgbClr val="000000"/>
              </a:buClr>
              <a:buSzPts val="2100"/>
              <a:buChar char="●"/>
            </a:pPr>
            <a:r>
              <a:rPr lang="en">
                <a:solidFill>
                  <a:srgbClr val="000000"/>
                </a:solidFill>
              </a:rPr>
              <a:t>And in ways that will make their research replicable and reproducible in the future?</a:t>
            </a:r>
            <a:endParaRPr>
              <a:solidFill>
                <a:srgbClr val="000000"/>
              </a:solidFill>
            </a:endParaRPr>
          </a:p>
          <a:p>
            <a:pPr indent="-387350" lvl="0" marL="457200" rtl="0" algn="l">
              <a:spcBef>
                <a:spcPts val="0"/>
              </a:spcBef>
              <a:spcAft>
                <a:spcPts val="0"/>
              </a:spcAft>
              <a:buClr>
                <a:srgbClr val="000000"/>
              </a:buClr>
              <a:buSzPts val="2100"/>
              <a:buChar char="●"/>
            </a:pPr>
            <a:r>
              <a:rPr lang="en">
                <a:solidFill>
                  <a:srgbClr val="000000"/>
                </a:solidFill>
              </a:rPr>
              <a:t>Documentation starts with first contact and continues throughout the life of the project:</a:t>
            </a:r>
            <a:endParaRPr>
              <a:solidFill>
                <a:srgbClr val="000000"/>
              </a:solidFill>
            </a:endParaRPr>
          </a:p>
          <a:p>
            <a:pPr indent="-387350" lvl="1" marL="914400" rtl="0" algn="l">
              <a:lnSpc>
                <a:spcPct val="100000"/>
              </a:lnSpc>
              <a:spcBef>
                <a:spcPts val="0"/>
              </a:spcBef>
              <a:spcAft>
                <a:spcPts val="0"/>
              </a:spcAft>
              <a:buClr>
                <a:srgbClr val="000000"/>
              </a:buClr>
              <a:buSzPts val="2100"/>
              <a:buFont typeface="Calibri"/>
              <a:buChar char="○"/>
            </a:pPr>
            <a:r>
              <a:rPr lang="en" sz="2100">
                <a:solidFill>
                  <a:srgbClr val="000000"/>
                </a:solidFill>
              </a:rPr>
              <a:t>Set up a text file and record steps and metadata throughout the process.</a:t>
            </a:r>
            <a:endParaRPr>
              <a:solidFill>
                <a:srgbClr val="000000"/>
              </a:solidFill>
            </a:endParaRPr>
          </a:p>
        </p:txBody>
      </p:sp>
      <p:pic>
        <p:nvPicPr>
          <p:cNvPr id="135" name="Google Shape;135;p21"/>
          <p:cNvPicPr preferRelativeResize="0"/>
          <p:nvPr/>
        </p:nvPicPr>
        <p:blipFill>
          <a:blip r:embed="rId4">
            <a:alphaModFix/>
          </a:blip>
          <a:stretch>
            <a:fillRect/>
          </a:stretch>
        </p:blipFill>
        <p:spPr>
          <a:xfrm>
            <a:off x="209725" y="1153749"/>
            <a:ext cx="2613275" cy="3831649"/>
          </a:xfrm>
          <a:prstGeom prst="rect">
            <a:avLst/>
          </a:prstGeom>
          <a:noFill/>
          <a:ln>
            <a:noFill/>
          </a:ln>
        </p:spPr>
      </p:pic>
      <p:pic>
        <p:nvPicPr>
          <p:cNvPr id="136" name="Google Shape;136;p21"/>
          <p:cNvPicPr preferRelativeResize="0"/>
          <p:nvPr/>
        </p:nvPicPr>
        <p:blipFill>
          <a:blip r:embed="rId5">
            <a:alphaModFix/>
          </a:blip>
          <a:stretch>
            <a:fillRect/>
          </a:stretch>
        </p:blipFill>
        <p:spPr>
          <a:xfrm>
            <a:off x="209725" y="5428967"/>
            <a:ext cx="1428750" cy="952500"/>
          </a:xfrm>
          <a:prstGeom prst="rect">
            <a:avLst/>
          </a:prstGeom>
          <a:noFill/>
          <a:ln>
            <a:noFill/>
          </a:ln>
        </p:spPr>
      </p:pic>
      <p:pic>
        <p:nvPicPr>
          <p:cNvPr id="137" name="Google Shape;137;p21"/>
          <p:cNvPicPr preferRelativeResize="0"/>
          <p:nvPr/>
        </p:nvPicPr>
        <p:blipFill rotWithShape="1">
          <a:blip r:embed="rId6">
            <a:alphaModFix/>
          </a:blip>
          <a:srcRect b="0" l="0" r="0" t="0"/>
          <a:stretch/>
        </p:blipFill>
        <p:spPr>
          <a:xfrm>
            <a:off x="4636294" y="1060027"/>
            <a:ext cx="561948" cy="632935"/>
          </a:xfrm>
          <a:prstGeom prst="rect">
            <a:avLst/>
          </a:prstGeom>
          <a:noFill/>
          <a:ln>
            <a:noFill/>
          </a:ln>
        </p:spPr>
      </p:pic>
      <p:pic>
        <p:nvPicPr>
          <p:cNvPr id="138" name="Google Shape;138;p21"/>
          <p:cNvPicPr preferRelativeResize="0"/>
          <p:nvPr/>
        </p:nvPicPr>
        <p:blipFill rotWithShape="1">
          <a:blip r:embed="rId7">
            <a:alphaModFix/>
          </a:blip>
          <a:srcRect b="0" l="0" r="0" t="0"/>
          <a:stretch/>
        </p:blipFill>
        <p:spPr>
          <a:xfrm>
            <a:off x="5290945" y="888172"/>
            <a:ext cx="804474" cy="1183056"/>
          </a:xfrm>
          <a:prstGeom prst="rect">
            <a:avLst/>
          </a:prstGeom>
          <a:noFill/>
          <a:ln>
            <a:noFill/>
          </a:ln>
        </p:spPr>
      </p:pic>
      <p:pic>
        <p:nvPicPr>
          <p:cNvPr id="139" name="Google Shape;139;p21"/>
          <p:cNvPicPr preferRelativeResize="0"/>
          <p:nvPr/>
        </p:nvPicPr>
        <p:blipFill rotWithShape="1">
          <a:blip r:embed="rId8">
            <a:alphaModFix/>
          </a:blip>
          <a:srcRect b="0" l="0" r="0" t="0"/>
          <a:stretch/>
        </p:blipFill>
        <p:spPr>
          <a:xfrm>
            <a:off x="7043731" y="848717"/>
            <a:ext cx="1035169" cy="1147564"/>
          </a:xfrm>
          <a:prstGeom prst="rect">
            <a:avLst/>
          </a:prstGeom>
          <a:noFill/>
          <a:ln>
            <a:noFill/>
          </a:ln>
        </p:spPr>
      </p:pic>
      <p:pic>
        <p:nvPicPr>
          <p:cNvPr id="140" name="Google Shape;140;p21"/>
          <p:cNvPicPr preferRelativeResize="0"/>
          <p:nvPr/>
        </p:nvPicPr>
        <p:blipFill rotWithShape="1">
          <a:blip r:embed="rId6">
            <a:alphaModFix/>
          </a:blip>
          <a:srcRect b="0" l="0" r="0" t="0"/>
          <a:stretch/>
        </p:blipFill>
        <p:spPr>
          <a:xfrm>
            <a:off x="6321590" y="1024731"/>
            <a:ext cx="561948" cy="632935"/>
          </a:xfrm>
          <a:prstGeom prst="rect">
            <a:avLst/>
          </a:prstGeom>
          <a:noFill/>
          <a:ln>
            <a:noFill/>
          </a:ln>
        </p:spPr>
      </p:pic>
      <p:sp>
        <p:nvSpPr>
          <p:cNvPr id="141" name="Google Shape;141;p21"/>
          <p:cNvSpPr txBox="1"/>
          <p:nvPr>
            <p:ph type="title"/>
          </p:nvPr>
        </p:nvSpPr>
        <p:spPr>
          <a:xfrm>
            <a:off x="311700" y="186967"/>
            <a:ext cx="8520600" cy="7635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lang="en" sz="3300"/>
              <a:t>GIS Project Management Basics: </a:t>
            </a:r>
            <a:r>
              <a:rPr lang="en" sz="3300">
                <a:solidFill>
                  <a:srgbClr val="CC0000"/>
                </a:solidFill>
              </a:rPr>
              <a:t>Sources</a:t>
            </a:r>
            <a:endParaRPr sz="3300">
              <a:solidFill>
                <a:srgbClr val="CC0000"/>
              </a:solidFill>
            </a:endParaRPr>
          </a:p>
        </p:txBody>
      </p:sp>
      <p:sp>
        <p:nvSpPr>
          <p:cNvPr id="142" name="Google Shape;142;p21"/>
          <p:cNvSpPr/>
          <p:nvPr/>
        </p:nvSpPr>
        <p:spPr>
          <a:xfrm>
            <a:off x="2823000" y="1956325"/>
            <a:ext cx="5256000" cy="2289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0" lang="en" sz="800" u="none" cap="none" strike="noStrike">
                <a:solidFill>
                  <a:srgbClr val="000000"/>
                </a:solidFill>
                <a:latin typeface="Arial"/>
                <a:ea typeface="Arial"/>
                <a:cs typeface="Arial"/>
                <a:sym typeface="Arial"/>
              </a:rPr>
              <a:t>https://thesweetsetup.com/mikes-system-for-ideas-part-1/</a:t>
            </a:r>
            <a:endParaRPr sz="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1000"/>
                                        <p:tgtEl>
                                          <p:spTgt spid="1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1000"/>
                                        <p:tgtEl>
                                          <p:spTgt spid="1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1000"/>
                                        <p:tgtEl>
                                          <p:spTgt spid="1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1000"/>
                                        <p:tgtEl>
                                          <p:spTgt spid="1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1000"/>
                                        <p:tgtEl>
                                          <p:spTgt spid="1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6" name="Shape 146"/>
        <p:cNvGrpSpPr/>
        <p:nvPr/>
      </p:nvGrpSpPr>
      <p:grpSpPr>
        <a:xfrm>
          <a:off x="0" y="0"/>
          <a:ext cx="0" cy="0"/>
          <a:chOff x="0" y="0"/>
          <a:chExt cx="0" cy="0"/>
        </a:xfrm>
      </p:grpSpPr>
      <p:sp>
        <p:nvSpPr>
          <p:cNvPr id="147" name="Google Shape;147;p22"/>
          <p:cNvSpPr txBox="1"/>
          <p:nvPr>
            <p:ph type="title"/>
          </p:nvPr>
        </p:nvSpPr>
        <p:spPr>
          <a:xfrm>
            <a:off x="311700" y="593367"/>
            <a:ext cx="8520600" cy="7635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Clr>
                <a:schemeClr val="dk1"/>
              </a:buClr>
              <a:buSzPts val="1100"/>
              <a:buFont typeface="Arial"/>
              <a:buNone/>
            </a:pPr>
            <a:r>
              <a:rPr lang="en" sz="3300">
                <a:latin typeface="Calibri"/>
                <a:ea typeface="Calibri"/>
                <a:cs typeface="Calibri"/>
                <a:sym typeface="Calibri"/>
              </a:rPr>
              <a:t>GIS Project Management Basics: </a:t>
            </a:r>
            <a:r>
              <a:rPr lang="en" sz="3300">
                <a:solidFill>
                  <a:srgbClr val="CC0000"/>
                </a:solidFill>
                <a:latin typeface="Calibri"/>
                <a:ea typeface="Calibri"/>
                <a:cs typeface="Calibri"/>
                <a:sym typeface="Calibri"/>
              </a:rPr>
              <a:t>Labeling</a:t>
            </a:r>
            <a:endParaRPr sz="3300">
              <a:solidFill>
                <a:srgbClr val="CC0000"/>
              </a:solidFill>
              <a:latin typeface="Calibri"/>
              <a:ea typeface="Calibri"/>
              <a:cs typeface="Calibri"/>
              <a:sym typeface="Calibri"/>
            </a:endParaRPr>
          </a:p>
          <a:p>
            <a:pPr indent="0" lvl="0" marL="0" rtl="0" algn="l">
              <a:spcBef>
                <a:spcPts val="0"/>
              </a:spcBef>
              <a:spcAft>
                <a:spcPts val="0"/>
              </a:spcAft>
              <a:buNone/>
            </a:pPr>
            <a:r>
              <a:t/>
            </a:r>
            <a:endParaRPr sz="3300">
              <a:latin typeface="Calibri"/>
              <a:ea typeface="Calibri"/>
              <a:cs typeface="Calibri"/>
              <a:sym typeface="Calibri"/>
            </a:endParaRPr>
          </a:p>
        </p:txBody>
      </p:sp>
      <p:sp>
        <p:nvSpPr>
          <p:cNvPr id="148" name="Google Shape;148;p22"/>
          <p:cNvSpPr txBox="1"/>
          <p:nvPr>
            <p:ph idx="1" type="body"/>
          </p:nvPr>
        </p:nvSpPr>
        <p:spPr>
          <a:xfrm>
            <a:off x="311700" y="1536633"/>
            <a:ext cx="8520600" cy="4555200"/>
          </a:xfrm>
          <a:prstGeom prst="rect">
            <a:avLst/>
          </a:prstGeom>
        </p:spPr>
        <p:txBody>
          <a:bodyPr anchorCtr="0" anchor="t" bIns="68575" lIns="68575" spcFirstLastPara="1" rIns="68575" wrap="square" tIns="68575">
            <a:noAutofit/>
          </a:bodyPr>
          <a:lstStyle/>
          <a:p>
            <a:pPr indent="-317500" lvl="0" marL="457200" rtl="0" algn="l">
              <a:spcBef>
                <a:spcPts val="0"/>
              </a:spcBef>
              <a:spcAft>
                <a:spcPts val="0"/>
              </a:spcAft>
              <a:buSzPts val="1400"/>
              <a:buChar char="●"/>
            </a:pPr>
            <a:r>
              <a:rPr lang="en"/>
              <a:t>Labeling should clearly identify files/attributes, be concise, and follow validity rules of software(s) used for project.</a:t>
            </a:r>
            <a:endParaRPr/>
          </a:p>
          <a:p>
            <a:pPr indent="-317500" lvl="0" marL="457200" rtl="0" algn="l">
              <a:spcBef>
                <a:spcPts val="0"/>
              </a:spcBef>
              <a:spcAft>
                <a:spcPts val="0"/>
              </a:spcAft>
              <a:buSzPts val="1400"/>
              <a:buChar char="●"/>
            </a:pPr>
            <a:r>
              <a:rPr lang="en"/>
              <a:t>Consistency is key! Use/Create a labeling system and keep it up!</a:t>
            </a:r>
            <a:endParaRPr/>
          </a:p>
          <a:p>
            <a:pPr indent="-298450" lvl="1" marL="914400" rtl="0" algn="l">
              <a:spcBef>
                <a:spcPts val="1600"/>
              </a:spcBef>
              <a:spcAft>
                <a:spcPts val="0"/>
              </a:spcAft>
              <a:buSzPts val="1100"/>
              <a:buChar char="○"/>
            </a:pPr>
            <a:r>
              <a:rPr lang="en" sz="2100"/>
              <a:t>Could model a system such as USGS file naming convention</a:t>
            </a:r>
            <a:r>
              <a:rPr lang="en" sz="1400"/>
              <a:t> </a:t>
            </a:r>
            <a:r>
              <a:rPr lang="en" sz="2100"/>
              <a:t>- </a:t>
            </a:r>
            <a:r>
              <a:rPr lang="en" sz="2100" u="sng">
                <a:solidFill>
                  <a:schemeClr val="hlink"/>
                </a:solidFill>
                <a:hlinkClick r:id="rId3"/>
              </a:rPr>
              <a:t>https://lta.cr.usgs.gov/DD/ARDTile.html#tile_identifier</a:t>
            </a:r>
            <a:endParaRPr sz="2100"/>
          </a:p>
        </p:txBody>
      </p:sp>
      <p:pic>
        <p:nvPicPr>
          <p:cNvPr id="149" name="Google Shape;149;p22"/>
          <p:cNvPicPr preferRelativeResize="0"/>
          <p:nvPr/>
        </p:nvPicPr>
        <p:blipFill>
          <a:blip r:embed="rId4">
            <a:alphaModFix/>
          </a:blip>
          <a:stretch>
            <a:fillRect/>
          </a:stretch>
        </p:blipFill>
        <p:spPr>
          <a:xfrm>
            <a:off x="209725" y="5225767"/>
            <a:ext cx="1428750" cy="952500"/>
          </a:xfrm>
          <a:prstGeom prst="rect">
            <a:avLst/>
          </a:prstGeom>
          <a:noFill/>
          <a:ln>
            <a:noFill/>
          </a:ln>
        </p:spPr>
      </p:pic>
      <p:pic>
        <p:nvPicPr>
          <p:cNvPr id="150" name="Google Shape;150;p22"/>
          <p:cNvPicPr preferRelativeResize="0"/>
          <p:nvPr/>
        </p:nvPicPr>
        <p:blipFill rotWithShape="1">
          <a:blip r:embed="rId5">
            <a:alphaModFix/>
          </a:blip>
          <a:srcRect b="0" l="0" r="0" t="0"/>
          <a:stretch/>
        </p:blipFill>
        <p:spPr>
          <a:xfrm>
            <a:off x="2136163" y="3361250"/>
            <a:ext cx="4871675" cy="20461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