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 name="Shape 40"/>
        <p:cNvGrpSpPr/>
        <p:nvPr/>
      </p:nvGrpSpPr>
      <p:grpSpPr>
        <a:xfrm>
          <a:off x="0" y="0"/>
          <a:ext cx="0" cy="0"/>
          <a:chOff x="0" y="0"/>
          <a:chExt cx="0" cy="0"/>
        </a:xfrm>
      </p:grpSpPr>
      <p:sp>
        <p:nvSpPr>
          <p:cNvPr id="41" name="Shape 4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2" name="Shape 4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We’re further along in terms of processes for capturing physical materials than working with born-digital materials.</a:t>
            </a:r>
          </a:p>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600"/>
              </a:spcBef>
              <a:buClr>
                <a:schemeClr val="dk1"/>
              </a:buClr>
              <a:buSzPct val="110000"/>
              <a:buFont typeface="Arial"/>
              <a:buNone/>
            </a:pPr>
            <a:r>
              <a:rPr b="1" lang="en" sz="1000">
                <a:solidFill>
                  <a:schemeClr val="dk1"/>
                </a:solidFill>
              </a:rPr>
              <a:t>Fedora</a:t>
            </a:r>
            <a:r>
              <a:rPr lang="en" sz="1000">
                <a:solidFill>
                  <a:schemeClr val="dk1"/>
                </a:solidFill>
              </a:rPr>
              <a:t> — Digital Repository back-end software</a:t>
            </a:r>
          </a:p>
          <a:p>
            <a:pPr indent="0" lvl="0" marL="457200" rtl="0">
              <a:spcBef>
                <a:spcPts val="600"/>
              </a:spcBef>
              <a:buClr>
                <a:schemeClr val="dk1"/>
              </a:buClr>
              <a:buSzPct val="110000"/>
              <a:buFont typeface="Arial"/>
              <a:buNone/>
            </a:pPr>
            <a:r>
              <a:rPr b="1" lang="en" sz="1000">
                <a:solidFill>
                  <a:schemeClr val="dk1"/>
                </a:solidFill>
              </a:rPr>
              <a:t>Hydra</a:t>
            </a:r>
            <a:r>
              <a:rPr lang="en" sz="1000">
                <a:solidFill>
                  <a:schemeClr val="dk1"/>
                </a:solidFill>
              </a:rPr>
              <a:t> — Ruby on Rails framework for front-end</a:t>
            </a:r>
          </a:p>
          <a:p>
            <a:pPr indent="0" lvl="0" marL="457200" rtl="0">
              <a:spcBef>
                <a:spcPts val="600"/>
              </a:spcBef>
              <a:buClr>
                <a:schemeClr val="dk1"/>
              </a:buClr>
              <a:buSzPct val="110000"/>
              <a:buFont typeface="Arial"/>
              <a:buNone/>
            </a:pPr>
            <a:r>
              <a:rPr b="1" lang="en" sz="1000">
                <a:solidFill>
                  <a:schemeClr val="dk1"/>
                </a:solidFill>
              </a:rPr>
              <a:t>Islandora</a:t>
            </a:r>
            <a:r>
              <a:rPr lang="en" sz="1000">
                <a:solidFill>
                  <a:schemeClr val="dk1"/>
                </a:solidFill>
              </a:rPr>
              <a:t> — Drupal framework for front-end</a:t>
            </a:r>
          </a:p>
          <a:p>
            <a:pPr lvl="0">
              <a:spcBef>
                <a:spcPts val="600"/>
              </a:spcBef>
              <a:buClr>
                <a:schemeClr val="dk1"/>
              </a:buClr>
              <a:buSzPct val="110000"/>
              <a:buFont typeface="Arial"/>
              <a:buNone/>
            </a:pPr>
            <a:r>
              <a:rPr b="1" lang="en" sz="1000">
                <a:solidFill>
                  <a:schemeClr val="dk1"/>
                </a:solidFill>
              </a:rPr>
              <a:t>DSpace</a:t>
            </a:r>
            <a:r>
              <a:rPr lang="en" sz="1000">
                <a:solidFill>
                  <a:schemeClr val="dk1"/>
                </a:solidFill>
              </a:rPr>
              <a:t> — Digital Repository software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LOCKSS — Lots of Copies Keeps Stuff Safe — a peer-to-peer network system that allows institutions to use commodity hardware to keep multiple copies of data, geographically dispersed.</a:t>
            </a:r>
          </a:p>
          <a:p>
            <a:pPr rtl="0">
              <a:spcBef>
                <a:spcPts val="0"/>
              </a:spcBef>
              <a:buNone/>
            </a:pPr>
            <a:r>
              <a:rPr lang="en"/>
              <a:t>Digital Preservation Network — Similar idea as LOCKSS, but instead of a peer-to-peer network, only five institutions store content and copies to each other. Other members upload their data and it’s copied to the other 5 institutions, geographically dispersed.</a:t>
            </a:r>
          </a:p>
          <a:p>
            <a:pPr rtl="0">
              <a:spcBef>
                <a:spcPts val="0"/>
              </a:spcBef>
              <a:buNone/>
            </a:pPr>
            <a:r>
              <a:rPr lang="en"/>
              <a:t>DuraCloud — A not-for-profit service that provides an interface to upload and replicate content into cloud storage systems, such as Amazon S3, Amazon Glacier, Rackspace, Azure, and the Digital Preservation Network.</a:t>
            </a:r>
          </a:p>
          <a:p>
            <a:pPr lvl="0" rtl="0">
              <a:spcBef>
                <a:spcPts val="0"/>
              </a:spcBef>
              <a:buNone/>
            </a:pPr>
            <a:r>
              <a:rPr lang="en">
                <a:solidFill>
                  <a:schemeClr val="dk1"/>
                </a:solidFill>
              </a:rPr>
              <a:t>Portico — A not-for-profit company that provides data repository services.</a:t>
            </a:r>
          </a:p>
          <a:p>
            <a:pPr rtl="0">
              <a:spcBef>
                <a:spcPts val="0"/>
              </a:spcBef>
              <a:buNone/>
            </a:pPr>
            <a:r>
              <a:rPr lang="en"/>
              <a:t>APTrust — Academic Preservation Trust . </a:t>
            </a:r>
          </a:p>
          <a:p>
            <a:pPr rtl="0">
              <a:spcBef>
                <a:spcPts val="0"/>
              </a:spcBef>
              <a:buNone/>
            </a:pPr>
            <a:r>
              <a:rPr lang="en"/>
              <a:t>HathiTrust — Collaborative repositories where their members can place digital data into a single digital preservation system and share the data. APTrust </a:t>
            </a:r>
            <a:r>
              <a:rPr lang="en">
                <a:solidFill>
                  <a:schemeClr val="dk1"/>
                </a:solidFill>
              </a:rPr>
              <a:t>Hosted by the University of Virginia, HathiTrust </a:t>
            </a:r>
            <a:r>
              <a:rPr lang="en"/>
              <a:t>administered by the University of Michigan and Indiana University.</a:t>
            </a:r>
          </a:p>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37" name="Shape 13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44" name="Shape 14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1" name="Shape 15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7" name="Shape 15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 name="Shape 46"/>
        <p:cNvGrpSpPr/>
        <p:nvPr/>
      </p:nvGrpSpPr>
      <p:grpSpPr>
        <a:xfrm>
          <a:off x="0" y="0"/>
          <a:ext cx="0" cy="0"/>
          <a:chOff x="0" y="0"/>
          <a:chExt cx="0" cy="0"/>
        </a:xfrm>
      </p:grpSpPr>
      <p:sp>
        <p:nvSpPr>
          <p:cNvPr id="47" name="Shape 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8" name="Shape 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65" name="Shape 16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1" name="Shape 17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7" name="Shape 17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83" name="Shape 18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91" name="Shape 19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97" name="Shape 19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03" name="Shape 20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4" name="Shape 2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2" name="Shape 22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3" name="Shape 5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sz="1200"/>
              <a:t>How many of you have:</a:t>
            </a:r>
          </a:p>
          <a:p>
            <a:pPr indent="-304800" lvl="0" marL="457200" rtl="0">
              <a:spcBef>
                <a:spcPts val="0"/>
              </a:spcBef>
              <a:buClr>
                <a:srgbClr val="000000"/>
              </a:buClr>
              <a:buSzPct val="100000"/>
              <a:buFont typeface="Arial"/>
              <a:buAutoNum type="arabicPeriod"/>
            </a:pPr>
            <a:r>
              <a:rPr lang="en" sz="1200"/>
              <a:t>Digital data stored on your computer, hard drive, flash drive, or in the cloud, that is important to you?</a:t>
            </a:r>
          </a:p>
          <a:p>
            <a:pPr indent="-304800" lvl="0" marL="457200" rtl="0">
              <a:spcBef>
                <a:spcPts val="0"/>
              </a:spcBef>
              <a:buClr>
                <a:srgbClr val="000000"/>
              </a:buClr>
              <a:buSzPct val="100000"/>
              <a:buFont typeface="Arial"/>
              <a:buAutoNum type="arabicPeriod"/>
            </a:pPr>
            <a:r>
              <a:rPr lang="en" sz="1200"/>
              <a:t>Have ever lost data before that you couldn’t restore (from such things as accidental deletion, hard drive crash, or you knew the file or email was on your computer but you just couldn’t find it)?</a:t>
            </a:r>
          </a:p>
          <a:p>
            <a:pPr indent="-304800" lvl="0" marL="457200" rtl="0">
              <a:spcBef>
                <a:spcPts val="0"/>
              </a:spcBef>
              <a:buClr>
                <a:srgbClr val="000000"/>
              </a:buClr>
              <a:buSzPct val="100000"/>
              <a:buFont typeface="Arial"/>
              <a:buAutoNum type="arabicPeriod"/>
            </a:pPr>
            <a:r>
              <a:rPr lang="en" sz="1200"/>
              <a:t>Keep regular backups of your data? In different geographic locations?</a:t>
            </a:r>
          </a:p>
          <a:p>
            <a:pPr indent="-304800" lvl="0" marL="457200">
              <a:spcBef>
                <a:spcPts val="0"/>
              </a:spcBef>
              <a:buClr>
                <a:srgbClr val="000000"/>
              </a:buClr>
              <a:buSzPct val="100000"/>
              <a:buFont typeface="Arial"/>
              <a:buAutoNum type="arabicPeriod"/>
            </a:pPr>
            <a:r>
              <a:rPr lang="en" sz="1200"/>
              <a:t>Have ever thought about what will happen to your data when you are no longer around to maintain it? (not just your research and email, but even digital family pictures and videos)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sz="1200">
                <a:solidFill>
                  <a:schemeClr val="dk1"/>
                </a:solidFill>
              </a:rPr>
              <a:t>Real-world example of data loss.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sz="1200">
                <a:solidFill>
                  <a:schemeClr val="dk1"/>
                </a:solidFill>
              </a:rPr>
              <a:t>For papers where authors reported the status of their data, the odds of the data being extant decreased by 17% per year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important records of scholarship are increasingly ONLY digital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idx="1" type="subTitle"/>
          </p:nvPr>
        </p:nvSpPr>
        <p:spPr>
          <a:xfrm>
            <a:off x="685800" y="2840053"/>
            <a:ext cx="7772400" cy="784799"/>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0" name="Shape 10"/>
          <p:cNvSpPr txBox="1"/>
          <p:nvPr>
            <p:ph type="ctrTitle"/>
          </p:nvPr>
        </p:nvSpPr>
        <p:spPr>
          <a:xfrm>
            <a:off x="685800" y="1583342"/>
            <a:ext cx="7772400" cy="1159799"/>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1" name="Shape 1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0"/>
              </a:spcBef>
              <a:buClr>
                <a:schemeClr val="dk1"/>
              </a:buClr>
              <a:buSzPct val="100000"/>
              <a:buNone/>
              <a:defRPr sz="1800">
                <a:solidFill>
                  <a:schemeClr val="dk1"/>
                </a:solidFill>
              </a:defRPr>
            </a:lvl1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9" name="Shape 29"/>
        <p:cNvGrpSpPr/>
        <p:nvPr/>
      </p:nvGrpSpPr>
      <p:grpSpPr>
        <a:xfrm>
          <a:off x="0" y="0"/>
          <a:ext cx="0" cy="0"/>
          <a:chOff x="0" y="0"/>
          <a:chExt cx="0" cy="0"/>
        </a:xfrm>
      </p:grpSpPr>
      <p:sp>
        <p:nvSpPr>
          <p:cNvPr id="30" name="Shape 30"/>
          <p:cNvSpPr txBox="1"/>
          <p:nvPr>
            <p:ph type="title"/>
          </p:nvPr>
        </p:nvSpPr>
        <p:spPr>
          <a:xfrm>
            <a:off x="457200" y="205978"/>
            <a:ext cx="8229600" cy="8574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 name="Shape 31"/>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a:lvl1pPr>
            <a:lvl2pPr indent="-107950" marL="742950" rtl="0" algn="l">
              <a:spcBef>
                <a:spcPts val="560"/>
              </a:spcBef>
              <a:buClr>
                <a:schemeClr val="dk1"/>
              </a:buClr>
              <a:buFont typeface="Arial"/>
              <a:buChar char="–"/>
              <a:defRPr/>
            </a:lvl2pPr>
            <a:lvl3pPr indent="-76200" marL="1143000" rtl="0" algn="l">
              <a:spcBef>
                <a:spcPts val="480"/>
              </a:spcBef>
              <a:buClr>
                <a:schemeClr val="dk1"/>
              </a:buClr>
              <a:buFont typeface="Arial"/>
              <a:buChar char="•"/>
              <a:defRPr/>
            </a:lvl3pPr>
            <a:lvl4pPr indent="-101600" marL="1600200" rtl="0" algn="l">
              <a:spcBef>
                <a:spcPts val="400"/>
              </a:spcBef>
              <a:buClr>
                <a:schemeClr val="dk1"/>
              </a:buClr>
              <a:buFont typeface="Arial"/>
              <a:buChar char="–"/>
              <a:defRPr/>
            </a:lvl4pPr>
            <a:lvl5pPr indent="-101600" marL="2057400" rtl="0" algn="l">
              <a:spcBef>
                <a:spcPts val="400"/>
              </a:spcBef>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32" name="Shape 32"/>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3" name="Shape 33"/>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4" name="Shape 34"/>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30000">
              <a:schemeClr val="lt1"/>
            </a:gs>
            <a:gs pos="100000">
              <a:schemeClr val="lt2"/>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300">
                <a:solidFill>
                  <a:schemeClr val="dk1"/>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3.png"/><Relationship Id="rId4" Type="http://schemas.openxmlformats.org/officeDocument/2006/relationships/image" Target="../media/image00.png"/><Relationship Id="rId5" Type="http://schemas.openxmlformats.org/officeDocument/2006/relationships/image" Target="../media/image04.png"/><Relationship Id="rId6" Type="http://schemas.openxmlformats.org/officeDocument/2006/relationships/image" Target="../media/image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08.png"/><Relationship Id="rId4" Type="http://schemas.openxmlformats.org/officeDocument/2006/relationships/image" Target="../media/image0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http://www.avpreserve.com/wp-content/uploads/2014/10/ChecksumComparisons_102014.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media.amazonwebservices.com/AWS_Storage_Options.pdf" TargetMode="External"/><Relationship Id="rId4" Type="http://schemas.openxmlformats.org/officeDocument/2006/relationships/hyperlink" Target="http://blog.dshr.org/2010/09/petabyte-for-century-goes-main-stream.html" TargetMode="External"/><Relationship Id="rId5" Type="http://schemas.openxmlformats.org/officeDocument/2006/relationships/hyperlink" Target="https://www.usenix.org/legacy/events/hotstorage10/tech/full_papers/Greenan.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hyperlink" Target="https://www.usenix.org/legacy/events/hotstorage10/tech/full_papers/Greenan.pdf" TargetMode="External"/><Relationship Id="rId4" Type="http://schemas.openxmlformats.org/officeDocument/2006/relationships/hyperlink" Target="http://www.ijdc.net/index.php/ijdc/article/view/151" TargetMode="External"/><Relationship Id="rId5" Type="http://schemas.openxmlformats.org/officeDocument/2006/relationships/hyperlink" Target="http://queue.acm.org/detail.cfm?id=186629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hyperlink" Target="http://arxiv.org/abs/1210.171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03.png"/><Relationship Id="rId4" Type="http://schemas.openxmlformats.org/officeDocument/2006/relationships/image" Target="../media/image00.png"/><Relationship Id="rId5" Type="http://schemas.openxmlformats.org/officeDocument/2006/relationships/image" Target="../media/image04.png"/><Relationship Id="rId6" Type="http://schemas.openxmlformats.org/officeDocument/2006/relationships/image" Target="../media/image01.png"/><Relationship Id="rId7" Type="http://schemas.openxmlformats.org/officeDocument/2006/relationships/image" Target="../media/image0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slideshare.net/newmanld/the-quest-for-digital-preservation-will-part-of-math-history-be-gone-forever" TargetMode="External"/><Relationship Id="rId4" Type="http://schemas.openxmlformats.org/officeDocument/2006/relationships/hyperlink" Target="http://www.slideshare.net/newmanld/the-quest-for-digital-preservation-mathfest-2015-bibliograph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7.jpg"/><Relationship Id="rId4" Type="http://schemas.openxmlformats.org/officeDocument/2006/relationships/hyperlink" Target="https://twitter.com/gailst/status/23752559154758041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dx.doi.org/10.1016/j.cub.2013.11.014" TargetMode="External"/><Relationship Id="rId4" Type="http://schemas.openxmlformats.org/officeDocument/2006/relationships/image" Target="../media/image0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x="0" y="0"/>
          <a:ext cx="0" cy="0"/>
          <a:chOff x="0" y="0"/>
          <a:chExt cx="0" cy="0"/>
        </a:xfrm>
      </p:grpSpPr>
      <p:sp>
        <p:nvSpPr>
          <p:cNvPr id="36" name="Shape 36"/>
          <p:cNvSpPr txBox="1"/>
          <p:nvPr>
            <p:ph type="ctrTitle"/>
          </p:nvPr>
        </p:nvSpPr>
        <p:spPr>
          <a:xfrm>
            <a:off x="685800" y="1583342"/>
            <a:ext cx="7772400" cy="1159799"/>
          </a:xfrm>
          <a:prstGeom prst="rect">
            <a:avLst/>
          </a:prstGeom>
        </p:spPr>
        <p:txBody>
          <a:bodyPr anchorCtr="0" anchor="b" bIns="91425" lIns="91425" rIns="91425" tIns="91425">
            <a:noAutofit/>
          </a:bodyPr>
          <a:lstStyle/>
          <a:p>
            <a:pPr>
              <a:spcBef>
                <a:spcPts val="0"/>
              </a:spcBef>
              <a:buNone/>
            </a:pPr>
            <a:r>
              <a:rPr lang="en"/>
              <a:t>The Quest for Digital Preservation</a:t>
            </a:r>
          </a:p>
        </p:txBody>
      </p:sp>
      <p:sp>
        <p:nvSpPr>
          <p:cNvPr id="37" name="Shape 37"/>
          <p:cNvSpPr txBox="1"/>
          <p:nvPr>
            <p:ph idx="1" type="subTitle"/>
          </p:nvPr>
        </p:nvSpPr>
        <p:spPr>
          <a:xfrm>
            <a:off x="685800" y="2840050"/>
            <a:ext cx="7991699" cy="784799"/>
          </a:xfrm>
          <a:prstGeom prst="rect">
            <a:avLst/>
          </a:prstGeom>
        </p:spPr>
        <p:txBody>
          <a:bodyPr anchorCtr="0" anchor="t" bIns="91425" lIns="91425" rIns="91425" tIns="91425">
            <a:noAutofit/>
          </a:bodyPr>
          <a:lstStyle/>
          <a:p>
            <a:pPr>
              <a:spcBef>
                <a:spcPts val="0"/>
              </a:spcBef>
              <a:buNone/>
            </a:pPr>
            <a:r>
              <a:rPr lang="en"/>
              <a:t>Will a portion of Math History be lost forever?</a:t>
            </a:r>
          </a:p>
        </p:txBody>
      </p:sp>
      <p:sp>
        <p:nvSpPr>
          <p:cNvPr id="38" name="Shape 38"/>
          <p:cNvSpPr txBox="1"/>
          <p:nvPr/>
        </p:nvSpPr>
        <p:spPr>
          <a:xfrm>
            <a:off x="292600" y="3661925"/>
            <a:ext cx="3767400" cy="722399"/>
          </a:xfrm>
          <a:prstGeom prst="rect">
            <a:avLst/>
          </a:prstGeom>
          <a:noFill/>
          <a:ln>
            <a:noFill/>
          </a:ln>
        </p:spPr>
        <p:txBody>
          <a:bodyPr anchorCtr="0" anchor="t" bIns="91425" lIns="91425" rIns="91425" tIns="91425">
            <a:noAutofit/>
          </a:bodyPr>
          <a:lstStyle/>
          <a:p>
            <a:pPr lvl="0" rtl="0">
              <a:spcBef>
                <a:spcPts val="0"/>
              </a:spcBef>
              <a:buNone/>
            </a:pPr>
            <a:r>
              <a:rPr lang="en" sz="1800">
                <a:solidFill>
                  <a:schemeClr val="dk1"/>
                </a:solidFill>
              </a:rPr>
              <a:t>Steve DiDomenico</a:t>
            </a:r>
          </a:p>
          <a:p>
            <a:pPr lvl="0" rtl="0">
              <a:spcBef>
                <a:spcPts val="0"/>
              </a:spcBef>
              <a:buNone/>
            </a:pPr>
            <a:r>
              <a:rPr lang="en" sz="1800">
                <a:solidFill>
                  <a:schemeClr val="dk1"/>
                </a:solidFill>
              </a:rPr>
              <a:t>Head, Enterprise Systems</a:t>
            </a:r>
          </a:p>
          <a:p>
            <a:pPr lvl="0" rtl="0">
              <a:spcBef>
                <a:spcPts val="0"/>
              </a:spcBef>
              <a:buNone/>
            </a:pPr>
            <a:r>
              <a:rPr lang="en" sz="1800">
                <a:solidFill>
                  <a:schemeClr val="dk1"/>
                </a:solidFill>
              </a:rPr>
              <a:t>Northwestern University Library</a:t>
            </a:r>
          </a:p>
          <a:p>
            <a:pPr lvl="0" rtl="0">
              <a:spcBef>
                <a:spcPts val="0"/>
              </a:spcBef>
              <a:buNone/>
            </a:pPr>
            <a:r>
              <a:rPr lang="en" sz="1800">
                <a:solidFill>
                  <a:schemeClr val="dk1"/>
                </a:solidFill>
              </a:rPr>
              <a:t>steve@northwestern.edu</a:t>
            </a:r>
          </a:p>
        </p:txBody>
      </p:sp>
      <p:sp>
        <p:nvSpPr>
          <p:cNvPr id="39" name="Shape 39"/>
          <p:cNvSpPr txBox="1"/>
          <p:nvPr/>
        </p:nvSpPr>
        <p:spPr>
          <a:xfrm>
            <a:off x="4937750" y="3661925"/>
            <a:ext cx="3840600" cy="722399"/>
          </a:xfrm>
          <a:prstGeom prst="rect">
            <a:avLst/>
          </a:prstGeom>
          <a:noFill/>
          <a:ln>
            <a:noFill/>
          </a:ln>
        </p:spPr>
        <p:txBody>
          <a:bodyPr anchorCtr="0" anchor="t" bIns="91425" lIns="91425" rIns="91425" tIns="91425">
            <a:noAutofit/>
          </a:bodyPr>
          <a:lstStyle/>
          <a:p>
            <a:pPr lvl="0" rtl="0">
              <a:spcBef>
                <a:spcPts val="0"/>
              </a:spcBef>
              <a:buNone/>
            </a:pPr>
            <a:r>
              <a:rPr lang="en" sz="1800">
                <a:solidFill>
                  <a:schemeClr val="dk1"/>
                </a:solidFill>
              </a:rPr>
              <a:t>Linda Newman</a:t>
            </a:r>
          </a:p>
          <a:p>
            <a:pPr lvl="0" rtl="0">
              <a:spcBef>
                <a:spcPts val="0"/>
              </a:spcBef>
              <a:buNone/>
            </a:pPr>
            <a:r>
              <a:rPr lang="en" sz="1800">
                <a:solidFill>
                  <a:schemeClr val="dk1"/>
                </a:solidFill>
              </a:rPr>
              <a:t>Head of Digital Collections and Repositories</a:t>
            </a:r>
          </a:p>
          <a:p>
            <a:pPr lvl="0" rtl="0">
              <a:spcBef>
                <a:spcPts val="0"/>
              </a:spcBef>
              <a:buNone/>
            </a:pPr>
            <a:r>
              <a:rPr lang="en" sz="1800">
                <a:solidFill>
                  <a:schemeClr val="dk1"/>
                </a:solidFill>
              </a:rPr>
              <a:t>University of Cincinnati Libraries </a:t>
            </a:r>
          </a:p>
          <a:p>
            <a:pPr lvl="0" rtl="0">
              <a:spcBef>
                <a:spcPts val="0"/>
              </a:spcBef>
              <a:buNone/>
            </a:pPr>
            <a:r>
              <a:rPr lang="en" sz="1800">
                <a:solidFill>
                  <a:schemeClr val="dk1"/>
                </a:solidFill>
              </a:rPr>
              <a:t>newmanld@ucmail.uc.edu</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Digital Preservation</a:t>
            </a:r>
          </a:p>
        </p:txBody>
      </p:sp>
      <p:sp>
        <p:nvSpPr>
          <p:cNvPr id="94" name="Shape 94"/>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b="1" lang="en" sz="1800">
                <a:solidFill>
                  <a:schemeClr val="dk1"/>
                </a:solidFill>
              </a:rPr>
              <a:t>Born-digital content</a:t>
            </a:r>
            <a:r>
              <a:rPr lang="en" sz="1800">
                <a:solidFill>
                  <a:schemeClr val="dk1"/>
                </a:solidFill>
              </a:rPr>
              <a:t>: Data that doesn’t have a physical equivalent</a:t>
            </a:r>
          </a:p>
          <a:p>
            <a:pPr indent="457200" lvl="0" rtl="0">
              <a:spcBef>
                <a:spcPts val="0"/>
              </a:spcBef>
              <a:buNone/>
            </a:pPr>
            <a:r>
              <a:rPr i="1" lang="en" sz="1800">
                <a:solidFill>
                  <a:schemeClr val="dk1"/>
                </a:solidFill>
              </a:rPr>
              <a:t>Examples: photos from a digital camera, email, web pages</a:t>
            </a:r>
          </a:p>
          <a:p>
            <a:pPr lvl="0" rtl="0">
              <a:spcBef>
                <a:spcPts val="0"/>
              </a:spcBef>
              <a:buNone/>
            </a:pPr>
            <a:r>
              <a:t/>
            </a:r>
            <a:endParaRPr sz="1800">
              <a:solidFill>
                <a:schemeClr val="dk1"/>
              </a:solidFill>
            </a:endParaRPr>
          </a:p>
          <a:p>
            <a:pPr lvl="0" rtl="0">
              <a:spcBef>
                <a:spcPts val="0"/>
              </a:spcBef>
              <a:buNone/>
            </a:pPr>
            <a:r>
              <a:rPr lang="en" sz="1800">
                <a:solidFill>
                  <a:schemeClr val="dk1"/>
                </a:solidFill>
              </a:rPr>
              <a:t>Issues include:</a:t>
            </a:r>
          </a:p>
          <a:p>
            <a:pPr indent="-342900" lvl="0" marL="457200" rtl="0">
              <a:spcBef>
                <a:spcPts val="0"/>
              </a:spcBef>
              <a:buClr>
                <a:schemeClr val="dk1"/>
              </a:buClr>
              <a:buSzPct val="100000"/>
              <a:buFont typeface="Arial"/>
              <a:buChar char="●"/>
            </a:pPr>
            <a:r>
              <a:rPr lang="en" sz="1800">
                <a:solidFill>
                  <a:schemeClr val="dk1"/>
                </a:solidFill>
              </a:rPr>
              <a:t>Storage medium (floppy disks, burned data discs that only last a few years, etc.)</a:t>
            </a:r>
          </a:p>
          <a:p>
            <a:pPr indent="-342900" lvl="0" marL="457200" rtl="0">
              <a:spcBef>
                <a:spcPts val="0"/>
              </a:spcBef>
              <a:buClr>
                <a:schemeClr val="dk1"/>
              </a:buClr>
              <a:buSzPct val="100000"/>
              <a:buFont typeface="Arial"/>
              <a:buChar char="●"/>
            </a:pPr>
            <a:r>
              <a:rPr lang="en" sz="1800">
                <a:solidFill>
                  <a:schemeClr val="dk1"/>
                </a:solidFill>
              </a:rPr>
              <a:t>Format — Obsolete formats difficult or impossible to open, may have missing data</a:t>
            </a:r>
          </a:p>
          <a:p>
            <a:pPr indent="-342900" lvl="0" marL="457200" rtl="0">
              <a:spcBef>
                <a:spcPts val="0"/>
              </a:spcBef>
              <a:buClr>
                <a:schemeClr val="dk1"/>
              </a:buClr>
              <a:buSzPct val="100000"/>
              <a:buFont typeface="Arial"/>
              <a:buChar char="●"/>
            </a:pPr>
            <a:r>
              <a:rPr lang="en" sz="1800">
                <a:solidFill>
                  <a:schemeClr val="dk1"/>
                </a:solidFill>
              </a:rPr>
              <a:t>Difficult to preserve content on websites, private servers, social media.</a:t>
            </a:r>
          </a:p>
          <a:p>
            <a:pPr indent="-342900" lvl="0" marL="457200" rtl="0">
              <a:spcBef>
                <a:spcPts val="0"/>
              </a:spcBef>
              <a:buClr>
                <a:schemeClr val="dk1"/>
              </a:buClr>
              <a:buSzPct val="100000"/>
              <a:buFont typeface="Arial"/>
              <a:buChar char="●"/>
            </a:pPr>
            <a:r>
              <a:rPr lang="en" sz="1800">
                <a:solidFill>
                  <a:schemeClr val="dk1"/>
                </a:solidFill>
              </a:rPr>
              <a:t>There can be a lot of content, hard to determine what to keep</a:t>
            </a:r>
          </a:p>
          <a:p>
            <a:pPr lvl="0" rtl="0">
              <a:spcBef>
                <a:spcPts val="0"/>
              </a:spcBef>
              <a:buNone/>
            </a:pPr>
            <a:r>
              <a:t/>
            </a:r>
            <a:endParaRPr sz="1400">
              <a:solidFill>
                <a:schemeClr val="dk1"/>
              </a:solidFill>
            </a:endParaRPr>
          </a:p>
          <a:p>
            <a:pPr lvl="0" rtl="0">
              <a:spcBef>
                <a:spcPts val="0"/>
              </a:spcBef>
              <a:buNone/>
            </a:pPr>
            <a:r>
              <a:t/>
            </a:r>
            <a:endParaRPr sz="1400">
              <a:solidFill>
                <a:schemeClr val="dk1"/>
              </a:solidFill>
            </a:endParaRPr>
          </a:p>
          <a:p>
            <a:pPr lvl="0" rtl="0">
              <a:spcBef>
                <a:spcPts val="0"/>
              </a:spcBef>
              <a:buNone/>
            </a:pPr>
            <a:r>
              <a:t/>
            </a:r>
            <a:endParaRPr sz="1400">
              <a:solidFill>
                <a:schemeClr val="dk1"/>
              </a:solidFill>
            </a:endParaRPr>
          </a:p>
          <a:p>
            <a:pPr lvl="0" rtl="0">
              <a:spcBef>
                <a:spcPts val="0"/>
              </a:spcBef>
              <a:buNone/>
            </a:pPr>
            <a:r>
              <a:t/>
            </a:r>
            <a:endParaRPr sz="1400">
              <a:solidFill>
                <a:schemeClr val="dk1"/>
              </a:solidFill>
            </a:endParaRPr>
          </a:p>
          <a:p>
            <a:pPr lvl="0">
              <a:spcBef>
                <a:spcPts val="0"/>
              </a:spcBef>
              <a:buClr>
                <a:schemeClr val="dk1"/>
              </a:buClr>
              <a:buFont typeface="Arial"/>
              <a:buNone/>
            </a:pPr>
            <a:r>
              <a:t/>
            </a:r>
            <a:endParaRPr sz="1400">
              <a:solidFill>
                <a:schemeClr val="dk1"/>
              </a:solidFil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Digital Preservation</a:t>
            </a:r>
          </a:p>
        </p:txBody>
      </p:sp>
      <p:sp>
        <p:nvSpPr>
          <p:cNvPr id="100" name="Shape 100"/>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1800"/>
              <a:t>For both born-digital and digitized materials:</a:t>
            </a:r>
          </a:p>
          <a:p>
            <a:pPr rtl="0">
              <a:spcBef>
                <a:spcPts val="0"/>
              </a:spcBef>
              <a:buNone/>
            </a:pPr>
            <a:r>
              <a:t/>
            </a:r>
            <a:endParaRPr/>
          </a:p>
          <a:p>
            <a:pPr rtl="0" algn="ctr">
              <a:spcBef>
                <a:spcPts val="0"/>
              </a:spcBef>
              <a:buNone/>
            </a:pPr>
            <a:r>
              <a:rPr lang="en" sz="2400"/>
              <a:t>Can we preserve what we need before it’s too late?</a:t>
            </a:r>
          </a:p>
          <a:p>
            <a:pPr rtl="0" algn="ctr">
              <a:spcBef>
                <a:spcPts val="0"/>
              </a:spcBef>
              <a:buNone/>
            </a:pPr>
            <a:r>
              <a:t/>
            </a:r>
            <a:endParaRPr sz="2400"/>
          </a:p>
          <a:p>
            <a:pPr algn="ctr">
              <a:spcBef>
                <a:spcPts val="0"/>
              </a:spcBef>
              <a:buNone/>
            </a:pPr>
            <a:r>
              <a:rPr lang="en" sz="2400"/>
              <a:t>Does metadata exist (or can it be created) so we know the content that we have?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idx="1" type="body"/>
          </p:nvPr>
        </p:nvSpPr>
        <p:spPr>
          <a:xfrm>
            <a:off x="375600" y="146000"/>
            <a:ext cx="8229600" cy="2598300"/>
          </a:xfrm>
          <a:prstGeom prst="rect">
            <a:avLst/>
          </a:prstGeom>
        </p:spPr>
        <p:txBody>
          <a:bodyPr anchorCtr="0" anchor="t" bIns="91425" lIns="91425" rIns="91425" tIns="91425">
            <a:noAutofit/>
          </a:bodyPr>
          <a:lstStyle/>
          <a:p>
            <a:pPr rtl="0">
              <a:spcBef>
                <a:spcPts val="0"/>
              </a:spcBef>
              <a:buNone/>
            </a:pPr>
            <a:r>
              <a:rPr b="1" lang="en" sz="1800"/>
              <a:t>Digital Repository</a:t>
            </a:r>
            <a:r>
              <a:rPr lang="en" sz="1800"/>
              <a:t>: A preservation system designed to help librarians, curators, and other specialists keep track of and maintain digital information over time. It can also provide </a:t>
            </a:r>
            <a:r>
              <a:rPr lang="en" sz="1800">
                <a:solidFill>
                  <a:schemeClr val="dk1"/>
                </a:solidFill>
              </a:rPr>
              <a:t>users and patrons </a:t>
            </a:r>
            <a:r>
              <a:rPr lang="en" sz="1800"/>
              <a:t>access to the content.</a:t>
            </a:r>
          </a:p>
          <a:p>
            <a:pPr rtl="0">
              <a:spcBef>
                <a:spcPts val="0"/>
              </a:spcBef>
              <a:buNone/>
            </a:pPr>
            <a:r>
              <a:rPr i="1" lang="en" sz="1400"/>
              <a:t>(In addition to some other other things, such as access controls, APIs for content ingestion, copyright support, and more) </a:t>
            </a:r>
          </a:p>
          <a:p>
            <a:pPr rtl="0">
              <a:spcBef>
                <a:spcPts val="0"/>
              </a:spcBef>
              <a:buNone/>
            </a:pPr>
            <a:r>
              <a:t/>
            </a:r>
            <a:endParaRPr sz="1400"/>
          </a:p>
          <a:p>
            <a:pPr rtl="0">
              <a:spcBef>
                <a:spcPts val="0"/>
              </a:spcBef>
              <a:buNone/>
            </a:pPr>
            <a:r>
              <a:rPr lang="en" sz="1800"/>
              <a:t>Libraries, museums, and other institutions have created community-developed, open source software such as:</a:t>
            </a:r>
          </a:p>
          <a:p>
            <a:pPr rtl="0">
              <a:spcBef>
                <a:spcPts val="0"/>
              </a:spcBef>
              <a:buNone/>
            </a:pPr>
            <a:r>
              <a:t/>
            </a:r>
            <a:endParaRPr sz="1400"/>
          </a:p>
          <a:p>
            <a:pPr rtl="0">
              <a:spcBef>
                <a:spcPts val="0"/>
              </a:spcBef>
              <a:buNone/>
            </a:pPr>
            <a:r>
              <a:t/>
            </a:r>
            <a:endParaRPr sz="1400"/>
          </a:p>
          <a:p>
            <a:pPr rtl="0">
              <a:spcBef>
                <a:spcPts val="0"/>
              </a:spcBef>
              <a:buNone/>
            </a:pPr>
            <a:r>
              <a:t/>
            </a:r>
            <a:endParaRPr sz="1400"/>
          </a:p>
          <a:p>
            <a:pPr rtl="0">
              <a:spcBef>
                <a:spcPts val="0"/>
              </a:spcBef>
              <a:buNone/>
            </a:pPr>
            <a:r>
              <a:t/>
            </a:r>
            <a:endParaRPr sz="1400"/>
          </a:p>
          <a:p>
            <a:pPr>
              <a:spcBef>
                <a:spcPts val="0"/>
              </a:spcBef>
              <a:buNone/>
            </a:pPr>
            <a:r>
              <a:t/>
            </a:r>
            <a:endParaRPr sz="1400"/>
          </a:p>
        </p:txBody>
      </p:sp>
      <p:pic>
        <p:nvPicPr>
          <p:cNvPr id="106" name="Shape 106"/>
          <p:cNvPicPr preferRelativeResize="0"/>
          <p:nvPr/>
        </p:nvPicPr>
        <p:blipFill>
          <a:blip r:embed="rId3">
            <a:alphaModFix/>
          </a:blip>
          <a:stretch>
            <a:fillRect/>
          </a:stretch>
        </p:blipFill>
        <p:spPr>
          <a:xfrm>
            <a:off x="4969350" y="2780650"/>
            <a:ext cx="2743200" cy="952500"/>
          </a:xfrm>
          <a:prstGeom prst="rect">
            <a:avLst/>
          </a:prstGeom>
          <a:noFill/>
          <a:ln>
            <a:noFill/>
          </a:ln>
        </p:spPr>
      </p:pic>
      <p:pic>
        <p:nvPicPr>
          <p:cNvPr id="107" name="Shape 107"/>
          <p:cNvPicPr preferRelativeResize="0"/>
          <p:nvPr/>
        </p:nvPicPr>
        <p:blipFill>
          <a:blip r:embed="rId4">
            <a:alphaModFix/>
          </a:blip>
          <a:stretch>
            <a:fillRect/>
          </a:stretch>
        </p:blipFill>
        <p:spPr>
          <a:xfrm>
            <a:off x="7008550" y="3814925"/>
            <a:ext cx="1662077" cy="1270125"/>
          </a:xfrm>
          <a:prstGeom prst="rect">
            <a:avLst/>
          </a:prstGeom>
          <a:noFill/>
          <a:ln>
            <a:noFill/>
          </a:ln>
        </p:spPr>
      </p:pic>
      <p:pic>
        <p:nvPicPr>
          <p:cNvPr id="108" name="Shape 108"/>
          <p:cNvPicPr preferRelativeResize="0"/>
          <p:nvPr/>
        </p:nvPicPr>
        <p:blipFill>
          <a:blip r:embed="rId5">
            <a:alphaModFix/>
          </a:blip>
          <a:stretch>
            <a:fillRect/>
          </a:stretch>
        </p:blipFill>
        <p:spPr>
          <a:xfrm>
            <a:off x="699224" y="2744300"/>
            <a:ext cx="1492350" cy="1369600"/>
          </a:xfrm>
          <a:prstGeom prst="rect">
            <a:avLst/>
          </a:prstGeom>
          <a:noFill/>
          <a:ln>
            <a:noFill/>
          </a:ln>
        </p:spPr>
      </p:pic>
      <p:pic>
        <p:nvPicPr>
          <p:cNvPr id="109" name="Shape 109"/>
          <p:cNvPicPr preferRelativeResize="0"/>
          <p:nvPr/>
        </p:nvPicPr>
        <p:blipFill>
          <a:blip r:embed="rId6">
            <a:alphaModFix/>
          </a:blip>
          <a:stretch>
            <a:fillRect/>
          </a:stretch>
        </p:blipFill>
        <p:spPr>
          <a:xfrm>
            <a:off x="4248750" y="3953462"/>
            <a:ext cx="1862925" cy="7568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pic>
        <p:nvPicPr>
          <p:cNvPr id="114" name="Shape 114"/>
          <p:cNvPicPr preferRelativeResize="0"/>
          <p:nvPr/>
        </p:nvPicPr>
        <p:blipFill>
          <a:blip r:embed="rId3">
            <a:alphaModFix/>
          </a:blip>
          <a:stretch>
            <a:fillRect/>
          </a:stretch>
        </p:blipFill>
        <p:spPr>
          <a:xfrm>
            <a:off x="1677925" y="158024"/>
            <a:ext cx="7311049" cy="5241874"/>
          </a:xfrm>
          <a:prstGeom prst="rect">
            <a:avLst/>
          </a:prstGeom>
          <a:noFill/>
          <a:ln>
            <a:noFill/>
          </a:ln>
        </p:spPr>
      </p:pic>
      <p:pic>
        <p:nvPicPr>
          <p:cNvPr id="115" name="Shape 115"/>
          <p:cNvPicPr preferRelativeResize="0"/>
          <p:nvPr/>
        </p:nvPicPr>
        <p:blipFill>
          <a:blip r:embed="rId4">
            <a:alphaModFix/>
          </a:blip>
          <a:stretch>
            <a:fillRect/>
          </a:stretch>
        </p:blipFill>
        <p:spPr>
          <a:xfrm>
            <a:off x="64825" y="69197"/>
            <a:ext cx="1850299" cy="8991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sz="2400"/>
              <a:t>Consortial/Cooperative Preservation Services</a:t>
            </a:r>
          </a:p>
        </p:txBody>
      </p:sp>
      <p:sp>
        <p:nvSpPr>
          <p:cNvPr id="121" name="Shape 121"/>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rgbClr val="000000"/>
              </a:buClr>
              <a:buSzPct val="100000"/>
              <a:buFont typeface="Arial"/>
              <a:buChar char="●"/>
            </a:pPr>
            <a:r>
              <a:rPr lang="en"/>
              <a:t>LOCKSS</a:t>
            </a:r>
          </a:p>
          <a:p>
            <a:pPr indent="-419100" lvl="0" marL="457200" rtl="0">
              <a:spcBef>
                <a:spcPts val="0"/>
              </a:spcBef>
              <a:buClr>
                <a:srgbClr val="000000"/>
              </a:buClr>
              <a:buSzPct val="100000"/>
              <a:buFont typeface="Arial"/>
              <a:buChar char="●"/>
            </a:pPr>
            <a:r>
              <a:rPr lang="en"/>
              <a:t>Digital Preservation Network (DPN)</a:t>
            </a:r>
          </a:p>
          <a:p>
            <a:pPr indent="-419100" lvl="0" marL="457200" rtl="0">
              <a:spcBef>
                <a:spcPts val="0"/>
              </a:spcBef>
              <a:buClr>
                <a:srgbClr val="000000"/>
              </a:buClr>
              <a:buSzPct val="100000"/>
              <a:buFont typeface="Arial"/>
              <a:buChar char="●"/>
            </a:pPr>
            <a:r>
              <a:rPr lang="en"/>
              <a:t>Portico</a:t>
            </a:r>
          </a:p>
          <a:p>
            <a:pPr indent="-419100" lvl="0" marL="457200" rtl="0">
              <a:spcBef>
                <a:spcPts val="0"/>
              </a:spcBef>
              <a:buClr>
                <a:srgbClr val="000000"/>
              </a:buClr>
              <a:buSzPct val="100000"/>
              <a:buFont typeface="Arial"/>
              <a:buChar char="●"/>
            </a:pPr>
            <a:r>
              <a:rPr lang="en"/>
              <a:t>DuraCloud</a:t>
            </a:r>
          </a:p>
          <a:p>
            <a:pPr indent="-419100" lvl="0" marL="457200" rtl="0">
              <a:spcBef>
                <a:spcPts val="0"/>
              </a:spcBef>
              <a:buClr>
                <a:schemeClr val="dk1"/>
              </a:buClr>
              <a:buSzPct val="100000"/>
              <a:buFont typeface="Arial"/>
              <a:buChar char="●"/>
            </a:pPr>
            <a:r>
              <a:rPr lang="en">
                <a:solidFill>
                  <a:schemeClr val="dk1"/>
                </a:solidFill>
              </a:rPr>
              <a:t>APTrust</a:t>
            </a:r>
          </a:p>
          <a:p>
            <a:pPr indent="-419100" lvl="0" marL="457200">
              <a:spcBef>
                <a:spcPts val="0"/>
              </a:spcBef>
              <a:buClr>
                <a:schemeClr val="dk1"/>
              </a:buClr>
              <a:buSzPct val="100000"/>
              <a:buFont typeface="Arial"/>
              <a:buChar char="●"/>
            </a:pPr>
            <a:r>
              <a:rPr lang="en">
                <a:solidFill>
                  <a:schemeClr val="dk1"/>
                </a:solidFill>
              </a:rPr>
              <a:t>HathiTrust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What can you do</a:t>
            </a:r>
          </a:p>
        </p:txBody>
      </p:sp>
      <p:sp>
        <p:nvSpPr>
          <p:cNvPr id="127" name="Shape 12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81000" lvl="0" marL="457200" rtl="0">
              <a:spcBef>
                <a:spcPts val="0"/>
              </a:spcBef>
              <a:buClr>
                <a:srgbClr val="000000"/>
              </a:buClr>
              <a:buSzPct val="100000"/>
              <a:buFont typeface="Arial"/>
              <a:buChar char="●"/>
            </a:pPr>
            <a:r>
              <a:rPr b="1" lang="en" sz="2400"/>
              <a:t>Use Library Services!</a:t>
            </a:r>
          </a:p>
          <a:p>
            <a:pPr indent="-342900" lvl="1" marL="914400" rtl="0">
              <a:spcBef>
                <a:spcPts val="0"/>
              </a:spcBef>
              <a:buClr>
                <a:srgbClr val="000000"/>
              </a:buClr>
              <a:buSzPct val="100000"/>
              <a:buFont typeface="Courier New"/>
              <a:buChar char="o"/>
            </a:pPr>
            <a:r>
              <a:rPr lang="en" sz="1800"/>
              <a:t>Faculty members: contact your Digital Librarians/Preservation specialists to discuss how to preserve your content</a:t>
            </a:r>
          </a:p>
          <a:p>
            <a:pPr indent="-342900" lvl="1" marL="914400" rtl="0">
              <a:spcBef>
                <a:spcPts val="0"/>
              </a:spcBef>
              <a:buClr>
                <a:srgbClr val="000000"/>
              </a:buClr>
              <a:buSzPct val="100000"/>
              <a:buFont typeface="Courier New"/>
              <a:buChar char="o"/>
            </a:pPr>
            <a:r>
              <a:rPr lang="en" sz="1800"/>
              <a:t>Publish to Open Access journals</a:t>
            </a:r>
          </a:p>
          <a:p>
            <a:pPr indent="-342900" lvl="1" marL="914400" rtl="0">
              <a:spcBef>
                <a:spcPts val="0"/>
              </a:spcBef>
              <a:buClr>
                <a:srgbClr val="000000"/>
              </a:buClr>
              <a:buSzPct val="100000"/>
              <a:buFont typeface="Courier New"/>
              <a:buChar char="o"/>
            </a:pPr>
            <a:r>
              <a:rPr lang="en" sz="1800"/>
              <a:t>Researchers: Discover digital resources that have become available</a:t>
            </a:r>
          </a:p>
          <a:p>
            <a:pPr indent="-381000" lvl="0" marL="457200" rtl="0">
              <a:spcBef>
                <a:spcPts val="0"/>
              </a:spcBef>
              <a:buClr>
                <a:srgbClr val="000000"/>
              </a:buClr>
              <a:buSzPct val="100000"/>
              <a:buFont typeface="Arial"/>
              <a:buChar char="●"/>
            </a:pPr>
            <a:r>
              <a:rPr lang="en" sz="2400"/>
              <a:t>For personal items, make sure you have good backups and metadata (descriptions) of your data</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ctrTitle"/>
          </p:nvPr>
        </p:nvSpPr>
        <p:spPr>
          <a:xfrm>
            <a:off x="609600" y="228600"/>
            <a:ext cx="7772400" cy="5408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baseline="0" i="0" lang="en" sz="2400" u="none" cap="none" strike="noStrike">
                <a:solidFill>
                  <a:schemeClr val="dk1"/>
                </a:solidFill>
              </a:rPr>
              <a:t>Puzzle #1 - Checksums</a:t>
            </a:r>
          </a:p>
        </p:txBody>
      </p:sp>
      <p:sp>
        <p:nvSpPr>
          <p:cNvPr id="133" name="Shape 133"/>
          <p:cNvSpPr txBox="1"/>
          <p:nvPr>
            <p:ph idx="1" type="subTitle"/>
          </p:nvPr>
        </p:nvSpPr>
        <p:spPr>
          <a:xfrm>
            <a:off x="433075" y="762000"/>
            <a:ext cx="8534399" cy="4277399"/>
          </a:xfrm>
          <a:prstGeom prst="rect">
            <a:avLst/>
          </a:prstGeom>
          <a:noFill/>
          <a:ln>
            <a:noFill/>
          </a:ln>
        </p:spPr>
        <p:txBody>
          <a:bodyPr anchorCtr="0" anchor="t" bIns="45700" lIns="91425" rIns="91425" tIns="45700">
            <a:noAutofit/>
          </a:bodyPr>
          <a:lstStyle/>
          <a:p>
            <a:pPr lvl="0" marR="0" rtl="0" algn="l">
              <a:lnSpc>
                <a:spcPct val="90000"/>
              </a:lnSpc>
              <a:spcBef>
                <a:spcPts val="0"/>
              </a:spcBef>
              <a:buNone/>
            </a:pPr>
            <a:r>
              <a:rPr lang="en" sz="1800">
                <a:solidFill>
                  <a:schemeClr val="dk1"/>
                </a:solidFill>
              </a:rPr>
              <a:t>Challenge/puzzle #1:</a:t>
            </a:r>
          </a:p>
          <a:p>
            <a:pPr lvl="0" marR="0" rtl="0" algn="l">
              <a:lnSpc>
                <a:spcPct val="90000"/>
              </a:lnSpc>
              <a:spcBef>
                <a:spcPts val="0"/>
              </a:spcBef>
              <a:buNone/>
            </a:pPr>
            <a:r>
              <a:t/>
            </a:r>
            <a:endParaRPr sz="1800">
              <a:solidFill>
                <a:schemeClr val="dk1"/>
              </a:solidFill>
            </a:endParaRPr>
          </a:p>
          <a:p>
            <a:pPr indent="-381000" lvl="0" marL="457200" marR="0" rtl="0" algn="l">
              <a:lnSpc>
                <a:spcPct val="90000"/>
              </a:lnSpc>
              <a:spcBef>
                <a:spcPts val="0"/>
              </a:spcBef>
              <a:buClr>
                <a:schemeClr val="dk1"/>
              </a:buClr>
              <a:buSzPct val="100000"/>
              <a:buFont typeface="Arial"/>
              <a:buChar char="❖"/>
            </a:pPr>
            <a:r>
              <a:rPr lang="en" sz="2400">
                <a:solidFill>
                  <a:schemeClr val="dk1"/>
                </a:solidFill>
              </a:rPr>
              <a:t>Is there a better hash function – a better checksum algorithm for the digital preservation use case?</a:t>
            </a:r>
          </a:p>
          <a:p>
            <a:pPr lvl="0" marR="0" rtl="0" algn="l">
              <a:lnSpc>
                <a:spcPct val="90000"/>
              </a:lnSpc>
              <a:spcBef>
                <a:spcPts val="0"/>
              </a:spcBef>
              <a:buNone/>
            </a:pPr>
            <a:r>
              <a:t/>
            </a:r>
            <a:endParaRPr sz="1800">
              <a:solidFill>
                <a:schemeClr val="dk1"/>
              </a:solidFill>
            </a:endParaRPr>
          </a:p>
          <a:p>
            <a:pPr indent="-342900" lvl="0" marL="457200" marR="0" rtl="0" algn="l">
              <a:lnSpc>
                <a:spcPct val="100000"/>
              </a:lnSpc>
              <a:spcBef>
                <a:spcPts val="0"/>
              </a:spcBef>
              <a:spcAft>
                <a:spcPts val="1000"/>
              </a:spcAft>
              <a:buClr>
                <a:schemeClr val="dk1"/>
              </a:buClr>
              <a:buSzPct val="100000"/>
              <a:buFont typeface="Arial"/>
              <a:buChar char="●"/>
            </a:pPr>
            <a:r>
              <a:rPr b="0" baseline="0" i="0" lang="en" sz="1800" u="none" cap="none" strike="noStrike">
                <a:solidFill>
                  <a:schemeClr val="dk1"/>
                </a:solidFill>
              </a:rPr>
              <a:t>Checksums are hashes used to detect errors in data transfer and for authenticity validation.</a:t>
            </a:r>
          </a:p>
          <a:p>
            <a:pPr indent="-342900" lvl="0" marL="457200" marR="0" rtl="0" algn="l">
              <a:lnSpc>
                <a:spcPct val="100000"/>
              </a:lnSpc>
              <a:spcBef>
                <a:spcPts val="640"/>
              </a:spcBef>
              <a:spcAft>
                <a:spcPts val="1000"/>
              </a:spcAft>
              <a:buClr>
                <a:schemeClr val="dk1"/>
              </a:buClr>
              <a:buSzPct val="100000"/>
              <a:buFont typeface="Arial"/>
              <a:buChar char="●"/>
            </a:pPr>
            <a:r>
              <a:rPr b="0" baseline="0" i="0" lang="en" sz="1800" u="none" cap="none" strike="noStrike">
                <a:solidFill>
                  <a:schemeClr val="dk1"/>
                </a:solidFill>
              </a:rPr>
              <a:t>‘Collisions’ occur when the same checksum is generated for two files that should not match.</a:t>
            </a:r>
          </a:p>
          <a:p>
            <a:pPr indent="-342900" lvl="0" marL="457200" marR="0" rtl="0" algn="l">
              <a:lnSpc>
                <a:spcPct val="100000"/>
              </a:lnSpc>
              <a:spcBef>
                <a:spcPts val="640"/>
              </a:spcBef>
              <a:spcAft>
                <a:spcPts val="1000"/>
              </a:spcAft>
              <a:buClr>
                <a:schemeClr val="dk1"/>
              </a:buClr>
              <a:buSzPct val="100000"/>
              <a:buFont typeface="Arial"/>
              <a:buChar char="●"/>
            </a:pPr>
            <a:r>
              <a:rPr b="0" baseline="0" i="0" lang="en" sz="1800" u="none" cap="none" strike="noStrike">
                <a:solidFill>
                  <a:schemeClr val="dk1"/>
                </a:solidFill>
              </a:rPr>
              <a:t>Low likelihood of a collision caused by accidental degradation (bit rot)?</a:t>
            </a:r>
          </a:p>
          <a:p>
            <a:pPr indent="-342900" lvl="0" marL="457200" marR="0" rtl="0" algn="l">
              <a:lnSpc>
                <a:spcPct val="100000"/>
              </a:lnSpc>
              <a:spcBef>
                <a:spcPts val="640"/>
              </a:spcBef>
              <a:spcAft>
                <a:spcPts val="1000"/>
              </a:spcAft>
              <a:buClr>
                <a:schemeClr val="dk1"/>
              </a:buClr>
              <a:buSzPct val="100000"/>
              <a:buFont typeface="Arial"/>
              <a:buChar char="●"/>
            </a:pPr>
            <a:r>
              <a:rPr b="0" baseline="0" i="0" lang="en" sz="1800" u="none" cap="none" strike="noStrike">
                <a:solidFill>
                  <a:schemeClr val="dk1"/>
                </a:solidFill>
              </a:rPr>
              <a:t>High likelihood of a collision caused by malicious alteration? (justifies a cryptographic hash)</a:t>
            </a:r>
          </a:p>
          <a:p>
            <a:pPr indent="0" lvl="0" marL="0" marR="0" rtl="0" algn="ctr">
              <a:lnSpc>
                <a:spcPct val="90000"/>
              </a:lnSpc>
              <a:spcBef>
                <a:spcPts val="640"/>
              </a:spcBef>
              <a:buClr>
                <a:srgbClr val="888888"/>
              </a:buClr>
              <a:buFont typeface="Arial"/>
              <a:buNone/>
            </a:pPr>
            <a:r>
              <a:t/>
            </a:r>
            <a:endParaRPr b="0" baseline="0" i="0" sz="3200" u="none" cap="none" strike="noStrike">
              <a:solidFill>
                <a:srgbClr val="888888"/>
              </a:solidFill>
              <a:latin typeface="Calibri"/>
              <a:ea typeface="Calibri"/>
              <a:cs typeface="Calibri"/>
              <a:sym typeface="Calibri"/>
            </a:endParaRPr>
          </a:p>
          <a:p>
            <a:pPr indent="0" lvl="0" marL="0" marR="0" rtl="0" algn="ctr">
              <a:lnSpc>
                <a:spcPct val="90000"/>
              </a:lnSpc>
              <a:spcBef>
                <a:spcPts val="640"/>
              </a:spcBef>
              <a:buClr>
                <a:srgbClr val="888888"/>
              </a:buClr>
              <a:buFont typeface="Arial"/>
              <a:buNone/>
            </a:pPr>
            <a:r>
              <a:t/>
            </a:r>
            <a:endParaRPr b="0" baseline="0" i="0" sz="3200" u="none" cap="none" strike="noStrike">
              <a:solidFill>
                <a:srgbClr val="888888"/>
              </a:solidFill>
              <a:latin typeface="Calibri"/>
              <a:ea typeface="Calibri"/>
              <a:cs typeface="Calibri"/>
              <a:sym typeface="Calibri"/>
            </a:endParaRPr>
          </a:p>
        </p:txBody>
      </p:sp>
      <p:cxnSp>
        <p:nvCxnSpPr>
          <p:cNvPr id="134" name="Shape 134"/>
          <p:cNvCxnSpPr/>
          <p:nvPr/>
        </p:nvCxnSpPr>
        <p:spPr>
          <a:xfrm flipH="1" rot="10800000">
            <a:off x="607825" y="2099437"/>
            <a:ext cx="8184900" cy="29100"/>
          </a:xfrm>
          <a:prstGeom prst="straightConnector1">
            <a:avLst/>
          </a:prstGeom>
          <a:noFill/>
          <a:ln cap="flat" cmpd="sng" w="19050">
            <a:solidFill>
              <a:schemeClr val="dk2"/>
            </a:solidFill>
            <a:prstDash val="solid"/>
            <a:round/>
            <a:headEnd len="lg" w="lg" type="none"/>
            <a:tailEnd len="lg" w="lg" type="none"/>
          </a:ln>
        </p:spPr>
      </p:cxn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286375" y="647943"/>
            <a:ext cx="8593799" cy="437699"/>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alibri"/>
              <a:buNone/>
            </a:pPr>
            <a:r>
              <a:rPr b="0" baseline="0" i="0" lang="en" sz="1800" u="none" cap="none" strike="noStrike">
                <a:solidFill>
                  <a:schemeClr val="dk1"/>
                </a:solidFill>
              </a:rPr>
              <a:t>Checksums &amp; Cryptographic Hashes – an oversimplified history:</a:t>
            </a:r>
          </a:p>
        </p:txBody>
      </p:sp>
      <p:sp>
        <p:nvSpPr>
          <p:cNvPr id="140" name="Shape 140"/>
          <p:cNvSpPr txBox="1"/>
          <p:nvPr>
            <p:ph idx="1" type="body"/>
          </p:nvPr>
        </p:nvSpPr>
        <p:spPr>
          <a:xfrm>
            <a:off x="202500" y="1072875"/>
            <a:ext cx="8701799" cy="3949200"/>
          </a:xfrm>
          <a:prstGeom prst="rect">
            <a:avLst/>
          </a:prstGeom>
          <a:noFill/>
          <a:ln>
            <a:noFill/>
          </a:ln>
        </p:spPr>
        <p:txBody>
          <a:bodyPr anchorCtr="0" anchor="t" bIns="45700" lIns="91425" rIns="91425" tIns="45700">
            <a:noAutofit/>
          </a:bodyPr>
          <a:lstStyle/>
          <a:p>
            <a:pPr indent="-314325" lvl="0" marL="342900" marR="0" rtl="0" algn="l">
              <a:lnSpc>
                <a:spcPct val="115000"/>
              </a:lnSpc>
              <a:spcBef>
                <a:spcPts val="0"/>
              </a:spcBef>
              <a:buClr>
                <a:schemeClr val="dk1"/>
              </a:buClr>
              <a:buSzPct val="100000"/>
              <a:buFont typeface="Arial"/>
              <a:buChar char="➢"/>
            </a:pPr>
            <a:r>
              <a:rPr b="0" baseline="0" i="0" lang="en" sz="1800" u="none" cap="none" strike="noStrike">
                <a:solidFill>
                  <a:schemeClr val="dk1"/>
                </a:solidFill>
              </a:rPr>
              <a:t>1961: CRC (Cyclic Redundancy Check) – not cryptographic </a:t>
            </a:r>
          </a:p>
          <a:p>
            <a:pPr indent="0" lvl="0" marL="0" marR="0" rtl="0" algn="l">
              <a:lnSpc>
                <a:spcPct val="115000"/>
              </a:lnSpc>
              <a:spcBef>
                <a:spcPts val="450"/>
              </a:spcBef>
              <a:buNone/>
            </a:pPr>
            <a:r>
              <a:rPr b="0" baseline="0" i="0" lang="en" sz="1400" u="none" cap="none" strike="noStrike">
                <a:solidFill>
                  <a:schemeClr val="dk1"/>
                </a:solidFill>
              </a:rPr>
              <a:t>The following checksums are created with cryptographic hash functions (here cryptographic means that it is practically impossible to invert and recreate input data from the hash value).  These checksums are less vulnerable to collisions:</a:t>
            </a:r>
          </a:p>
          <a:p>
            <a:pPr indent="-314325" lvl="0" marL="342900" marR="0" rtl="0" algn="l">
              <a:lnSpc>
                <a:spcPct val="115000"/>
              </a:lnSpc>
              <a:spcBef>
                <a:spcPts val="450"/>
              </a:spcBef>
              <a:buClr>
                <a:schemeClr val="dk1"/>
              </a:buClr>
              <a:buSzPct val="100000"/>
              <a:buFont typeface="Arial"/>
              <a:buChar char="➢"/>
            </a:pPr>
            <a:r>
              <a:rPr b="0" baseline="0" i="0" lang="en" sz="1800" u="none" cap="none" strike="noStrike">
                <a:solidFill>
                  <a:schemeClr val="dk1"/>
                </a:solidFill>
              </a:rPr>
              <a:t>1991: MD5 (Message Digest algorithm) – cryptographic but found to be highly vulnerable</a:t>
            </a:r>
          </a:p>
          <a:p>
            <a:pPr indent="-314325" lvl="0" marL="342900" marR="0" rtl="0" algn="l">
              <a:lnSpc>
                <a:spcPct val="115000"/>
              </a:lnSpc>
              <a:spcBef>
                <a:spcPts val="450"/>
              </a:spcBef>
              <a:buClr>
                <a:schemeClr val="dk1"/>
              </a:buClr>
              <a:buSzPct val="100000"/>
              <a:buFont typeface="Arial"/>
              <a:buChar char="➢"/>
            </a:pPr>
            <a:r>
              <a:rPr b="0" baseline="0" i="0" lang="en" sz="1800" u="none" cap="none" strike="noStrike">
                <a:solidFill>
                  <a:schemeClr val="dk1"/>
                </a:solidFill>
              </a:rPr>
              <a:t>1995: SHA-1 – (Secure Hash Algorithm)</a:t>
            </a:r>
          </a:p>
          <a:p>
            <a:pPr indent="-314325" lvl="0" marL="342900" marR="0" rtl="0" algn="l">
              <a:lnSpc>
                <a:spcPct val="115000"/>
              </a:lnSpc>
              <a:spcBef>
                <a:spcPts val="450"/>
              </a:spcBef>
              <a:buClr>
                <a:schemeClr val="dk1"/>
              </a:buClr>
              <a:buSzPct val="100000"/>
              <a:buFont typeface="Arial"/>
              <a:buChar char="➢"/>
            </a:pPr>
            <a:r>
              <a:rPr b="0" baseline="0" i="0" lang="en" sz="1800" u="none" cap="none" strike="noStrike">
                <a:solidFill>
                  <a:schemeClr val="dk1"/>
                </a:solidFill>
              </a:rPr>
              <a:t>SHA-1 still in wide use but NIST directive to US. Agencies to stop using SHA-1 by 2010.  Mozilla plans to stop accepting SHA-1 SSL certificates by 2017.</a:t>
            </a:r>
          </a:p>
          <a:p>
            <a:pPr indent="-314325" lvl="0" marL="342900" marR="0" rtl="0" algn="l">
              <a:lnSpc>
                <a:spcPct val="115000"/>
              </a:lnSpc>
              <a:spcBef>
                <a:spcPts val="450"/>
              </a:spcBef>
              <a:buClr>
                <a:schemeClr val="dk1"/>
              </a:buClr>
              <a:buSzPct val="100000"/>
              <a:buFont typeface="Arial"/>
              <a:buChar char="➢"/>
            </a:pPr>
            <a:r>
              <a:rPr b="0" baseline="0" i="0" lang="en" sz="1800" u="none" cap="none" strike="noStrike">
                <a:solidFill>
                  <a:schemeClr val="dk1"/>
                </a:solidFill>
              </a:rPr>
              <a:t>2002: SHA-2 – Less vulnerable than SHA-1.  </a:t>
            </a:r>
          </a:p>
          <a:p>
            <a:pPr indent="-314325" lvl="0" marL="342900" marR="0" rtl="0" algn="l">
              <a:lnSpc>
                <a:spcPct val="115000"/>
              </a:lnSpc>
              <a:spcBef>
                <a:spcPts val="450"/>
              </a:spcBef>
              <a:buClr>
                <a:schemeClr val="dk1"/>
              </a:buClr>
              <a:buSzPct val="100000"/>
              <a:buFont typeface="Arial"/>
              <a:buChar char="➢"/>
            </a:pPr>
            <a:r>
              <a:rPr b="0" baseline="0" i="0" lang="en" sz="1800" u="none" cap="none" strike="noStrike">
                <a:solidFill>
                  <a:schemeClr val="dk1"/>
                </a:solidFill>
              </a:rPr>
              <a:t>2012: SHA-3 – also known as ‘Keccak’ developed after </a:t>
            </a:r>
            <a:r>
              <a:rPr lang="en" sz="1800">
                <a:solidFill>
                  <a:schemeClr val="dk1"/>
                </a:solidFill>
              </a:rPr>
              <a:t>5</a:t>
            </a:r>
            <a:r>
              <a:rPr b="0" baseline="0" i="0" lang="en" sz="1800" u="none" cap="none" strike="noStrike">
                <a:solidFill>
                  <a:schemeClr val="dk1"/>
                </a:solidFill>
              </a:rPr>
              <a:t> year NIST-sponsored contest – not yet in widespread use.  </a:t>
            </a:r>
          </a:p>
        </p:txBody>
      </p:sp>
      <p:sp>
        <p:nvSpPr>
          <p:cNvPr id="141" name="Shape 141"/>
          <p:cNvSpPr txBox="1"/>
          <p:nvPr>
            <p:ph idx="2" type="ctrTitle"/>
          </p:nvPr>
        </p:nvSpPr>
        <p:spPr>
          <a:xfrm>
            <a:off x="555600" y="147618"/>
            <a:ext cx="7772400" cy="5408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baseline="0" i="0" lang="en" sz="2400" u="none" cap="none" strike="noStrike">
                <a:solidFill>
                  <a:schemeClr val="dk1"/>
                </a:solidFill>
              </a:rPr>
              <a:t>Puzzle #1 - Checksums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304800" y="777486"/>
            <a:ext cx="8229600" cy="435299"/>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alibri"/>
              <a:buNone/>
            </a:pPr>
            <a:r>
              <a:rPr b="0" baseline="0" i="0" lang="en" sz="1800" u="none" cap="none" strike="noStrike">
                <a:solidFill>
                  <a:schemeClr val="dk1"/>
                </a:solidFill>
              </a:rPr>
              <a:t>Checksums - performance:</a:t>
            </a:r>
          </a:p>
        </p:txBody>
      </p:sp>
      <p:sp>
        <p:nvSpPr>
          <p:cNvPr id="147" name="Shape 147"/>
          <p:cNvSpPr txBox="1"/>
          <p:nvPr>
            <p:ph idx="1" type="body"/>
          </p:nvPr>
        </p:nvSpPr>
        <p:spPr>
          <a:xfrm>
            <a:off x="75225" y="1200150"/>
            <a:ext cx="8967900" cy="3740999"/>
          </a:xfrm>
          <a:prstGeom prst="rect">
            <a:avLst/>
          </a:prstGeom>
          <a:noFill/>
          <a:ln>
            <a:noFill/>
          </a:ln>
        </p:spPr>
        <p:txBody>
          <a:bodyPr anchorCtr="0" anchor="t" bIns="45700" lIns="91425" rIns="91425" tIns="45700">
            <a:noAutofit/>
          </a:bodyPr>
          <a:lstStyle/>
          <a:p>
            <a:pPr indent="-342900" lvl="0" marL="457200" marR="0" rtl="0" algn="l">
              <a:lnSpc>
                <a:spcPct val="100000"/>
              </a:lnSpc>
              <a:spcBef>
                <a:spcPts val="0"/>
              </a:spcBef>
              <a:spcAft>
                <a:spcPts val="1000"/>
              </a:spcAft>
              <a:buClr>
                <a:schemeClr val="dk1"/>
              </a:buClr>
              <a:buSzPct val="100000"/>
              <a:buFont typeface="Arial"/>
              <a:buChar char="●"/>
            </a:pPr>
            <a:r>
              <a:rPr b="0" baseline="0" i="0" lang="en" sz="1800" u="none" cap="none" strike="noStrike">
                <a:solidFill>
                  <a:schemeClr val="dk1"/>
                </a:solidFill>
              </a:rPr>
              <a:t>CRCs are less complex than the SHA family of cryptographic hash functions.</a:t>
            </a:r>
          </a:p>
          <a:p>
            <a:pPr indent="-342900" lvl="0" marL="457200" marR="0" rtl="0" algn="l">
              <a:lnSpc>
                <a:spcPct val="100000"/>
              </a:lnSpc>
              <a:spcBef>
                <a:spcPts val="350"/>
              </a:spcBef>
              <a:spcAft>
                <a:spcPts val="1000"/>
              </a:spcAft>
              <a:buClr>
                <a:schemeClr val="dk1"/>
              </a:buClr>
              <a:buSzPct val="100000"/>
              <a:buFont typeface="Arial"/>
              <a:buChar char="●"/>
            </a:pPr>
            <a:r>
              <a:rPr b="0" baseline="0" i="0" lang="en" sz="1800" u="none" cap="none" strike="noStrike">
                <a:solidFill>
                  <a:schemeClr val="dk1"/>
                </a:solidFill>
              </a:rPr>
              <a:t>SHA-2 and SHA-1 are commonly assumed to be slower than MD5 but empirical data is unpublished and inconsistent.  A 2014 study tried to address this evidence gap, and found SHA-256 30% slower per gigabyte than MD5.</a:t>
            </a:r>
            <a:r>
              <a:rPr baseline="30000" lang="en" sz="1800">
                <a:solidFill>
                  <a:schemeClr val="dk1"/>
                </a:solidFill>
              </a:rPr>
              <a:t>1</a:t>
            </a:r>
          </a:p>
          <a:p>
            <a:pPr indent="-342900" lvl="0" marL="457200" marR="0" rtl="0" algn="l">
              <a:lnSpc>
                <a:spcPct val="100000"/>
              </a:lnSpc>
              <a:spcBef>
                <a:spcPts val="350"/>
              </a:spcBef>
              <a:spcAft>
                <a:spcPts val="1000"/>
              </a:spcAft>
              <a:buClr>
                <a:schemeClr val="dk1"/>
              </a:buClr>
              <a:buSzPct val="100000"/>
              <a:buFont typeface="Arial"/>
              <a:buChar char="●"/>
            </a:pPr>
            <a:r>
              <a:rPr b="0" baseline="0" i="0" lang="en" sz="1800" u="none" cap="none" strike="noStrike">
                <a:solidFill>
                  <a:schemeClr val="dk1"/>
                </a:solidFill>
              </a:rPr>
              <a:t>To be secure, hash functions may need to be slow – the faster the hash the more v</a:t>
            </a:r>
            <a:r>
              <a:rPr lang="en" sz="1800">
                <a:solidFill>
                  <a:schemeClr val="dk1"/>
                </a:solidFill>
              </a:rPr>
              <a:t>ulnerable</a:t>
            </a:r>
            <a:r>
              <a:rPr b="0" baseline="0" i="0" lang="en" sz="1800" u="none" cap="none" strike="noStrike">
                <a:solidFill>
                  <a:schemeClr val="dk1"/>
                </a:solidFill>
              </a:rPr>
              <a:t> it may be to brute force attacks.</a:t>
            </a:r>
          </a:p>
          <a:p>
            <a:pPr indent="-342900" lvl="0" marL="457200" marR="0" rtl="0" algn="l">
              <a:lnSpc>
                <a:spcPct val="100000"/>
              </a:lnSpc>
              <a:spcBef>
                <a:spcPts val="350"/>
              </a:spcBef>
              <a:spcAft>
                <a:spcPts val="1000"/>
              </a:spcAft>
              <a:buClr>
                <a:schemeClr val="dk1"/>
              </a:buClr>
              <a:buSzPct val="100000"/>
              <a:buFont typeface="Arial"/>
              <a:buChar char="●"/>
            </a:pPr>
            <a:r>
              <a:rPr b="0" baseline="0" i="0" lang="en" sz="1800" u="none" cap="none" strike="noStrike">
                <a:solidFill>
                  <a:schemeClr val="dk1"/>
                </a:solidFill>
              </a:rPr>
              <a:t>For preservation at mass scale, has CPU power kept up with the amount of constant file validation we need</a:t>
            </a:r>
            <a:r>
              <a:rPr lang="en" sz="1800">
                <a:solidFill>
                  <a:schemeClr val="dk1"/>
                </a:solidFill>
              </a:rPr>
              <a:t>, allowing re-calculation, not just comparison of stored values?</a:t>
            </a:r>
            <a:r>
              <a:rPr b="0" baseline="0" i="0" lang="en" sz="1800" u="none" cap="none" strike="noStrike">
                <a:solidFill>
                  <a:schemeClr val="dk1"/>
                </a:solidFill>
              </a:rPr>
              <a:t>  </a:t>
            </a:r>
          </a:p>
          <a:p>
            <a:pPr indent="0" lvl="0" marL="0" rtl="0">
              <a:spcBef>
                <a:spcPts val="0"/>
              </a:spcBef>
              <a:buNone/>
            </a:pPr>
            <a:r>
              <a:t/>
            </a:r>
            <a:endParaRPr sz="800">
              <a:solidFill>
                <a:schemeClr val="dk1"/>
              </a:solidFill>
            </a:endParaRPr>
          </a:p>
          <a:p>
            <a:pPr indent="-279400" lvl="0" marL="457200" rtl="0">
              <a:spcBef>
                <a:spcPts val="0"/>
              </a:spcBef>
              <a:buClr>
                <a:schemeClr val="dk1"/>
              </a:buClr>
              <a:buSzPct val="100000"/>
              <a:buFont typeface="Arial"/>
              <a:buAutoNum type="arabicPeriod" startAt="2"/>
            </a:pPr>
            <a:r>
              <a:rPr lang="en" sz="800">
                <a:solidFill>
                  <a:schemeClr val="dk1"/>
                </a:solidFill>
              </a:rPr>
              <a:t>Duryee, Alex. “What Is the Real Impact of SHA-256?  A Comparison of Checksum Algorithms.” AVPreserve.com, October 2014. </a:t>
            </a:r>
            <a:r>
              <a:rPr lang="en" sz="800" u="sng">
                <a:solidFill>
                  <a:srgbClr val="1155CC"/>
                </a:solidFill>
                <a:hlinkClick r:id="rId3"/>
              </a:rPr>
              <a:t>http://www.avpreserve.com/wp-content/uploads/2014/10/ChecksumComparisons_102014.pdf</a:t>
            </a:r>
            <a:r>
              <a:rPr lang="en" sz="800">
                <a:solidFill>
                  <a:schemeClr val="dk1"/>
                </a:solidFill>
              </a:rPr>
              <a:t>.</a:t>
            </a:r>
          </a:p>
        </p:txBody>
      </p:sp>
      <p:sp>
        <p:nvSpPr>
          <p:cNvPr id="148" name="Shape 148"/>
          <p:cNvSpPr txBox="1"/>
          <p:nvPr>
            <p:ph idx="2" type="ctrTitle"/>
          </p:nvPr>
        </p:nvSpPr>
        <p:spPr>
          <a:xfrm>
            <a:off x="609600" y="228600"/>
            <a:ext cx="7772400" cy="5408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baseline="0" i="0" lang="en" sz="2400" u="none" cap="none" strike="noStrike">
                <a:solidFill>
                  <a:schemeClr val="dk1"/>
                </a:solidFill>
              </a:rPr>
              <a:t>Puzzle #1 - Checksums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Font typeface="Arial"/>
              <a:buNone/>
            </a:pPr>
            <a:r>
              <a:t/>
            </a:r>
            <a:endParaRPr sz="1800">
              <a:solidFill>
                <a:schemeClr val="dk1"/>
              </a:solidFill>
            </a:endParaRPr>
          </a:p>
          <a:p>
            <a:pPr indent="-342900" lvl="0" marL="457200" marR="0" rtl="0" algn="l">
              <a:lnSpc>
                <a:spcPct val="100000"/>
              </a:lnSpc>
              <a:spcBef>
                <a:spcPts val="0"/>
              </a:spcBef>
              <a:buClr>
                <a:schemeClr val="dk1"/>
              </a:buClr>
              <a:buSzPct val="100000"/>
              <a:buFont typeface="Arial"/>
              <a:buChar char="●"/>
            </a:pPr>
            <a:r>
              <a:rPr b="0" baseline="0" i="0" lang="en" sz="1800" u="none" cap="none" strike="noStrike">
                <a:solidFill>
                  <a:schemeClr val="dk1"/>
                </a:solidFill>
              </a:rPr>
              <a:t>With digital preservation at mass scale, are cryptographic checksums, in addition to robust system security, necessary?  (The answer has been cons</a:t>
            </a:r>
            <a:r>
              <a:rPr lang="en" sz="1800">
                <a:solidFill>
                  <a:schemeClr val="dk1"/>
                </a:solidFill>
              </a:rPr>
              <a:t>idered to be </a:t>
            </a:r>
            <a:r>
              <a:rPr b="0" baseline="0" i="0" lang="en" sz="1800" u="none" cap="none" strike="noStrike">
                <a:solidFill>
                  <a:schemeClr val="dk1"/>
                </a:solidFill>
              </a:rPr>
              <a:t>yes, to prevent malici</a:t>
            </a:r>
            <a:r>
              <a:rPr lang="en" sz="1800">
                <a:solidFill>
                  <a:schemeClr val="dk1"/>
                </a:solidFill>
              </a:rPr>
              <a:t>ous alteration by bad actors.</a:t>
            </a:r>
            <a:r>
              <a:rPr b="0" baseline="0" i="0" lang="en" sz="1800" u="none" cap="none" strike="noStrike">
                <a:solidFill>
                  <a:schemeClr val="dk1"/>
                </a:solidFill>
              </a:rPr>
              <a:t>)</a:t>
            </a:r>
          </a:p>
          <a:p>
            <a:pPr indent="0" lvl="0" marL="0" marR="0" rtl="0" algn="l">
              <a:lnSpc>
                <a:spcPct val="90000"/>
              </a:lnSpc>
              <a:spcBef>
                <a:spcPts val="640"/>
              </a:spcBef>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a:p>
            <a:pPr indent="0" lvl="0" marL="0" rtl="0">
              <a:lnSpc>
                <a:spcPct val="90000"/>
              </a:lnSpc>
              <a:spcBef>
                <a:spcPts val="0"/>
              </a:spcBef>
              <a:buClr>
                <a:schemeClr val="dk1"/>
              </a:buClr>
              <a:buSzPct val="45833"/>
              <a:buFont typeface="Arial"/>
              <a:buNone/>
            </a:pPr>
            <a:r>
              <a:rPr lang="en" sz="2400">
                <a:solidFill>
                  <a:schemeClr val="dk1"/>
                </a:solidFill>
              </a:rPr>
              <a:t>Challenge/puzzle #1:</a:t>
            </a:r>
          </a:p>
          <a:p>
            <a:pPr indent="0" lvl="0" marL="0" rtl="0">
              <a:lnSpc>
                <a:spcPct val="90000"/>
              </a:lnSpc>
              <a:spcBef>
                <a:spcPts val="0"/>
              </a:spcBef>
              <a:buClr>
                <a:schemeClr val="dk1"/>
              </a:buClr>
              <a:buFont typeface="Arial"/>
              <a:buNone/>
            </a:pPr>
            <a:r>
              <a:t/>
            </a:r>
            <a:endParaRPr sz="2400">
              <a:solidFill>
                <a:schemeClr val="dk1"/>
              </a:solidFill>
            </a:endParaRPr>
          </a:p>
          <a:p>
            <a:pPr lvl="0" marL="457200" rtl="0">
              <a:lnSpc>
                <a:spcPct val="90000"/>
              </a:lnSpc>
              <a:spcBef>
                <a:spcPts val="0"/>
              </a:spcBef>
              <a:buClr>
                <a:schemeClr val="dk1"/>
              </a:buClr>
              <a:buSzPct val="100000"/>
              <a:buFont typeface="Arial"/>
              <a:buChar char="❖"/>
            </a:pPr>
            <a:r>
              <a:rPr lang="en" sz="2400">
                <a:solidFill>
                  <a:schemeClr val="dk1"/>
                </a:solidFill>
              </a:rPr>
              <a:t>Is there a better hash function – a better checksum algorithm for the digital preservation use case?</a:t>
            </a:r>
          </a:p>
          <a:p>
            <a:pPr indent="0" lvl="0" marL="0" marR="0" rtl="0" algn="l">
              <a:lnSpc>
                <a:spcPct val="90000"/>
              </a:lnSpc>
              <a:spcBef>
                <a:spcPts val="640"/>
              </a:spcBef>
              <a:buClr>
                <a:schemeClr val="dk1"/>
              </a:buClr>
              <a:buFont typeface="Arial"/>
              <a:buNone/>
            </a:pPr>
            <a:r>
              <a:t/>
            </a:r>
            <a:endParaRPr sz="2400">
              <a:solidFill>
                <a:schemeClr val="dk1"/>
              </a:solidFill>
            </a:endParaRPr>
          </a:p>
        </p:txBody>
      </p:sp>
      <p:sp>
        <p:nvSpPr>
          <p:cNvPr id="154" name="Shape 154"/>
          <p:cNvSpPr txBox="1"/>
          <p:nvPr>
            <p:ph type="title"/>
          </p:nvPr>
        </p:nvSpPr>
        <p:spPr>
          <a:xfrm>
            <a:off x="609600" y="228600"/>
            <a:ext cx="7772400" cy="5408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baseline="0" i="0" lang="en" sz="2400" u="none" cap="none" strike="noStrike">
                <a:solidFill>
                  <a:schemeClr val="dk1"/>
                </a:solidFill>
              </a:rPr>
              <a:t>Puzzle #1 - Checksums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 name="Shape 43"/>
        <p:cNvGrpSpPr/>
        <p:nvPr/>
      </p:nvGrpSpPr>
      <p:grpSpPr>
        <a:xfrm>
          <a:off x="0" y="0"/>
          <a:ext cx="0" cy="0"/>
          <a:chOff x="0" y="0"/>
          <a:chExt cx="0" cy="0"/>
        </a:xfrm>
      </p:grpSpPr>
      <p:sp>
        <p:nvSpPr>
          <p:cNvPr id="44" name="Shape 4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Today we’ll be talking about:</a:t>
            </a:r>
          </a:p>
        </p:txBody>
      </p:sp>
      <p:sp>
        <p:nvSpPr>
          <p:cNvPr id="45" name="Shape 45"/>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rgbClr val="000000"/>
              </a:buClr>
              <a:buSzPct val="100000"/>
              <a:buFont typeface="Arial"/>
              <a:buChar char="●"/>
            </a:pPr>
            <a:r>
              <a:rPr lang="en"/>
              <a:t>What is Digital Preservation</a:t>
            </a:r>
          </a:p>
          <a:p>
            <a:pPr indent="-419100" lvl="0" marL="457200" rtl="0">
              <a:spcBef>
                <a:spcPts val="0"/>
              </a:spcBef>
              <a:buClr>
                <a:srgbClr val="000000"/>
              </a:buClr>
              <a:buSzPct val="100000"/>
              <a:buFont typeface="Arial"/>
              <a:buChar char="●"/>
            </a:pPr>
            <a:r>
              <a:rPr lang="en"/>
              <a:t>Why is it important</a:t>
            </a:r>
          </a:p>
          <a:p>
            <a:pPr indent="-419100" lvl="0" marL="457200" rtl="0">
              <a:spcBef>
                <a:spcPts val="0"/>
              </a:spcBef>
              <a:buClr>
                <a:srgbClr val="000000"/>
              </a:buClr>
              <a:buSzPct val="100000"/>
              <a:buFont typeface="Arial"/>
              <a:buChar char="●"/>
            </a:pPr>
            <a:r>
              <a:rPr lang="en"/>
              <a:t>Libraries, museums, and other institutions’ recent work in this area</a:t>
            </a:r>
          </a:p>
          <a:p>
            <a:pPr indent="-419100" lvl="0" marL="457200" rtl="0">
              <a:spcBef>
                <a:spcPts val="0"/>
              </a:spcBef>
              <a:buClr>
                <a:srgbClr val="000000"/>
              </a:buClr>
              <a:buSzPct val="100000"/>
              <a:buFont typeface="Arial"/>
              <a:buChar char="●"/>
            </a:pPr>
            <a:r>
              <a:rPr lang="en"/>
              <a:t>What you (Mathematicians) can do and how you can help</a:t>
            </a:r>
          </a:p>
          <a:p>
            <a:pPr indent="-419100" lvl="0" marL="457200">
              <a:spcBef>
                <a:spcPts val="0"/>
              </a:spcBef>
              <a:buClr>
                <a:srgbClr val="000000"/>
              </a:buClr>
              <a:buSzPct val="100000"/>
              <a:buFont typeface="Arial"/>
              <a:buChar char="●"/>
            </a:pPr>
            <a:r>
              <a:rPr lang="en"/>
              <a:t>Time for questions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457200" y="205984"/>
            <a:ext cx="8229600" cy="5637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baseline="0" i="0" lang="en" sz="2400" u="none" cap="none" strike="noStrike">
                <a:solidFill>
                  <a:schemeClr val="dk1"/>
                </a:solidFill>
              </a:rPr>
              <a:t>Puzzle #2 </a:t>
            </a:r>
            <a:r>
              <a:rPr b="1" lang="en" sz="2400">
                <a:solidFill>
                  <a:schemeClr val="dk1"/>
                </a:solidFill>
              </a:rPr>
              <a:t>-</a:t>
            </a:r>
            <a:r>
              <a:rPr b="1" baseline="0" i="0" lang="en" sz="2400" u="none" cap="none" strike="noStrike">
                <a:solidFill>
                  <a:schemeClr val="dk1"/>
                </a:solidFill>
              </a:rPr>
              <a:t> How many cop</a:t>
            </a:r>
            <a:r>
              <a:rPr b="1" lang="en" sz="2400">
                <a:solidFill>
                  <a:schemeClr val="dk1"/>
                </a:solidFill>
              </a:rPr>
              <a:t>ies do we need</a:t>
            </a:r>
            <a:r>
              <a:rPr b="1" baseline="0" i="0" lang="en" sz="2400" u="none" cap="none" strike="noStrike">
                <a:solidFill>
                  <a:schemeClr val="dk1"/>
                </a:solidFill>
              </a:rPr>
              <a:t>?</a:t>
            </a:r>
          </a:p>
        </p:txBody>
      </p:sp>
      <p:sp>
        <p:nvSpPr>
          <p:cNvPr id="160" name="Shape 160"/>
          <p:cNvSpPr txBox="1"/>
          <p:nvPr>
            <p:ph idx="1" type="body"/>
          </p:nvPr>
        </p:nvSpPr>
        <p:spPr>
          <a:xfrm>
            <a:off x="109925" y="1909175"/>
            <a:ext cx="8863800" cy="3078000"/>
          </a:xfrm>
          <a:prstGeom prst="rect">
            <a:avLst/>
          </a:prstGeom>
          <a:noFill/>
          <a:ln>
            <a:noFill/>
          </a:ln>
        </p:spPr>
        <p:txBody>
          <a:bodyPr anchorCtr="0" anchor="t" bIns="45700" lIns="91425" rIns="91425" tIns="45700">
            <a:noAutofit/>
          </a:bodyPr>
          <a:lstStyle/>
          <a:p>
            <a:pPr indent="-330200" lvl="0" marL="457200" marR="0" rtl="0" algn="l">
              <a:lnSpc>
                <a:spcPct val="100000"/>
              </a:lnSpc>
              <a:spcBef>
                <a:spcPts val="0"/>
              </a:spcBef>
              <a:spcAft>
                <a:spcPts val="0"/>
              </a:spcAft>
              <a:buClr>
                <a:schemeClr val="dk1"/>
              </a:buClr>
              <a:buSzPct val="100000"/>
              <a:buFont typeface="Arial"/>
              <a:buChar char="●"/>
            </a:pPr>
            <a:r>
              <a:rPr b="0" baseline="0" i="0" lang="en" sz="1600" u="none" cap="none" strike="noStrike">
                <a:solidFill>
                  <a:schemeClr val="dk1"/>
                </a:solidFill>
              </a:rPr>
              <a:t>LOCKSS stores 7 copies across </a:t>
            </a:r>
            <a:r>
              <a:rPr lang="en" sz="1600">
                <a:solidFill>
                  <a:schemeClr val="dk1"/>
                </a:solidFill>
              </a:rPr>
              <a:t>7</a:t>
            </a:r>
            <a:r>
              <a:rPr b="0" baseline="0" i="0" lang="en" sz="1600" u="none" cap="none" strike="noStrike">
                <a:solidFill>
                  <a:schemeClr val="dk1"/>
                </a:solidFill>
              </a:rPr>
              <a:t> geographically dispersed servers.</a:t>
            </a:r>
          </a:p>
          <a:p>
            <a:pPr indent="-330200" lvl="0" marL="457200" marR="0" rtl="0" algn="l">
              <a:lnSpc>
                <a:spcPct val="100000"/>
              </a:lnSpc>
              <a:spcBef>
                <a:spcPts val="500"/>
              </a:spcBef>
              <a:spcAft>
                <a:spcPts val="0"/>
              </a:spcAft>
              <a:buClr>
                <a:schemeClr val="dk1"/>
              </a:buClr>
              <a:buSzPct val="100000"/>
              <a:buFont typeface="Arial"/>
              <a:buChar char="●"/>
            </a:pPr>
            <a:r>
              <a:rPr b="0" baseline="0" i="0" lang="en" sz="1600" u="none" cap="none" strike="noStrike">
                <a:solidFill>
                  <a:schemeClr val="dk1"/>
                </a:solidFill>
              </a:rPr>
              <a:t>Academic Preservation Trust uses Amazon S3 (</a:t>
            </a:r>
            <a:r>
              <a:rPr lang="en" sz="1600">
                <a:solidFill>
                  <a:schemeClr val="dk1"/>
                </a:solidFill>
              </a:rPr>
              <a:t>3</a:t>
            </a:r>
            <a:r>
              <a:rPr b="0" baseline="0" i="0" lang="en" sz="1600" u="none" cap="none" strike="noStrike">
                <a:solidFill>
                  <a:schemeClr val="dk1"/>
                </a:solidFill>
              </a:rPr>
              <a:t> copies) and Amazon Glacier (3 copies), with geographic distance between S3 (Virginia) and Glacier (Oregon)</a:t>
            </a:r>
            <a:r>
              <a:rPr lang="en" sz="1600">
                <a:solidFill>
                  <a:schemeClr val="dk1"/>
                </a:solidFill>
              </a:rPr>
              <a:t>.  C</a:t>
            </a:r>
            <a:r>
              <a:rPr b="0" baseline="0" i="0" lang="en" sz="1600" u="none" cap="none" strike="noStrike">
                <a:solidFill>
                  <a:schemeClr val="dk1"/>
                </a:solidFill>
              </a:rPr>
              <a:t>opies are in different ‘availability zones’ with separate power and internet.  Amazon claims 99.999999999% (11 nines) reliability for S3 and Glacier in this configuration.</a:t>
            </a:r>
            <a:r>
              <a:rPr baseline="30000" lang="en" sz="1600">
                <a:solidFill>
                  <a:schemeClr val="dk1"/>
                </a:solidFill>
              </a:rPr>
              <a:t>3</a:t>
            </a:r>
            <a:r>
              <a:rPr b="0" baseline="0" i="0" lang="en" sz="1600" u="none" cap="none" strike="noStrike">
                <a:solidFill>
                  <a:schemeClr val="dk1"/>
                </a:solidFill>
              </a:rPr>
              <a:t> </a:t>
            </a:r>
          </a:p>
          <a:p>
            <a:pPr indent="-330200" lvl="0" marL="457200" rtl="0">
              <a:spcBef>
                <a:spcPts val="0"/>
              </a:spcBef>
              <a:spcAft>
                <a:spcPts val="0"/>
              </a:spcAft>
              <a:buClr>
                <a:schemeClr val="dk1"/>
              </a:buClr>
              <a:buSzPct val="100000"/>
              <a:buFont typeface="Arial"/>
              <a:buChar char="●"/>
            </a:pPr>
            <a:r>
              <a:rPr lang="en" sz="1600">
                <a:solidFill>
                  <a:schemeClr val="dk1"/>
                </a:solidFill>
              </a:rPr>
              <a:t>But are these estimates based on projections and models or empirical studies?</a:t>
            </a:r>
          </a:p>
          <a:p>
            <a:pPr indent="-342900" lvl="0" marL="457200" rtl="0">
              <a:spcBef>
                <a:spcPts val="500"/>
              </a:spcBef>
              <a:spcAft>
                <a:spcPts val="0"/>
              </a:spcAft>
              <a:buClr>
                <a:schemeClr val="dk1"/>
              </a:buClr>
              <a:buSzPct val="112500"/>
              <a:buFont typeface="Arial"/>
              <a:buChar char="●"/>
            </a:pPr>
            <a:r>
              <a:rPr lang="en" sz="1600">
                <a:solidFill>
                  <a:schemeClr val="dk1"/>
                </a:solidFill>
              </a:rPr>
              <a:t>Hardware manufacturers’ estimates of mean time to data loss (MTTDL) may not tell us much about the extent of data loss over a given period of time.</a:t>
            </a:r>
            <a:r>
              <a:rPr baseline="30000" lang="en" sz="1800">
                <a:solidFill>
                  <a:schemeClr val="dk1"/>
                </a:solidFill>
              </a:rPr>
              <a:t>4</a:t>
            </a:r>
            <a:r>
              <a:rPr lang="en" sz="1800">
                <a:solidFill>
                  <a:schemeClr val="dk1"/>
                </a:solidFill>
              </a:rPr>
              <a:t> </a:t>
            </a:r>
          </a:p>
          <a:p>
            <a:pPr indent="-279400" lvl="0" marL="457200" rtl="0">
              <a:lnSpc>
                <a:spcPct val="80000"/>
              </a:lnSpc>
              <a:spcBef>
                <a:spcPts val="500"/>
              </a:spcBef>
              <a:spcAft>
                <a:spcPts val="1000"/>
              </a:spcAft>
              <a:buClr>
                <a:schemeClr val="dk1"/>
              </a:buClr>
              <a:buSzPct val="100000"/>
              <a:buFont typeface="Arial"/>
              <a:buAutoNum type="arabicPeriod" startAt="3"/>
            </a:pPr>
            <a:r>
              <a:rPr lang="en" sz="800" u="sng">
                <a:solidFill>
                  <a:schemeClr val="hlink"/>
                </a:solidFill>
                <a:hlinkClick r:id="rId3"/>
              </a:rPr>
              <a:t>http://media.amazonwebservices.com/AWS_Storage_Options.pdf</a:t>
            </a:r>
          </a:p>
          <a:p>
            <a:pPr indent="-279400" lvl="0" marL="457200" rtl="0">
              <a:lnSpc>
                <a:spcPct val="80000"/>
              </a:lnSpc>
              <a:spcBef>
                <a:spcPts val="500"/>
              </a:spcBef>
              <a:spcAft>
                <a:spcPts val="1000"/>
              </a:spcAft>
              <a:buClr>
                <a:schemeClr val="dk1"/>
              </a:buClr>
              <a:buSzPct val="100000"/>
              <a:buFont typeface="Arial"/>
              <a:buAutoNum type="arabicPeriod" startAt="3"/>
            </a:pPr>
            <a:r>
              <a:rPr lang="en" sz="800">
                <a:solidFill>
                  <a:schemeClr val="dk1"/>
                </a:solidFill>
              </a:rPr>
              <a:t>Rosenthal, David S. H. “DSHR’s Blog: ‘Petabyte for a Century’ Goes Main-Stream.” </a:t>
            </a:r>
            <a:r>
              <a:rPr i="1" lang="en" sz="800">
                <a:solidFill>
                  <a:schemeClr val="dk1"/>
                </a:solidFill>
              </a:rPr>
              <a:t>DSHR’s Blog</a:t>
            </a:r>
            <a:r>
              <a:rPr lang="en" sz="800">
                <a:solidFill>
                  <a:schemeClr val="dk1"/>
                </a:solidFill>
              </a:rPr>
              <a:t>, October 6, 2010. </a:t>
            </a:r>
            <a:r>
              <a:rPr lang="en" sz="800" u="sng">
                <a:solidFill>
                  <a:srgbClr val="1155CC"/>
                </a:solidFill>
                <a:hlinkClick r:id="rId4"/>
              </a:rPr>
              <a:t>http://blog.dshr.org/2010/09/petabyte-for-century-goes-main-stream.html</a:t>
            </a:r>
            <a:r>
              <a:rPr lang="en" sz="800">
                <a:solidFill>
                  <a:schemeClr val="dk1"/>
                </a:solidFill>
              </a:rPr>
              <a:t> and Greenan, Kevin M., James S. Plank, and Jay J. Wylie. “Mean Time to Meaningless:  MTTDL, Markov Models, and Storage System Reliability.” In Proceedings of the 2nd USENIX Conference on Hot Topics in Storage and File Systems. Boston, Mass.: USENIX Association, 2010. </a:t>
            </a:r>
            <a:r>
              <a:rPr lang="en" sz="800" u="sng">
                <a:solidFill>
                  <a:schemeClr val="hlink"/>
                </a:solidFill>
                <a:hlinkClick r:id="rId5"/>
              </a:rPr>
              <a:t>https://www.usenix.org/legacy/events/hotstorage10/tech/full_papers/Greenan.pdf</a:t>
            </a:r>
            <a:r>
              <a:rPr lang="en" sz="800">
                <a:solidFill>
                  <a:schemeClr val="dk1"/>
                </a:solidFill>
              </a:rPr>
              <a:t>.</a:t>
            </a:r>
          </a:p>
          <a:p>
            <a:pPr indent="0" lvl="0" marL="0" marR="0" rtl="0" algn="l">
              <a:lnSpc>
                <a:spcPct val="80000"/>
              </a:lnSpc>
              <a:spcBef>
                <a:spcPts val="400"/>
              </a:spcBef>
              <a:buClr>
                <a:schemeClr val="dk1"/>
              </a:buClr>
              <a:buFont typeface="Arial"/>
              <a:buNone/>
            </a:pPr>
            <a:r>
              <a:t/>
            </a:r>
            <a:endParaRPr b="0" baseline="0" i="0" sz="2000" u="none" cap="none" strike="noStrike">
              <a:solidFill>
                <a:schemeClr val="dk1"/>
              </a:solidFill>
              <a:latin typeface="Calibri"/>
              <a:ea typeface="Calibri"/>
              <a:cs typeface="Calibri"/>
              <a:sym typeface="Calibri"/>
            </a:endParaRPr>
          </a:p>
        </p:txBody>
      </p:sp>
      <p:sp>
        <p:nvSpPr>
          <p:cNvPr id="161" name="Shape 161"/>
          <p:cNvSpPr txBox="1"/>
          <p:nvPr/>
        </p:nvSpPr>
        <p:spPr>
          <a:xfrm>
            <a:off x="396750" y="723212"/>
            <a:ext cx="8229600" cy="931499"/>
          </a:xfrm>
          <a:prstGeom prst="rect">
            <a:avLst/>
          </a:prstGeom>
          <a:noFill/>
          <a:ln>
            <a:noFill/>
          </a:ln>
        </p:spPr>
        <p:txBody>
          <a:bodyPr anchorCtr="0" anchor="t" bIns="91425" lIns="91425" rIns="91425" tIns="91425">
            <a:noAutofit/>
          </a:bodyPr>
          <a:lstStyle/>
          <a:p>
            <a:pPr lvl="0" rtl="0">
              <a:lnSpc>
                <a:spcPct val="90000"/>
              </a:lnSpc>
              <a:spcBef>
                <a:spcPts val="0"/>
              </a:spcBef>
              <a:buNone/>
            </a:pPr>
            <a:r>
              <a:rPr lang="en" sz="2400">
                <a:solidFill>
                  <a:schemeClr val="dk1"/>
                </a:solidFill>
              </a:rPr>
              <a:t>Challenge/puzzle #2:</a:t>
            </a:r>
          </a:p>
          <a:p>
            <a:pPr indent="-406400" lvl="0" marL="457200" rtl="0">
              <a:lnSpc>
                <a:spcPct val="90000"/>
              </a:lnSpc>
              <a:spcBef>
                <a:spcPts val="0"/>
              </a:spcBef>
              <a:buClr>
                <a:schemeClr val="dk1"/>
              </a:buClr>
              <a:buSzPct val="100000"/>
              <a:buFont typeface="Arial"/>
              <a:buChar char="❖"/>
            </a:pPr>
            <a:r>
              <a:rPr lang="en" sz="2400">
                <a:solidFill>
                  <a:schemeClr val="dk1"/>
                </a:solidFill>
              </a:rPr>
              <a:t>How many copies do we need to preserve a given amount of data over a specified period of time?</a:t>
            </a:r>
          </a:p>
        </p:txBody>
      </p:sp>
      <p:cxnSp>
        <p:nvCxnSpPr>
          <p:cNvPr id="162" name="Shape 162"/>
          <p:cNvCxnSpPr/>
          <p:nvPr/>
        </p:nvCxnSpPr>
        <p:spPr>
          <a:xfrm flipH="1" rot="10800000">
            <a:off x="501900" y="1880074"/>
            <a:ext cx="8184900" cy="29100"/>
          </a:xfrm>
          <a:prstGeom prst="straightConnector1">
            <a:avLst/>
          </a:prstGeom>
          <a:noFill/>
          <a:ln cap="flat" cmpd="sng" w="19050">
            <a:solidFill>
              <a:schemeClr val="dk2"/>
            </a:solidFill>
            <a:prstDash val="solid"/>
            <a:round/>
            <a:headEnd len="lg" w="lg" type="none"/>
            <a:tailEnd len="lg" w="lg" type="none"/>
          </a:ln>
        </p:spPr>
      </p:cxn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idx="1" type="body"/>
          </p:nvPr>
        </p:nvSpPr>
        <p:spPr>
          <a:xfrm>
            <a:off x="237225" y="835675"/>
            <a:ext cx="8690099" cy="4030200"/>
          </a:xfrm>
          <a:prstGeom prst="rect">
            <a:avLst/>
          </a:prstGeom>
          <a:noFill/>
          <a:ln>
            <a:noFill/>
          </a:ln>
        </p:spPr>
        <p:txBody>
          <a:bodyPr anchorCtr="0" anchor="t" bIns="45700" lIns="91425" rIns="91425" tIns="45700">
            <a:noAutofit/>
          </a:bodyPr>
          <a:lstStyle/>
          <a:p>
            <a:pPr indent="-273050" lvl="0" marL="342900" marR="0" rtl="0" algn="l">
              <a:lnSpc>
                <a:spcPct val="100000"/>
              </a:lnSpc>
              <a:spcBef>
                <a:spcPts val="0"/>
              </a:spcBef>
              <a:spcAft>
                <a:spcPts val="1000"/>
              </a:spcAft>
              <a:buClr>
                <a:schemeClr val="dk1"/>
              </a:buClr>
              <a:buSzPct val="100000"/>
              <a:buFont typeface="Arial"/>
              <a:buChar char="●"/>
            </a:pPr>
            <a:r>
              <a:rPr b="0" baseline="0" i="0" lang="en" sz="1600" u="none" cap="none" strike="noStrike">
                <a:solidFill>
                  <a:schemeClr val="dk1"/>
                </a:solidFill>
              </a:rPr>
              <a:t>Greenan et al propose a new measurement – Normalized Magnitude of Data Loss (NOMDL) – and demonstrate that it is possible to compute this using Monte Carlo simulation based assigning failure and repair characteristics to hardware devices drawn from real-world data.</a:t>
            </a:r>
            <a:r>
              <a:rPr b="0" baseline="30000" i="0" lang="en" sz="1600" u="none" cap="none" strike="noStrike">
                <a:solidFill>
                  <a:schemeClr val="dk1"/>
                </a:solidFill>
              </a:rPr>
              <a:t>3</a:t>
            </a:r>
            <a:r>
              <a:rPr b="0" baseline="0" i="0" lang="en" sz="1600" u="none" cap="none" strike="noStrike">
                <a:solidFill>
                  <a:schemeClr val="dk1"/>
                </a:solidFill>
              </a:rPr>
              <a:t> </a:t>
            </a:r>
          </a:p>
          <a:p>
            <a:pPr indent="-273050" lvl="0" marL="342900" marR="0" rtl="0" algn="l">
              <a:lnSpc>
                <a:spcPct val="100000"/>
              </a:lnSpc>
              <a:spcBef>
                <a:spcPts val="0"/>
              </a:spcBef>
              <a:spcAft>
                <a:spcPts val="0"/>
              </a:spcAft>
              <a:buClr>
                <a:schemeClr val="dk1"/>
              </a:buClr>
              <a:buSzPct val="100000"/>
              <a:buFont typeface="Arial"/>
              <a:buChar char="●"/>
            </a:pPr>
            <a:r>
              <a:rPr lang="en" sz="1600">
                <a:solidFill>
                  <a:schemeClr val="dk1"/>
                </a:solidFill>
              </a:rPr>
              <a:t>David Rosenthal has written extensively about the problems with proving that we can keep a petabyte for a century.  He has concluded that “the requirements being placed on bit preservation systems are so onerous that the experiments required to prove that a solution exists are not feasible.”</a:t>
            </a:r>
            <a:r>
              <a:rPr baseline="30000" lang="en" sz="1600">
                <a:solidFill>
                  <a:schemeClr val="dk1"/>
                </a:solidFill>
              </a:rPr>
              <a:t>4</a:t>
            </a:r>
            <a:r>
              <a:rPr lang="en" sz="1600">
                <a:solidFill>
                  <a:schemeClr val="dk1"/>
                </a:solidFill>
              </a:rPr>
              <a:t>  He </a:t>
            </a:r>
            <a:r>
              <a:rPr b="0" baseline="0" i="0" lang="en" sz="1600" u="none" cap="none" strike="noStrike">
                <a:solidFill>
                  <a:schemeClr val="dk1"/>
                </a:solidFill>
              </a:rPr>
              <a:t>propose</a:t>
            </a:r>
            <a:r>
              <a:rPr lang="en" sz="1600">
                <a:solidFill>
                  <a:schemeClr val="dk1"/>
                </a:solidFill>
              </a:rPr>
              <a:t>d</a:t>
            </a:r>
            <a:r>
              <a:rPr b="0" baseline="0" i="0" lang="en" sz="1600" u="none" cap="none" strike="noStrike">
                <a:solidFill>
                  <a:schemeClr val="dk1"/>
                </a:solidFill>
              </a:rPr>
              <a:t> a bit half-life measurement (the time after which there is a 50% probability that a bit will have flipped), but argues that it is not possible to construct an experiment that proves that a given number of copies of files stored in a particular configuration will keep a petabyte safe for a century.</a:t>
            </a:r>
            <a:r>
              <a:rPr baseline="30000" lang="en" sz="1600">
                <a:solidFill>
                  <a:schemeClr val="dk1"/>
                </a:solidFill>
              </a:rPr>
              <a:t>5</a:t>
            </a:r>
          </a:p>
          <a:p>
            <a:pPr indent="-279400" lvl="0" marL="457200" rtl="0">
              <a:lnSpc>
                <a:spcPct val="80000"/>
              </a:lnSpc>
              <a:spcBef>
                <a:spcPts val="500"/>
              </a:spcBef>
              <a:spcAft>
                <a:spcPts val="1000"/>
              </a:spcAft>
              <a:buClr>
                <a:schemeClr val="dk1"/>
              </a:buClr>
              <a:buSzPct val="100000"/>
              <a:buFont typeface="Arial"/>
              <a:buAutoNum type="arabicPeriod" startAt="5"/>
            </a:pPr>
            <a:r>
              <a:rPr lang="en" sz="800">
                <a:solidFill>
                  <a:schemeClr val="dk1"/>
                </a:solidFill>
              </a:rPr>
              <a:t>Greenan, Kevin M., James S. Plank, and Jay J. Wylie. “Mean Time to Meaningless:  MTTDL, Markov Models, and Storage System Reliability.” In Proceedings of the 2nd USENIX Conference on Hot Topics in Storage and File Systems. Boston, Mass.: USENIX Association, 2010. </a:t>
            </a:r>
            <a:r>
              <a:rPr lang="en" sz="800" u="sng">
                <a:solidFill>
                  <a:schemeClr val="hlink"/>
                </a:solidFill>
                <a:hlinkClick r:id="rId3"/>
              </a:rPr>
              <a:t>https://www.usenix.org/legacy/events/hotstorage10/tech/full_papers/Greenan.pdf</a:t>
            </a:r>
            <a:r>
              <a:rPr lang="en" sz="800">
                <a:solidFill>
                  <a:schemeClr val="dk1"/>
                </a:solidFill>
              </a:rPr>
              <a:t>.</a:t>
            </a:r>
          </a:p>
          <a:p>
            <a:pPr indent="-279400" lvl="0" marL="457200" rtl="0">
              <a:lnSpc>
                <a:spcPct val="80000"/>
              </a:lnSpc>
              <a:spcBef>
                <a:spcPts val="500"/>
              </a:spcBef>
              <a:spcAft>
                <a:spcPts val="1000"/>
              </a:spcAft>
              <a:buClr>
                <a:schemeClr val="dk1"/>
              </a:buClr>
              <a:buSzPct val="100000"/>
              <a:buFont typeface="Arial"/>
              <a:buAutoNum type="arabicPeriod" startAt="5"/>
            </a:pPr>
            <a:r>
              <a:rPr lang="en" sz="800">
                <a:solidFill>
                  <a:schemeClr val="dk1"/>
                </a:solidFill>
              </a:rPr>
              <a:t>Rosenthal, David S. H. “Bit Preservation: A Solved Problem?” </a:t>
            </a:r>
            <a:r>
              <a:rPr i="1" lang="en" sz="800">
                <a:solidFill>
                  <a:schemeClr val="dk1"/>
                </a:solidFill>
              </a:rPr>
              <a:t>International Journal of Digital Curation</a:t>
            </a:r>
            <a:r>
              <a:rPr lang="en" sz="800">
                <a:solidFill>
                  <a:schemeClr val="dk1"/>
                </a:solidFill>
              </a:rPr>
              <a:t> 5, no. 1 (June 22, 2010): 134–48. doi:10.2218/ijdc.v5i1.148. </a:t>
            </a:r>
            <a:r>
              <a:rPr lang="en" sz="800" u="sng">
                <a:solidFill>
                  <a:srgbClr val="1155CC"/>
                </a:solidFill>
                <a:hlinkClick r:id="rId4"/>
              </a:rPr>
              <a:t>http://www.ijdc.net/index.php/ijdc/article/view/151</a:t>
            </a:r>
            <a:r>
              <a:rPr lang="en" sz="800">
                <a:solidFill>
                  <a:schemeClr val="dk1"/>
                </a:solidFill>
              </a:rPr>
              <a:t>.</a:t>
            </a:r>
          </a:p>
          <a:p>
            <a:pPr indent="-279400" lvl="0" marL="457200" rtl="0">
              <a:lnSpc>
                <a:spcPct val="80000"/>
              </a:lnSpc>
              <a:spcBef>
                <a:spcPts val="500"/>
              </a:spcBef>
              <a:buClr>
                <a:schemeClr val="dk1"/>
              </a:buClr>
              <a:buSzPct val="100000"/>
              <a:buFont typeface="Arial"/>
              <a:buAutoNum type="arabicPeriod" startAt="5"/>
            </a:pPr>
            <a:r>
              <a:rPr lang="en" sz="800">
                <a:solidFill>
                  <a:schemeClr val="dk1"/>
                </a:solidFill>
              </a:rPr>
              <a:t>Rosenthal, David S. H.  “Keeping Bits Safe - ACM Queue.” </a:t>
            </a:r>
            <a:r>
              <a:rPr i="1" lang="en" sz="800">
                <a:solidFill>
                  <a:schemeClr val="dk1"/>
                </a:solidFill>
              </a:rPr>
              <a:t>ACM Queue</a:t>
            </a:r>
            <a:r>
              <a:rPr lang="en" sz="800">
                <a:solidFill>
                  <a:schemeClr val="dk1"/>
                </a:solidFill>
              </a:rPr>
              <a:t> 8, no. 10 (October 2010) (October 1, 2010). </a:t>
            </a:r>
            <a:r>
              <a:rPr lang="en" sz="800" u="sng">
                <a:solidFill>
                  <a:srgbClr val="1155CC"/>
                </a:solidFill>
                <a:hlinkClick r:id="rId5"/>
              </a:rPr>
              <a:t>http://queue.acm.org/detail.cfm?id=1866298</a:t>
            </a:r>
          </a:p>
          <a:p>
            <a:pPr indent="0" lvl="0" marL="0" rtl="0">
              <a:lnSpc>
                <a:spcPct val="80000"/>
              </a:lnSpc>
              <a:spcBef>
                <a:spcPts val="500"/>
              </a:spcBef>
              <a:buNone/>
            </a:pPr>
            <a:r>
              <a:t/>
            </a:r>
            <a:endParaRPr sz="800">
              <a:solidFill>
                <a:schemeClr val="dk1"/>
              </a:solidFill>
            </a:endParaRPr>
          </a:p>
          <a:p>
            <a:pPr indent="0" lvl="0" marL="0" rtl="0">
              <a:lnSpc>
                <a:spcPct val="80000"/>
              </a:lnSpc>
              <a:spcBef>
                <a:spcPts val="500"/>
              </a:spcBef>
              <a:buNone/>
            </a:pPr>
            <a:r>
              <a:t/>
            </a:r>
            <a:endParaRPr sz="800">
              <a:solidFill>
                <a:schemeClr val="dk1"/>
              </a:solidFill>
            </a:endParaRPr>
          </a:p>
          <a:p>
            <a:pPr indent="0" lvl="0" marL="0" rtl="0">
              <a:lnSpc>
                <a:spcPct val="80000"/>
              </a:lnSpc>
              <a:spcBef>
                <a:spcPts val="500"/>
              </a:spcBef>
              <a:buNone/>
            </a:pPr>
            <a:r>
              <a:t/>
            </a:r>
            <a:endParaRPr sz="800">
              <a:solidFill>
                <a:schemeClr val="dk1"/>
              </a:solidFill>
            </a:endParaRPr>
          </a:p>
          <a:p>
            <a:pPr indent="0" lvl="0" marL="0" marR="0" rtl="0" algn="l">
              <a:lnSpc>
                <a:spcPct val="100000"/>
              </a:lnSpc>
              <a:spcBef>
                <a:spcPts val="540"/>
              </a:spcBef>
              <a:spcAft>
                <a:spcPts val="1000"/>
              </a:spcAft>
              <a:buNone/>
            </a:pPr>
            <a:r>
              <a:t/>
            </a:r>
            <a:endParaRPr sz="1800">
              <a:solidFill>
                <a:schemeClr val="dk1"/>
              </a:solidFill>
            </a:endParaRPr>
          </a:p>
        </p:txBody>
      </p:sp>
      <p:sp>
        <p:nvSpPr>
          <p:cNvPr id="168" name="Shape 168"/>
          <p:cNvSpPr txBox="1"/>
          <p:nvPr>
            <p:ph type="title"/>
          </p:nvPr>
        </p:nvSpPr>
        <p:spPr>
          <a:xfrm>
            <a:off x="457200" y="205984"/>
            <a:ext cx="8229600" cy="5637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baseline="0" i="0" lang="en" sz="2400" u="none" cap="none" strike="noStrike">
                <a:solidFill>
                  <a:schemeClr val="dk1"/>
                </a:solidFill>
              </a:rPr>
              <a:t>Puzzle #2 </a:t>
            </a:r>
            <a:r>
              <a:rPr b="1" lang="en" sz="2400">
                <a:solidFill>
                  <a:schemeClr val="dk1"/>
                </a:solidFill>
              </a:rPr>
              <a:t>-</a:t>
            </a:r>
            <a:r>
              <a:rPr b="1" baseline="0" i="0" lang="en" sz="2400" u="none" cap="none" strike="noStrike">
                <a:solidFill>
                  <a:schemeClr val="dk1"/>
                </a:solidFill>
              </a:rPr>
              <a:t> How many cop</a:t>
            </a:r>
            <a:r>
              <a:rPr b="1" lang="en" sz="2400">
                <a:solidFill>
                  <a:schemeClr val="dk1"/>
                </a:solidFill>
              </a:rPr>
              <a:t>ies do we need</a:t>
            </a:r>
            <a:r>
              <a:rPr b="1" baseline="0" i="0" lang="en" sz="2400" u="none" cap="none" strike="noStrike">
                <a:solidFill>
                  <a:schemeClr val="dk1"/>
                </a:solidFill>
              </a:rPr>
              <a:t>?</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idx="1" type="body"/>
          </p:nvPr>
        </p:nvSpPr>
        <p:spPr>
          <a:xfrm>
            <a:off x="266700" y="881100"/>
            <a:ext cx="8610599" cy="394319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baseline="0" i="0" lang="en" sz="1800" u="none" cap="none" strike="noStrike">
                <a:solidFill>
                  <a:schemeClr val="dk1"/>
                </a:solidFill>
              </a:rPr>
              <a:t>Where does this us when designing digital preservation solutions?</a:t>
            </a:r>
          </a:p>
          <a:p>
            <a:pPr indent="0" lvl="0" marL="0" marR="0" rtl="0" algn="l">
              <a:spcBef>
                <a:spcPts val="480"/>
              </a:spcBef>
              <a:buClr>
                <a:schemeClr val="dk1"/>
              </a:buClr>
              <a:buFont typeface="Arial"/>
              <a:buNone/>
            </a:pPr>
            <a:r>
              <a:t/>
            </a:r>
            <a:endParaRPr b="0" baseline="0" i="0" sz="1000" u="none" cap="none" strike="noStrike">
              <a:solidFill>
                <a:schemeClr val="dk1"/>
              </a:solidFill>
            </a:endParaRPr>
          </a:p>
          <a:p>
            <a:pPr indent="0" lvl="0" marL="0" marR="0" rtl="0" algn="l">
              <a:spcBef>
                <a:spcPts val="480"/>
              </a:spcBef>
              <a:buClr>
                <a:schemeClr val="dk1"/>
              </a:buClr>
              <a:buSzPct val="25000"/>
              <a:buFont typeface="Arial"/>
              <a:buNone/>
            </a:pPr>
            <a:r>
              <a:rPr b="0" baseline="0" i="0" lang="en" sz="1800" u="none" cap="none" strike="noStrike">
                <a:solidFill>
                  <a:schemeClr val="dk1"/>
                </a:solidFill>
              </a:rPr>
              <a:t>We have general</a:t>
            </a:r>
            <a:r>
              <a:rPr lang="en" sz="1800">
                <a:solidFill>
                  <a:schemeClr val="dk1"/>
                </a:solidFill>
              </a:rPr>
              <a:t> comfort with assumptions</a:t>
            </a:r>
            <a:r>
              <a:rPr b="0" baseline="0" i="0" lang="en" sz="1800" u="none" cap="none" strike="noStrike">
                <a:solidFill>
                  <a:schemeClr val="dk1"/>
                </a:solidFill>
              </a:rPr>
              <a:t> that</a:t>
            </a:r>
          </a:p>
          <a:p>
            <a:pPr indent="-304800" lvl="0" marL="342900" marR="0" rtl="0" algn="l">
              <a:spcBef>
                <a:spcPts val="480"/>
              </a:spcBef>
              <a:buClr>
                <a:schemeClr val="dk1"/>
              </a:buClr>
              <a:buSzPct val="100000"/>
              <a:buFont typeface="Arial"/>
              <a:buChar char="●"/>
            </a:pPr>
            <a:r>
              <a:rPr b="0" baseline="0" i="0" lang="en" sz="1800" u="none" cap="none" strike="noStrike">
                <a:solidFill>
                  <a:schemeClr val="dk1"/>
                </a:solidFill>
              </a:rPr>
              <a:t>The more copies of our files the better.</a:t>
            </a:r>
          </a:p>
          <a:p>
            <a:pPr indent="-304800" lvl="0" marL="342900" marR="0" rtl="0" algn="l">
              <a:spcBef>
                <a:spcPts val="480"/>
              </a:spcBef>
              <a:buClr>
                <a:schemeClr val="dk1"/>
              </a:buClr>
              <a:buSzPct val="100000"/>
              <a:buFont typeface="Arial"/>
              <a:buChar char="●"/>
            </a:pPr>
            <a:r>
              <a:rPr b="0" baseline="0" i="0" lang="en" sz="1800" u="none" cap="none" strike="noStrike">
                <a:solidFill>
                  <a:schemeClr val="dk1"/>
                </a:solidFill>
              </a:rPr>
              <a:t>The more independent the copies are from each other the better.  (different storage technology, network independence, as well as organizational and geographic independence)</a:t>
            </a:r>
          </a:p>
          <a:p>
            <a:pPr indent="-304800" lvl="0" marL="342900" marR="0" rtl="0" algn="l">
              <a:spcBef>
                <a:spcPts val="480"/>
              </a:spcBef>
              <a:buClr>
                <a:schemeClr val="dk1"/>
              </a:buClr>
              <a:buSzPct val="100000"/>
              <a:buFont typeface="Arial"/>
              <a:buChar char="●"/>
            </a:pPr>
            <a:r>
              <a:rPr b="0" baseline="0" i="0" lang="en" sz="1800" u="none" cap="none" strike="noStrike">
                <a:solidFill>
                  <a:schemeClr val="dk1"/>
                </a:solidFill>
              </a:rPr>
              <a:t>The more frequently the copies are audited the better.  </a:t>
            </a:r>
          </a:p>
          <a:p>
            <a:pPr indent="0" lvl="0" marL="0" marR="0" rtl="0" algn="l">
              <a:spcBef>
                <a:spcPts val="480"/>
              </a:spcBef>
              <a:buClr>
                <a:schemeClr val="dk1"/>
              </a:buClr>
              <a:buFont typeface="Arial"/>
              <a:buNone/>
            </a:pPr>
            <a:r>
              <a:t/>
            </a:r>
            <a:endParaRPr b="0" baseline="0" i="0" sz="1000" u="none" cap="none" strike="noStrike">
              <a:solidFill>
                <a:schemeClr val="dk1"/>
              </a:solidFill>
            </a:endParaRPr>
          </a:p>
          <a:p>
            <a:pPr indent="0" lvl="0" marL="0" marR="0" rtl="0" algn="l">
              <a:spcBef>
                <a:spcPts val="480"/>
              </a:spcBef>
              <a:buClr>
                <a:schemeClr val="dk1"/>
              </a:buClr>
              <a:buSzPct val="25000"/>
              <a:buFont typeface="Arial"/>
              <a:buNone/>
            </a:pPr>
            <a:r>
              <a:rPr b="0" baseline="0" i="0" lang="en" sz="1800" u="none" cap="none" strike="noStrike">
                <a:solidFill>
                  <a:schemeClr val="dk1"/>
                </a:solidFill>
              </a:rPr>
              <a:t>But as the size of the data increases, the time and cost for audits increases, the per-copy cost increases, and the number of storage options that are feasible decrease. </a:t>
            </a:r>
            <a:r>
              <a:rPr lang="en" sz="1800">
                <a:solidFill>
                  <a:schemeClr val="dk1"/>
                </a:solidFill>
              </a:rPr>
              <a:t>If we maximize the number of copies, the frequency of audits and network independence, high costs will force us to preserve much less.  </a:t>
            </a:r>
          </a:p>
          <a:p>
            <a:pPr indent="0" lvl="0" marL="0" marR="0" rtl="0" algn="l">
              <a:spcBef>
                <a:spcPts val="480"/>
              </a:spcBef>
              <a:buClr>
                <a:schemeClr val="dk1"/>
              </a:buClr>
              <a:buFont typeface="Arial"/>
              <a:buNone/>
            </a:pPr>
            <a:r>
              <a:t/>
            </a:r>
            <a:endParaRPr sz="1800">
              <a:solidFill>
                <a:schemeClr val="dk1"/>
              </a:solidFill>
            </a:endParaRPr>
          </a:p>
          <a:p>
            <a:pPr indent="0" lvl="0" marL="0" marR="0" rtl="0" algn="l">
              <a:spcBef>
                <a:spcPts val="480"/>
              </a:spcBef>
              <a:buClr>
                <a:schemeClr val="dk1"/>
              </a:buClr>
              <a:buFont typeface="Arial"/>
              <a:buNone/>
            </a:pPr>
            <a:r>
              <a:t/>
            </a:r>
            <a:endParaRPr b="0" baseline="0" i="0" sz="800" u="none" cap="none" strike="noStrike">
              <a:solidFill>
                <a:schemeClr val="dk1"/>
              </a:solidFill>
              <a:latin typeface="Calibri"/>
              <a:ea typeface="Calibri"/>
              <a:cs typeface="Calibri"/>
              <a:sym typeface="Calibri"/>
            </a:endParaRPr>
          </a:p>
        </p:txBody>
      </p:sp>
      <p:sp>
        <p:nvSpPr>
          <p:cNvPr id="174" name="Shape 174"/>
          <p:cNvSpPr txBox="1"/>
          <p:nvPr>
            <p:ph type="title"/>
          </p:nvPr>
        </p:nvSpPr>
        <p:spPr>
          <a:xfrm>
            <a:off x="457200" y="205984"/>
            <a:ext cx="8229600" cy="5637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baseline="0" i="0" lang="en" sz="2400" u="none" cap="none" strike="noStrike">
                <a:solidFill>
                  <a:schemeClr val="dk1"/>
                </a:solidFill>
              </a:rPr>
              <a:t>Puzzle #2 </a:t>
            </a:r>
            <a:r>
              <a:rPr b="1" lang="en" sz="2400">
                <a:solidFill>
                  <a:schemeClr val="dk1"/>
                </a:solidFill>
              </a:rPr>
              <a:t>-</a:t>
            </a:r>
            <a:r>
              <a:rPr b="1" baseline="0" i="0" lang="en" sz="2400" u="none" cap="none" strike="noStrike">
                <a:solidFill>
                  <a:schemeClr val="dk1"/>
                </a:solidFill>
              </a:rPr>
              <a:t> How many cop</a:t>
            </a:r>
            <a:r>
              <a:rPr b="1" lang="en" sz="2400">
                <a:solidFill>
                  <a:schemeClr val="dk1"/>
                </a:solidFill>
              </a:rPr>
              <a:t>ies do we need</a:t>
            </a:r>
            <a:r>
              <a:rPr b="1" baseline="0" i="0" lang="en" sz="2400" u="none" cap="none" strike="noStrike">
                <a:solidFill>
                  <a:schemeClr val="dk1"/>
                </a:solidFill>
              </a:rPr>
              <a: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idx="1" type="body"/>
          </p:nvPr>
        </p:nvSpPr>
        <p:spPr>
          <a:xfrm>
            <a:off x="342425" y="1191876"/>
            <a:ext cx="8534399" cy="3668099"/>
          </a:xfrm>
          <a:prstGeom prst="rect">
            <a:avLst/>
          </a:prstGeom>
          <a:noFill/>
          <a:ln>
            <a:noFill/>
          </a:ln>
        </p:spPr>
        <p:txBody>
          <a:bodyPr anchorCtr="0" anchor="t" bIns="45700" lIns="91425" rIns="91425" tIns="45700">
            <a:noAutofit/>
          </a:bodyPr>
          <a:lstStyle/>
          <a:p>
            <a:pPr indent="-342900" lvl="0" marL="457200" marR="0" rtl="0" algn="l">
              <a:spcBef>
                <a:spcPts val="560"/>
              </a:spcBef>
              <a:buClr>
                <a:schemeClr val="dk1"/>
              </a:buClr>
              <a:buSzPct val="100000"/>
              <a:buFont typeface="Arial"/>
              <a:buChar char="●"/>
            </a:pPr>
            <a:r>
              <a:rPr lang="en" sz="1800">
                <a:solidFill>
                  <a:schemeClr val="dk1"/>
                </a:solidFill>
              </a:rPr>
              <a:t>Should librarians and archivists accept a higher level of risk in order to preserve more?</a:t>
            </a:r>
          </a:p>
          <a:p>
            <a:pPr indent="-342900" lvl="0" marL="457200" marR="0" rtl="0" algn="l">
              <a:spcBef>
                <a:spcPts val="560"/>
              </a:spcBef>
              <a:buClr>
                <a:schemeClr val="dk1"/>
              </a:buClr>
              <a:buSzPct val="100000"/>
              <a:buFont typeface="Arial"/>
              <a:buChar char="●"/>
            </a:pPr>
            <a:r>
              <a:rPr lang="en" sz="1800">
                <a:solidFill>
                  <a:schemeClr val="dk1"/>
                </a:solidFill>
              </a:rPr>
              <a:t>Is it better to preserve more quantity with some data loss than little quantity with unproven projections of no data loss?  </a:t>
            </a:r>
          </a:p>
          <a:p>
            <a:pPr indent="0" lvl="0" marL="0" marR="0" rtl="0" algn="l">
              <a:spcBef>
                <a:spcPts val="560"/>
              </a:spcBef>
              <a:buClr>
                <a:schemeClr val="dk1"/>
              </a:buClr>
              <a:buFont typeface="Arial"/>
              <a:buNone/>
            </a:pPr>
            <a:r>
              <a:t/>
            </a:r>
            <a:endParaRPr sz="1400">
              <a:solidFill>
                <a:schemeClr val="dk1"/>
              </a:solidFill>
            </a:endParaRPr>
          </a:p>
          <a:p>
            <a:pPr indent="0" lvl="0" marL="0" marR="0" rtl="0" algn="l">
              <a:spcBef>
                <a:spcPts val="560"/>
              </a:spcBef>
              <a:buClr>
                <a:schemeClr val="dk1"/>
              </a:buClr>
              <a:buSzPct val="25000"/>
              <a:buFont typeface="Arial"/>
              <a:buNone/>
            </a:pPr>
            <a:r>
              <a:rPr lang="en" sz="2400">
                <a:solidFill>
                  <a:schemeClr val="dk1"/>
                </a:solidFill>
              </a:rPr>
              <a:t>Challenge/puzzle #2:</a:t>
            </a:r>
          </a:p>
          <a:p>
            <a:pPr indent="-381000" lvl="0" marL="457200" marR="0" rtl="0" algn="l">
              <a:spcBef>
                <a:spcPts val="560"/>
              </a:spcBef>
              <a:buClr>
                <a:schemeClr val="dk1"/>
              </a:buClr>
              <a:buSzPct val="100000"/>
              <a:buFont typeface="Arial"/>
              <a:buChar char="❖"/>
            </a:pPr>
            <a:r>
              <a:rPr lang="en" sz="2400">
                <a:solidFill>
                  <a:schemeClr val="dk1"/>
                </a:solidFill>
              </a:rPr>
              <a:t>How many copies do we need to preserve a given amount of data over a specified period of time?</a:t>
            </a:r>
          </a:p>
          <a:p>
            <a:pPr indent="0" lvl="0" marL="0" marR="0" rtl="0" algn="l">
              <a:spcBef>
                <a:spcPts val="560"/>
              </a:spcBef>
              <a:buClr>
                <a:schemeClr val="dk1"/>
              </a:buClr>
              <a:buFont typeface="Arial"/>
              <a:buNone/>
            </a:pPr>
            <a:r>
              <a:t/>
            </a:r>
            <a:endParaRPr sz="1000">
              <a:solidFill>
                <a:schemeClr val="dk1"/>
              </a:solidFill>
            </a:endParaRPr>
          </a:p>
          <a:p>
            <a:pPr indent="0" lvl="0" marL="0" marR="0" rtl="0" algn="l">
              <a:spcBef>
                <a:spcPts val="560"/>
              </a:spcBef>
              <a:buNone/>
            </a:pPr>
            <a:r>
              <a:rPr b="0" baseline="0" i="0" lang="en" sz="1800" u="none" cap="none" strike="noStrike">
                <a:solidFill>
                  <a:schemeClr val="dk1"/>
                </a:solidFill>
              </a:rPr>
              <a:t>A more definitive answer to this question would help us make better informed choices (and get f</a:t>
            </a:r>
            <a:r>
              <a:rPr lang="en" sz="1800">
                <a:solidFill>
                  <a:schemeClr val="dk1"/>
                </a:solidFill>
              </a:rPr>
              <a:t>unding</a:t>
            </a:r>
            <a:r>
              <a:rPr b="0" baseline="0" i="0" lang="en" sz="1800" u="none" cap="none" strike="noStrike">
                <a:solidFill>
                  <a:schemeClr val="dk1"/>
                </a:solidFill>
              </a:rPr>
              <a:t>).</a:t>
            </a:r>
          </a:p>
          <a:p>
            <a:pPr indent="0" lvl="0" marL="0" marR="0" rtl="0" algn="l">
              <a:spcBef>
                <a:spcPts val="560"/>
              </a:spcBef>
              <a:buNone/>
            </a:pPr>
            <a:r>
              <a:t/>
            </a:r>
            <a:endParaRPr sz="2800">
              <a:solidFill>
                <a:schemeClr val="dk1"/>
              </a:solidFill>
              <a:latin typeface="Calibri"/>
              <a:ea typeface="Calibri"/>
              <a:cs typeface="Calibri"/>
              <a:sym typeface="Calibri"/>
            </a:endParaRPr>
          </a:p>
        </p:txBody>
      </p:sp>
      <p:sp>
        <p:nvSpPr>
          <p:cNvPr id="180" name="Shape 180"/>
          <p:cNvSpPr txBox="1"/>
          <p:nvPr>
            <p:ph type="title"/>
          </p:nvPr>
        </p:nvSpPr>
        <p:spPr>
          <a:xfrm>
            <a:off x="457200" y="205984"/>
            <a:ext cx="8229600" cy="5637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baseline="0" i="0" lang="en" sz="2400" u="none" cap="none" strike="noStrike">
                <a:solidFill>
                  <a:schemeClr val="dk1"/>
                </a:solidFill>
              </a:rPr>
              <a:t>Puzzle #2 </a:t>
            </a:r>
            <a:r>
              <a:rPr b="1" lang="en" sz="2400">
                <a:solidFill>
                  <a:schemeClr val="dk1"/>
                </a:solidFill>
              </a:rPr>
              <a:t>-</a:t>
            </a:r>
            <a:r>
              <a:rPr b="1" baseline="0" i="0" lang="en" sz="2400" u="none" cap="none" strike="noStrike">
                <a:solidFill>
                  <a:schemeClr val="dk1"/>
                </a:solidFill>
              </a:rPr>
              <a:t> How many cop</a:t>
            </a:r>
            <a:r>
              <a:rPr b="1" lang="en" sz="2400">
                <a:solidFill>
                  <a:schemeClr val="dk1"/>
                </a:solidFill>
              </a:rPr>
              <a:t>ies do we need</a:t>
            </a:r>
            <a:r>
              <a:rPr b="1" baseline="0" i="0" lang="en" sz="2400" u="none" cap="none" strike="noStrike">
                <a:solidFill>
                  <a:schemeClr val="dk1"/>
                </a:solidFill>
              </a:rPr>
              <a: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idx="1" type="body"/>
          </p:nvPr>
        </p:nvSpPr>
        <p:spPr>
          <a:xfrm>
            <a:off x="266700" y="2358712"/>
            <a:ext cx="8610599" cy="2044200"/>
          </a:xfrm>
          <a:prstGeom prst="rect">
            <a:avLst/>
          </a:prstGeom>
          <a:noFill/>
          <a:ln>
            <a:noFill/>
          </a:ln>
        </p:spPr>
        <p:txBody>
          <a:bodyPr anchorCtr="0" anchor="t" bIns="45700" lIns="91425" rIns="91425" tIns="45700">
            <a:noAutofit/>
          </a:bodyPr>
          <a:lstStyle/>
          <a:p>
            <a:pPr indent="-304800" lvl="0" marL="342900" marR="0" rtl="0" algn="l">
              <a:lnSpc>
                <a:spcPct val="100000"/>
              </a:lnSpc>
              <a:spcBef>
                <a:spcPts val="0"/>
              </a:spcBef>
              <a:spcAft>
                <a:spcPts val="1000"/>
              </a:spcAft>
              <a:buClr>
                <a:schemeClr val="dk1"/>
              </a:buClr>
              <a:buSzPct val="100000"/>
              <a:buFont typeface="Arial"/>
              <a:buChar char="●"/>
            </a:pPr>
            <a:r>
              <a:rPr b="0" baseline="0" i="0" lang="en" sz="1800" u="none" cap="none" strike="noStrike">
                <a:solidFill>
                  <a:schemeClr val="dk1"/>
                </a:solidFill>
              </a:rPr>
              <a:t>Format obsolescence predictions have not proven to be as dire as previously thought – the web continues to be able to render much earlier content, even for formats no longer in active use.</a:t>
            </a:r>
          </a:p>
          <a:p>
            <a:pPr indent="-304800" lvl="0" marL="342900" marR="0" rtl="0" algn="l">
              <a:lnSpc>
                <a:spcPct val="100000"/>
              </a:lnSpc>
              <a:spcBef>
                <a:spcPts val="480"/>
              </a:spcBef>
              <a:spcAft>
                <a:spcPts val="1000"/>
              </a:spcAft>
              <a:buClr>
                <a:schemeClr val="dk1"/>
              </a:buClr>
              <a:buSzPct val="100000"/>
              <a:buFont typeface="Arial"/>
              <a:buChar char="●"/>
            </a:pPr>
            <a:r>
              <a:rPr b="0" baseline="0" i="0" lang="en" sz="1800" u="none" cap="none" strike="noStrike">
                <a:solidFill>
                  <a:schemeClr val="dk1"/>
                </a:solidFill>
              </a:rPr>
              <a:t>The importance of open source documentation may greatly increase a format</a:t>
            </a:r>
            <a:r>
              <a:rPr lang="en" sz="1800">
                <a:solidFill>
                  <a:schemeClr val="dk1"/>
                </a:solidFill>
              </a:rPr>
              <a:t>’</a:t>
            </a:r>
            <a:r>
              <a:rPr b="0" baseline="0" i="0" lang="en" sz="1800" u="none" cap="none" strike="noStrike">
                <a:solidFill>
                  <a:schemeClr val="dk1"/>
                </a:solidFill>
              </a:rPr>
              <a:t>s chances of being rendered in the future.</a:t>
            </a:r>
          </a:p>
          <a:p>
            <a:pPr indent="-304800" lvl="0" marL="342900" marR="0" rtl="0" algn="l">
              <a:lnSpc>
                <a:spcPct val="100000"/>
              </a:lnSpc>
              <a:spcBef>
                <a:spcPts val="480"/>
              </a:spcBef>
              <a:spcAft>
                <a:spcPts val="1000"/>
              </a:spcAft>
              <a:buClr>
                <a:schemeClr val="dk1"/>
              </a:buClr>
              <a:buSzPct val="100000"/>
              <a:buFont typeface="Arial"/>
              <a:buChar char="●"/>
            </a:pPr>
            <a:r>
              <a:rPr b="0" baseline="0" i="0" lang="en" sz="1800" u="none" cap="none" strike="noStrike">
                <a:solidFill>
                  <a:schemeClr val="dk1"/>
                </a:solidFill>
              </a:rPr>
              <a:t>Popularity of a format may be a simple test, but popularity can wax and wane quickly and unexpectedly as happened with the Flash video format.</a:t>
            </a:r>
          </a:p>
          <a:p>
            <a:pPr indent="0" lvl="0" marL="0" marR="0" rtl="0" algn="l">
              <a:lnSpc>
                <a:spcPct val="80000"/>
              </a:lnSpc>
              <a:spcBef>
                <a:spcPts val="208"/>
              </a:spcBef>
              <a:buClr>
                <a:schemeClr val="dk1"/>
              </a:buClr>
              <a:buFont typeface="Arial"/>
              <a:buNone/>
            </a:pPr>
            <a:r>
              <a:t/>
            </a:r>
            <a:endParaRPr b="0" baseline="0" i="0" sz="1050" u="none" cap="none" strike="noStrike">
              <a:solidFill>
                <a:schemeClr val="dk1"/>
              </a:solidFill>
              <a:latin typeface="Calibri"/>
              <a:ea typeface="Calibri"/>
              <a:cs typeface="Calibri"/>
              <a:sym typeface="Calibri"/>
            </a:endParaRPr>
          </a:p>
        </p:txBody>
      </p:sp>
      <p:sp>
        <p:nvSpPr>
          <p:cNvPr id="186" name="Shape 186"/>
          <p:cNvSpPr txBox="1"/>
          <p:nvPr>
            <p:ph type="title"/>
          </p:nvPr>
        </p:nvSpPr>
        <p:spPr>
          <a:xfrm>
            <a:off x="457200" y="205984"/>
            <a:ext cx="8229600" cy="5637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baseline="0" i="0" lang="en" sz="2400" u="none" cap="none" strike="noStrike">
                <a:solidFill>
                  <a:schemeClr val="dk1"/>
                </a:solidFill>
              </a:rPr>
              <a:t>Puzzle #</a:t>
            </a:r>
            <a:r>
              <a:rPr b="1" lang="en" sz="2400">
                <a:solidFill>
                  <a:schemeClr val="dk1"/>
                </a:solidFill>
              </a:rPr>
              <a:t>3</a:t>
            </a:r>
            <a:r>
              <a:rPr b="1" baseline="0" i="0" lang="en" sz="2400" u="none" cap="none" strike="noStrike">
                <a:solidFill>
                  <a:schemeClr val="dk1"/>
                </a:solidFill>
              </a:rPr>
              <a:t> </a:t>
            </a:r>
            <a:r>
              <a:rPr b="1" lang="en" sz="2400">
                <a:solidFill>
                  <a:schemeClr val="dk1"/>
                </a:solidFill>
              </a:rPr>
              <a:t>-</a:t>
            </a:r>
            <a:r>
              <a:rPr b="1" baseline="0" i="0" lang="en" sz="2400" u="none" cap="none" strike="noStrike">
                <a:solidFill>
                  <a:schemeClr val="dk1"/>
                </a:solidFill>
              </a:rPr>
              <a:t> Format Obs</a:t>
            </a:r>
            <a:r>
              <a:rPr b="1" lang="en" sz="2400">
                <a:solidFill>
                  <a:schemeClr val="dk1"/>
                </a:solidFill>
              </a:rPr>
              <a:t>olescence</a:t>
            </a:r>
          </a:p>
        </p:txBody>
      </p:sp>
      <p:sp>
        <p:nvSpPr>
          <p:cNvPr id="187" name="Shape 187"/>
          <p:cNvSpPr txBox="1"/>
          <p:nvPr/>
        </p:nvSpPr>
        <p:spPr>
          <a:xfrm>
            <a:off x="329775" y="711650"/>
            <a:ext cx="8229600" cy="1006799"/>
          </a:xfrm>
          <a:prstGeom prst="rect">
            <a:avLst/>
          </a:prstGeom>
          <a:noFill/>
          <a:ln>
            <a:noFill/>
          </a:ln>
        </p:spPr>
        <p:txBody>
          <a:bodyPr anchorCtr="0" anchor="t" bIns="91425" lIns="91425" rIns="91425" tIns="91425">
            <a:noAutofit/>
          </a:bodyPr>
          <a:lstStyle/>
          <a:p>
            <a:pPr lvl="0" rtl="0">
              <a:lnSpc>
                <a:spcPct val="90000"/>
              </a:lnSpc>
              <a:spcBef>
                <a:spcPts val="640"/>
              </a:spcBef>
              <a:buNone/>
            </a:pPr>
            <a:r>
              <a:rPr lang="en" sz="2400">
                <a:solidFill>
                  <a:schemeClr val="dk1"/>
                </a:solidFill>
              </a:rPr>
              <a:t>Challenge/puzzle #3:</a:t>
            </a:r>
          </a:p>
          <a:p>
            <a:pPr indent="-292100" lvl="0" marL="342900" rtl="0">
              <a:lnSpc>
                <a:spcPct val="90000"/>
              </a:lnSpc>
              <a:spcBef>
                <a:spcPts val="640"/>
              </a:spcBef>
              <a:buClr>
                <a:schemeClr val="dk1"/>
              </a:buClr>
              <a:buSzPct val="100000"/>
              <a:buFont typeface="Arial"/>
              <a:buChar char="❖"/>
            </a:pPr>
            <a:r>
              <a:rPr lang="en" sz="2400">
                <a:solidFill>
                  <a:schemeClr val="dk1"/>
                </a:solidFill>
              </a:rPr>
              <a:t>Is there a better algorithm that could be used to initiate format preservation actions?</a:t>
            </a:r>
          </a:p>
        </p:txBody>
      </p:sp>
      <p:cxnSp>
        <p:nvCxnSpPr>
          <p:cNvPr id="188" name="Shape 188"/>
          <p:cNvCxnSpPr/>
          <p:nvPr/>
        </p:nvCxnSpPr>
        <p:spPr>
          <a:xfrm flipH="1" rot="10800000">
            <a:off x="395950" y="2238324"/>
            <a:ext cx="8184900" cy="29100"/>
          </a:xfrm>
          <a:prstGeom prst="straightConnector1">
            <a:avLst/>
          </a:prstGeom>
          <a:noFill/>
          <a:ln cap="flat" cmpd="sng" w="19050">
            <a:solidFill>
              <a:schemeClr val="dk2"/>
            </a:solidFill>
            <a:prstDash val="solid"/>
            <a:round/>
            <a:headEnd len="lg" w="lg" type="none"/>
            <a:tailEnd len="lg" w="lg" type="none"/>
          </a:ln>
        </p:spPr>
      </p:cxn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idx="1" type="body"/>
          </p:nvPr>
        </p:nvSpPr>
        <p:spPr>
          <a:xfrm>
            <a:off x="457200" y="769613"/>
            <a:ext cx="8229600" cy="3824999"/>
          </a:xfrm>
          <a:prstGeom prst="rect">
            <a:avLst/>
          </a:prstGeom>
          <a:noFill/>
          <a:ln>
            <a:noFill/>
          </a:ln>
        </p:spPr>
        <p:txBody>
          <a:bodyPr anchorCtr="0" anchor="t" bIns="45700" lIns="91425" rIns="91425" tIns="45700">
            <a:noAutofit/>
          </a:bodyPr>
          <a:lstStyle/>
          <a:p>
            <a:pPr indent="-342900" lvl="0" marL="457200" marR="0" rtl="0" algn="l">
              <a:spcBef>
                <a:spcPts val="0"/>
              </a:spcBef>
              <a:spcAft>
                <a:spcPts val="1000"/>
              </a:spcAft>
              <a:buClr>
                <a:schemeClr val="dk1"/>
              </a:buClr>
              <a:buSzPct val="100000"/>
              <a:buFont typeface="Arial"/>
              <a:buChar char="●"/>
            </a:pPr>
            <a:r>
              <a:rPr b="0" baseline="0" i="0" lang="en" sz="1800" u="none" cap="none" strike="noStrike">
                <a:solidFill>
                  <a:schemeClr val="dk1"/>
                </a:solidFill>
              </a:rPr>
              <a:t>We’ve used tools such as Droid, JHOVE and Apache Tika to identify formats and create metadata about them – leading some practitioners to emphasize preserving those formats we can identify.  But </a:t>
            </a:r>
            <a:r>
              <a:rPr lang="en" sz="1800">
                <a:solidFill>
                  <a:schemeClr val="dk1"/>
                </a:solidFill>
              </a:rPr>
              <a:t>one study suggests that browsers still render much of the content these tools fail to identify, </a:t>
            </a:r>
            <a:r>
              <a:rPr b="0" baseline="0" i="0" lang="en" sz="1800" u="none" cap="none" strike="noStrike">
                <a:solidFill>
                  <a:schemeClr val="dk1"/>
                </a:solidFill>
              </a:rPr>
              <a:t>s</a:t>
            </a:r>
            <a:r>
              <a:rPr lang="en" sz="1800">
                <a:solidFill>
                  <a:schemeClr val="dk1"/>
                </a:solidFill>
              </a:rPr>
              <a:t>o perhaps our format criteria are inadequate</a:t>
            </a:r>
            <a:r>
              <a:rPr b="0" baseline="0" i="0" lang="en" sz="1800" u="none" cap="none" strike="noStrike">
                <a:solidFill>
                  <a:schemeClr val="dk1"/>
                </a:solidFill>
              </a:rPr>
              <a:t>.</a:t>
            </a:r>
            <a:r>
              <a:rPr b="0" baseline="30000" i="0" lang="en" sz="1800" u="none" cap="none" strike="noStrike">
                <a:solidFill>
                  <a:schemeClr val="dk1"/>
                </a:solidFill>
              </a:rPr>
              <a:t>6</a:t>
            </a:r>
            <a:r>
              <a:rPr b="0" baseline="0" i="0" lang="en" sz="1800" u="none" cap="none" strike="noStrike">
                <a:solidFill>
                  <a:schemeClr val="dk1"/>
                </a:solidFill>
              </a:rPr>
              <a:t> </a:t>
            </a:r>
          </a:p>
          <a:p>
            <a:pPr indent="-342900" lvl="0" marL="457200" rtl="0">
              <a:spcBef>
                <a:spcPts val="480"/>
              </a:spcBef>
              <a:spcAft>
                <a:spcPts val="1000"/>
              </a:spcAft>
              <a:buClr>
                <a:schemeClr val="dk1"/>
              </a:buClr>
              <a:buSzPct val="100000"/>
              <a:buFont typeface="Arial"/>
              <a:buChar char="●"/>
            </a:pPr>
            <a:r>
              <a:rPr lang="en" sz="1800">
                <a:solidFill>
                  <a:schemeClr val="dk1"/>
                </a:solidFill>
              </a:rPr>
              <a:t>In some cases, emulation of a software environment could prove to be equally if not more feasible than format migration.</a:t>
            </a:r>
          </a:p>
          <a:p>
            <a:pPr indent="-457200" lvl="0" marL="457200" rtl="0">
              <a:spcBef>
                <a:spcPts val="0"/>
              </a:spcBef>
              <a:buNone/>
            </a:pPr>
            <a:r>
              <a:t/>
            </a:r>
            <a:endParaRPr sz="1800">
              <a:solidFill>
                <a:schemeClr val="dk1"/>
              </a:solidFill>
            </a:endParaRPr>
          </a:p>
          <a:p>
            <a:pPr indent="-304800" lvl="0" marL="457200" rtl="0">
              <a:spcBef>
                <a:spcPts val="0"/>
              </a:spcBef>
              <a:buClr>
                <a:schemeClr val="dk1"/>
              </a:buClr>
              <a:buSzPct val="100000"/>
              <a:buFont typeface="Times New Roman"/>
              <a:buAutoNum type="arabicPeriod" startAt="8"/>
            </a:pPr>
            <a:r>
              <a:rPr lang="en" sz="1200">
                <a:solidFill>
                  <a:schemeClr val="dk1"/>
                </a:solidFill>
                <a:latin typeface="Times New Roman"/>
                <a:ea typeface="Times New Roman"/>
                <a:cs typeface="Times New Roman"/>
                <a:sym typeface="Times New Roman"/>
              </a:rPr>
              <a:t>Jackson, Andrew N. “Formats over Time: Exploring UK Web History.” In </a:t>
            </a:r>
            <a:r>
              <a:rPr i="1" lang="en" sz="1200">
                <a:solidFill>
                  <a:schemeClr val="dk1"/>
                </a:solidFill>
                <a:latin typeface="Times New Roman"/>
                <a:ea typeface="Times New Roman"/>
                <a:cs typeface="Times New Roman"/>
                <a:sym typeface="Times New Roman"/>
              </a:rPr>
              <a:t>arXiv:1210.1714 [cs]</a:t>
            </a:r>
            <a:r>
              <a:rPr lang="en" sz="1200">
                <a:solidFill>
                  <a:schemeClr val="dk1"/>
                </a:solidFill>
                <a:latin typeface="Times New Roman"/>
                <a:ea typeface="Times New Roman"/>
                <a:cs typeface="Times New Roman"/>
                <a:sym typeface="Times New Roman"/>
              </a:rPr>
              <a:t>. Toronto, Canada, 2012. </a:t>
            </a:r>
            <a:r>
              <a:rPr lang="en" sz="1200" u="sng">
                <a:solidFill>
                  <a:srgbClr val="1155CC"/>
                </a:solidFill>
                <a:latin typeface="Times New Roman"/>
                <a:ea typeface="Times New Roman"/>
                <a:cs typeface="Times New Roman"/>
                <a:sym typeface="Times New Roman"/>
                <a:hlinkClick r:id="rId3"/>
              </a:rPr>
              <a:t>http://arxiv.org/abs/1210.1714</a:t>
            </a:r>
            <a:r>
              <a:rPr lang="en" sz="1200">
                <a:solidFill>
                  <a:schemeClr val="dk1"/>
                </a:solidFill>
                <a:latin typeface="Times New Roman"/>
                <a:ea typeface="Times New Roman"/>
                <a:cs typeface="Times New Roman"/>
                <a:sym typeface="Times New Roman"/>
              </a:rPr>
              <a:t>.</a:t>
            </a:r>
          </a:p>
          <a:p>
            <a:pPr indent="0" lvl="0" marL="0" rtl="0">
              <a:spcBef>
                <a:spcPts val="480"/>
              </a:spcBef>
              <a:spcAft>
                <a:spcPts val="1000"/>
              </a:spcAft>
              <a:buNone/>
            </a:pPr>
            <a:r>
              <a:t/>
            </a:r>
            <a:endParaRPr sz="1800">
              <a:solidFill>
                <a:schemeClr val="dk1"/>
              </a:solidFill>
            </a:endParaRPr>
          </a:p>
        </p:txBody>
      </p:sp>
      <p:sp>
        <p:nvSpPr>
          <p:cNvPr id="194" name="Shape 194"/>
          <p:cNvSpPr txBox="1"/>
          <p:nvPr>
            <p:ph type="title"/>
          </p:nvPr>
        </p:nvSpPr>
        <p:spPr>
          <a:xfrm>
            <a:off x="457200" y="205984"/>
            <a:ext cx="8229600" cy="5637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baseline="0" i="0" lang="en" sz="2400" u="none" cap="none" strike="noStrike">
                <a:solidFill>
                  <a:schemeClr val="dk1"/>
                </a:solidFill>
              </a:rPr>
              <a:t>Puzzle #</a:t>
            </a:r>
            <a:r>
              <a:rPr b="1" lang="en" sz="2400">
                <a:solidFill>
                  <a:schemeClr val="dk1"/>
                </a:solidFill>
              </a:rPr>
              <a:t>3</a:t>
            </a:r>
            <a:r>
              <a:rPr b="1" baseline="0" i="0" lang="en" sz="2400" u="none" cap="none" strike="noStrike">
                <a:solidFill>
                  <a:schemeClr val="dk1"/>
                </a:solidFill>
              </a:rPr>
              <a:t> </a:t>
            </a:r>
            <a:r>
              <a:rPr b="1" lang="en" sz="2400">
                <a:solidFill>
                  <a:schemeClr val="dk1"/>
                </a:solidFill>
              </a:rPr>
              <a:t>-</a:t>
            </a:r>
            <a:r>
              <a:rPr b="1" baseline="0" i="0" lang="en" sz="2400" u="none" cap="none" strike="noStrike">
                <a:solidFill>
                  <a:schemeClr val="dk1"/>
                </a:solidFill>
              </a:rPr>
              <a:t> Format Obs</a:t>
            </a:r>
            <a:r>
              <a:rPr b="1" lang="en" sz="2400">
                <a:solidFill>
                  <a:schemeClr val="dk1"/>
                </a:solidFill>
              </a:rPr>
              <a:t>olescence</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 sz="4400" u="none" cap="none" strike="noStrike">
                <a:solidFill>
                  <a:schemeClr val="dk1"/>
                </a:solidFill>
                <a:latin typeface="Calibri"/>
                <a:ea typeface="Calibri"/>
                <a:cs typeface="Calibri"/>
                <a:sym typeface="Calibri"/>
              </a:rPr>
              <a:t>Puzzle #3</a:t>
            </a:r>
          </a:p>
        </p:txBody>
      </p:sp>
      <p:sp>
        <p:nvSpPr>
          <p:cNvPr id="200" name="Shape 200"/>
          <p:cNvSpPr txBox="1"/>
          <p:nvPr>
            <p:ph idx="1" type="body"/>
          </p:nvPr>
        </p:nvSpPr>
        <p:spPr>
          <a:xfrm>
            <a:off x="457200" y="1200150"/>
            <a:ext cx="8229600" cy="37640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rPr lang="en" sz="1800">
                <a:solidFill>
                  <a:schemeClr val="dk1"/>
                </a:solidFill>
              </a:rPr>
              <a:t>L</a:t>
            </a:r>
            <a:r>
              <a:rPr b="0" baseline="0" i="0" lang="en" sz="1800" u="none" cap="none" strike="noStrike">
                <a:solidFill>
                  <a:schemeClr val="dk1"/>
                </a:solidFill>
              </a:rPr>
              <a:t>ibrarians and archivists would like to know when to take preservation ‘actions’ – to intervene and establish a method of format migration or emulation.  </a:t>
            </a:r>
          </a:p>
          <a:p>
            <a:pPr indent="0" lvl="0" marL="0" marR="0" rtl="0" algn="l">
              <a:lnSpc>
                <a:spcPct val="90000"/>
              </a:lnSpc>
              <a:spcBef>
                <a:spcPts val="0"/>
              </a:spcBef>
              <a:buClr>
                <a:schemeClr val="dk1"/>
              </a:buClr>
              <a:buFont typeface="Arial"/>
              <a:buNone/>
            </a:pPr>
            <a:r>
              <a:t/>
            </a:r>
            <a:endParaRPr sz="1800">
              <a:solidFill>
                <a:schemeClr val="dk1"/>
              </a:solidFill>
            </a:endParaRPr>
          </a:p>
          <a:p>
            <a:pPr indent="0" lvl="0" marL="0" marR="0" rtl="0" algn="l">
              <a:lnSpc>
                <a:spcPct val="90000"/>
              </a:lnSpc>
              <a:spcBef>
                <a:spcPts val="0"/>
              </a:spcBef>
              <a:buClr>
                <a:schemeClr val="dk1"/>
              </a:buClr>
              <a:buSzPct val="25000"/>
              <a:buFont typeface="Arial"/>
              <a:buNone/>
            </a:pPr>
            <a:r>
              <a:rPr lang="en" sz="1800">
                <a:solidFill>
                  <a:schemeClr val="dk1"/>
                </a:solidFill>
              </a:rPr>
              <a:t>At present we are balancing opinions about format renderability and brittleness without knowing whether factors such as wide-spread use (popularity), self-documentation (open source) and rendering complexity (layers) might be better and possibly more quantifiable predictors.  </a:t>
            </a:r>
          </a:p>
          <a:p>
            <a:pPr indent="0" lvl="0" marL="0" marR="0" rtl="0" algn="l">
              <a:lnSpc>
                <a:spcPct val="90000"/>
              </a:lnSpc>
              <a:spcBef>
                <a:spcPts val="640"/>
              </a:spcBef>
              <a:buClr>
                <a:schemeClr val="dk1"/>
              </a:buClr>
              <a:buFont typeface="Arial"/>
              <a:buNone/>
            </a:pPr>
            <a:r>
              <a:t/>
            </a:r>
            <a:endParaRPr sz="1200">
              <a:solidFill>
                <a:schemeClr val="dk1"/>
              </a:solidFill>
            </a:endParaRPr>
          </a:p>
          <a:p>
            <a:pPr indent="0" lvl="0" marL="0" marR="0" rtl="0" algn="l">
              <a:lnSpc>
                <a:spcPct val="90000"/>
              </a:lnSpc>
              <a:spcBef>
                <a:spcPts val="640"/>
              </a:spcBef>
              <a:buClr>
                <a:schemeClr val="dk1"/>
              </a:buClr>
              <a:buSzPct val="25000"/>
              <a:buFont typeface="Arial"/>
              <a:buNone/>
            </a:pPr>
            <a:r>
              <a:rPr lang="en" sz="2400">
                <a:solidFill>
                  <a:schemeClr val="dk1"/>
                </a:solidFill>
              </a:rPr>
              <a:t>Challenge/Puzzle #3:</a:t>
            </a:r>
          </a:p>
          <a:p>
            <a:pPr indent="-292100" lvl="0" marL="342900" marR="0" rtl="0" algn="l">
              <a:lnSpc>
                <a:spcPct val="90000"/>
              </a:lnSpc>
              <a:spcBef>
                <a:spcPts val="640"/>
              </a:spcBef>
              <a:buClr>
                <a:schemeClr val="dk1"/>
              </a:buClr>
              <a:buSzPct val="100000"/>
              <a:buFont typeface="Arial"/>
              <a:buChar char="❖"/>
            </a:pPr>
            <a:r>
              <a:rPr b="0" baseline="0" i="0" lang="en" sz="2400" u="none" cap="none" strike="noStrike">
                <a:solidFill>
                  <a:schemeClr val="dk1"/>
                </a:solidFill>
              </a:rPr>
              <a:t>Is there a better algorithm that could be used to initiate format </a:t>
            </a:r>
            <a:r>
              <a:rPr lang="en" sz="2400">
                <a:solidFill>
                  <a:schemeClr val="dk1"/>
                </a:solidFill>
              </a:rPr>
              <a:t>preservation actions</a:t>
            </a:r>
            <a:r>
              <a:rPr b="0" baseline="0" i="0" lang="en" sz="2400" u="none" cap="none" strike="noStrike">
                <a:solidFill>
                  <a:schemeClr val="dk1"/>
                </a:solidFill>
              </a:rPr>
              <a:t>?</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Conclusion</a:t>
            </a:r>
          </a:p>
        </p:txBody>
      </p:sp>
      <p:sp>
        <p:nvSpPr>
          <p:cNvPr id="206" name="Shape 206"/>
          <p:cNvSpPr txBox="1"/>
          <p:nvPr>
            <p:ph idx="1" type="body"/>
          </p:nvPr>
        </p:nvSpPr>
        <p:spPr>
          <a:xfrm>
            <a:off x="457200" y="1004262"/>
            <a:ext cx="8229600" cy="15714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Font typeface="Arial"/>
              <a:buChar char="➢"/>
            </a:pPr>
            <a:r>
              <a:rPr lang="en" sz="2400"/>
              <a:t>Data is at risk if it isn’t preserved properly</a:t>
            </a:r>
          </a:p>
          <a:p>
            <a:pPr indent="-381000" lvl="0" marL="457200" rtl="0">
              <a:spcBef>
                <a:spcPts val="0"/>
              </a:spcBef>
              <a:buClr>
                <a:srgbClr val="000000"/>
              </a:buClr>
              <a:buSzPct val="100000"/>
              <a:buFont typeface="Arial"/>
              <a:buChar char="➢"/>
            </a:pPr>
            <a:r>
              <a:rPr lang="en" sz="2400"/>
              <a:t>Talk with libraries at your institution and make sure your research will be found for later generations</a:t>
            </a:r>
          </a:p>
        </p:txBody>
      </p:sp>
      <p:pic>
        <p:nvPicPr>
          <p:cNvPr id="207" name="Shape 207"/>
          <p:cNvPicPr preferRelativeResize="0"/>
          <p:nvPr/>
        </p:nvPicPr>
        <p:blipFill>
          <a:blip r:embed="rId3">
            <a:alphaModFix/>
          </a:blip>
          <a:stretch>
            <a:fillRect/>
          </a:stretch>
        </p:blipFill>
        <p:spPr>
          <a:xfrm>
            <a:off x="3784925" y="2388725"/>
            <a:ext cx="2743200" cy="952500"/>
          </a:xfrm>
          <a:prstGeom prst="rect">
            <a:avLst/>
          </a:prstGeom>
          <a:noFill/>
          <a:ln>
            <a:noFill/>
          </a:ln>
        </p:spPr>
      </p:pic>
      <p:pic>
        <p:nvPicPr>
          <p:cNvPr id="208" name="Shape 208"/>
          <p:cNvPicPr preferRelativeResize="0"/>
          <p:nvPr/>
        </p:nvPicPr>
        <p:blipFill>
          <a:blip r:embed="rId4">
            <a:alphaModFix/>
          </a:blip>
          <a:stretch>
            <a:fillRect/>
          </a:stretch>
        </p:blipFill>
        <p:spPr>
          <a:xfrm>
            <a:off x="5824125" y="3231475"/>
            <a:ext cx="1662077" cy="1270125"/>
          </a:xfrm>
          <a:prstGeom prst="rect">
            <a:avLst/>
          </a:prstGeom>
          <a:noFill/>
          <a:ln>
            <a:noFill/>
          </a:ln>
        </p:spPr>
      </p:pic>
      <p:pic>
        <p:nvPicPr>
          <p:cNvPr id="209" name="Shape 209"/>
          <p:cNvPicPr preferRelativeResize="0"/>
          <p:nvPr/>
        </p:nvPicPr>
        <p:blipFill>
          <a:blip r:embed="rId5">
            <a:alphaModFix/>
          </a:blip>
          <a:stretch>
            <a:fillRect/>
          </a:stretch>
        </p:blipFill>
        <p:spPr>
          <a:xfrm>
            <a:off x="200599" y="2352375"/>
            <a:ext cx="1492350" cy="1369600"/>
          </a:xfrm>
          <a:prstGeom prst="rect">
            <a:avLst/>
          </a:prstGeom>
          <a:noFill/>
          <a:ln>
            <a:noFill/>
          </a:ln>
        </p:spPr>
      </p:pic>
      <p:pic>
        <p:nvPicPr>
          <p:cNvPr id="210" name="Shape 210"/>
          <p:cNvPicPr preferRelativeResize="0"/>
          <p:nvPr/>
        </p:nvPicPr>
        <p:blipFill>
          <a:blip r:embed="rId6">
            <a:alphaModFix/>
          </a:blip>
          <a:stretch>
            <a:fillRect/>
          </a:stretch>
        </p:blipFill>
        <p:spPr>
          <a:xfrm>
            <a:off x="3064325" y="3561537"/>
            <a:ext cx="1862925" cy="756800"/>
          </a:xfrm>
          <a:prstGeom prst="rect">
            <a:avLst/>
          </a:prstGeom>
          <a:noFill/>
          <a:ln>
            <a:noFill/>
          </a:ln>
        </p:spPr>
      </p:pic>
      <p:pic>
        <p:nvPicPr>
          <p:cNvPr id="211" name="Shape 211"/>
          <p:cNvPicPr preferRelativeResize="0"/>
          <p:nvPr/>
        </p:nvPicPr>
        <p:blipFill>
          <a:blip r:embed="rId7">
            <a:alphaModFix/>
          </a:blip>
          <a:stretch>
            <a:fillRect/>
          </a:stretch>
        </p:blipFill>
        <p:spPr>
          <a:xfrm>
            <a:off x="6922350" y="4191323"/>
            <a:ext cx="1764443" cy="85739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idx="1" type="body"/>
          </p:nvPr>
        </p:nvSpPr>
        <p:spPr>
          <a:xfrm>
            <a:off x="457200" y="133350"/>
            <a:ext cx="8229600" cy="4572000"/>
          </a:xfrm>
          <a:prstGeom prst="rect">
            <a:avLst/>
          </a:prstGeom>
        </p:spPr>
        <p:txBody>
          <a:bodyPr anchorCtr="0" anchor="t" bIns="91425" lIns="91425" rIns="91425" tIns="91425">
            <a:noAutofit/>
          </a:bodyPr>
          <a:lstStyle/>
          <a:p>
            <a:pPr rtl="0" algn="ctr">
              <a:spcBef>
                <a:spcPts val="0"/>
              </a:spcBef>
              <a:buNone/>
            </a:pPr>
            <a:r>
              <a:rPr lang="en" sz="4800"/>
              <a:t>Questions?</a:t>
            </a:r>
          </a:p>
          <a:p>
            <a:pPr rtl="0" algn="l">
              <a:spcBef>
                <a:spcPts val="0"/>
              </a:spcBef>
              <a:buNone/>
            </a:pPr>
            <a:r>
              <a:t/>
            </a:r>
            <a:endParaRPr sz="3600"/>
          </a:p>
          <a:p>
            <a:pPr rtl="0" algn="l">
              <a:spcBef>
                <a:spcPts val="0"/>
              </a:spcBef>
              <a:buNone/>
            </a:pPr>
            <a:r>
              <a:t/>
            </a:r>
            <a:endParaRPr sz="3600"/>
          </a:p>
          <a:p>
            <a:pPr algn="l">
              <a:spcBef>
                <a:spcPts val="0"/>
              </a:spcBef>
              <a:buNone/>
            </a:pPr>
            <a:r>
              <a:t/>
            </a:r>
            <a:endParaRPr sz="2400"/>
          </a:p>
        </p:txBody>
      </p:sp>
      <p:sp>
        <p:nvSpPr>
          <p:cNvPr id="217" name="Shape 217"/>
          <p:cNvSpPr txBox="1"/>
          <p:nvPr/>
        </p:nvSpPr>
        <p:spPr>
          <a:xfrm>
            <a:off x="347387" y="1622812"/>
            <a:ext cx="3767400" cy="722399"/>
          </a:xfrm>
          <a:prstGeom prst="rect">
            <a:avLst/>
          </a:prstGeom>
          <a:noFill/>
          <a:ln>
            <a:noFill/>
          </a:ln>
        </p:spPr>
        <p:txBody>
          <a:bodyPr anchorCtr="0" anchor="t" bIns="91425" lIns="91425" rIns="91425" tIns="91425">
            <a:noAutofit/>
          </a:bodyPr>
          <a:lstStyle/>
          <a:p>
            <a:pPr rtl="0">
              <a:spcBef>
                <a:spcPts val="0"/>
              </a:spcBef>
              <a:buNone/>
            </a:pPr>
            <a:r>
              <a:rPr lang="en" sz="1800">
                <a:solidFill>
                  <a:schemeClr val="dk1"/>
                </a:solidFill>
              </a:rPr>
              <a:t>Steve DiDomenico</a:t>
            </a:r>
          </a:p>
          <a:p>
            <a:pPr rtl="0">
              <a:spcBef>
                <a:spcPts val="0"/>
              </a:spcBef>
              <a:buNone/>
            </a:pPr>
            <a:r>
              <a:rPr lang="en" sz="1800">
                <a:solidFill>
                  <a:schemeClr val="dk1"/>
                </a:solidFill>
              </a:rPr>
              <a:t>Head, Enterprise Systems</a:t>
            </a:r>
          </a:p>
          <a:p>
            <a:pPr rtl="0">
              <a:spcBef>
                <a:spcPts val="0"/>
              </a:spcBef>
              <a:buNone/>
            </a:pPr>
            <a:r>
              <a:rPr lang="en" sz="1800">
                <a:solidFill>
                  <a:schemeClr val="dk1"/>
                </a:solidFill>
              </a:rPr>
              <a:t>Northwestern University Library</a:t>
            </a:r>
          </a:p>
          <a:p>
            <a:pPr>
              <a:spcBef>
                <a:spcPts val="0"/>
              </a:spcBef>
              <a:buNone/>
            </a:pPr>
            <a:r>
              <a:rPr lang="en" sz="1800">
                <a:solidFill>
                  <a:schemeClr val="dk1"/>
                </a:solidFill>
              </a:rPr>
              <a:t>steve@northwestern.edu</a:t>
            </a:r>
          </a:p>
        </p:txBody>
      </p:sp>
      <p:sp>
        <p:nvSpPr>
          <p:cNvPr id="218" name="Shape 218"/>
          <p:cNvSpPr txBox="1"/>
          <p:nvPr/>
        </p:nvSpPr>
        <p:spPr>
          <a:xfrm>
            <a:off x="4956012" y="1622812"/>
            <a:ext cx="3840600" cy="722399"/>
          </a:xfrm>
          <a:prstGeom prst="rect">
            <a:avLst/>
          </a:prstGeom>
          <a:noFill/>
          <a:ln>
            <a:noFill/>
          </a:ln>
        </p:spPr>
        <p:txBody>
          <a:bodyPr anchorCtr="0" anchor="t" bIns="91425" lIns="91425" rIns="91425" tIns="91425">
            <a:noAutofit/>
          </a:bodyPr>
          <a:lstStyle/>
          <a:p>
            <a:pPr rtl="0">
              <a:spcBef>
                <a:spcPts val="0"/>
              </a:spcBef>
              <a:buNone/>
            </a:pPr>
            <a:r>
              <a:rPr lang="en" sz="1800">
                <a:solidFill>
                  <a:schemeClr val="dk1"/>
                </a:solidFill>
              </a:rPr>
              <a:t>Linda Newman</a:t>
            </a:r>
          </a:p>
          <a:p>
            <a:pPr rtl="0">
              <a:spcBef>
                <a:spcPts val="0"/>
              </a:spcBef>
              <a:buNone/>
            </a:pPr>
            <a:r>
              <a:rPr lang="en" sz="1800">
                <a:solidFill>
                  <a:schemeClr val="dk1"/>
                </a:solidFill>
              </a:rPr>
              <a:t>Head of Digital Collections and Repositories</a:t>
            </a:r>
          </a:p>
          <a:p>
            <a:pPr rtl="0">
              <a:spcBef>
                <a:spcPts val="0"/>
              </a:spcBef>
              <a:buNone/>
            </a:pPr>
            <a:r>
              <a:rPr lang="en" sz="1800">
                <a:solidFill>
                  <a:schemeClr val="dk1"/>
                </a:solidFill>
              </a:rPr>
              <a:t>University of Cincinnati Libraries </a:t>
            </a:r>
          </a:p>
          <a:p>
            <a:pPr lvl="0" rtl="0">
              <a:spcBef>
                <a:spcPts val="0"/>
              </a:spcBef>
              <a:buNone/>
            </a:pPr>
            <a:r>
              <a:rPr lang="en" sz="1800">
                <a:solidFill>
                  <a:schemeClr val="dk1"/>
                </a:solidFill>
              </a:rPr>
              <a:t>newmanld@ucmail.uc.edu</a:t>
            </a:r>
          </a:p>
        </p:txBody>
      </p:sp>
      <p:sp>
        <p:nvSpPr>
          <p:cNvPr id="219" name="Shape 219"/>
          <p:cNvSpPr txBox="1"/>
          <p:nvPr/>
        </p:nvSpPr>
        <p:spPr>
          <a:xfrm>
            <a:off x="457200" y="3536525"/>
            <a:ext cx="8028000" cy="973800"/>
          </a:xfrm>
          <a:prstGeom prst="rect">
            <a:avLst/>
          </a:prstGeom>
          <a:noFill/>
          <a:ln>
            <a:noFill/>
          </a:ln>
        </p:spPr>
        <p:txBody>
          <a:bodyPr anchorCtr="0" anchor="t" bIns="91425" lIns="91425" rIns="91425" tIns="91425">
            <a:noAutofit/>
          </a:bodyPr>
          <a:lstStyle/>
          <a:p>
            <a:pPr rtl="0">
              <a:spcBef>
                <a:spcPts val="0"/>
              </a:spcBef>
              <a:buNone/>
            </a:pPr>
            <a:r>
              <a:rPr lang="en" sz="1200"/>
              <a:t>These slides are available on Slideshare at: </a:t>
            </a:r>
            <a:r>
              <a:rPr lang="en" sz="1200" u="sng">
                <a:solidFill>
                  <a:schemeClr val="hlink"/>
                </a:solidFill>
                <a:hlinkClick r:id="rId3"/>
              </a:rPr>
              <a:t>http://www.slideshare.net/newmanld/the-quest-for-digital-preservation-will-part-of-math-history-be-gone-forever</a:t>
            </a:r>
          </a:p>
          <a:p>
            <a:pPr rtl="0">
              <a:spcBef>
                <a:spcPts val="0"/>
              </a:spcBef>
              <a:buNone/>
            </a:pPr>
            <a:r>
              <a:t/>
            </a:r>
            <a:endParaRPr sz="1200"/>
          </a:p>
          <a:p>
            <a:pPr rtl="0">
              <a:spcBef>
                <a:spcPts val="0"/>
              </a:spcBef>
              <a:buNone/>
            </a:pPr>
            <a:r>
              <a:rPr lang="en" sz="1200"/>
              <a:t>A bibliography is available at: </a:t>
            </a:r>
            <a:r>
              <a:rPr lang="en" sz="1200" u="sng">
                <a:solidFill>
                  <a:schemeClr val="hlink"/>
                </a:solidFill>
                <a:hlinkClick r:id="rId4"/>
              </a:rPr>
              <a:t>http://www.slideshare.net/newmanld/the-quest-for-digital-preservation-mathfest-2015-bibliography</a:t>
            </a:r>
          </a:p>
          <a:p>
            <a:pPr>
              <a:spcBef>
                <a:spcPts val="0"/>
              </a:spcBef>
              <a:buNone/>
            </a:pPr>
            <a:r>
              <a:t/>
            </a:r>
            <a:endParaRPr sz="12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sp>
        <p:nvSpPr>
          <p:cNvPr id="50" name="Shape 50"/>
          <p:cNvSpPr txBox="1"/>
          <p:nvPr>
            <p:ph idx="1" type="body"/>
          </p:nvPr>
        </p:nvSpPr>
        <p:spPr>
          <a:xfrm>
            <a:off x="388625" y="2154600"/>
            <a:ext cx="8229600" cy="834300"/>
          </a:xfrm>
          <a:prstGeom prst="rect">
            <a:avLst/>
          </a:prstGeom>
        </p:spPr>
        <p:txBody>
          <a:bodyPr anchorCtr="0" anchor="t" bIns="91425" lIns="91425" rIns="91425" tIns="91425">
            <a:noAutofit/>
          </a:bodyPr>
          <a:lstStyle/>
          <a:p>
            <a:pPr algn="ctr">
              <a:spcBef>
                <a:spcPts val="0"/>
              </a:spcBef>
              <a:buNone/>
            </a:pPr>
            <a:r>
              <a:rPr lang="en"/>
              <a:t>An Informal Survey</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54" name="Shape 54"/>
        <p:cNvGrpSpPr/>
        <p:nvPr/>
      </p:nvGrpSpPr>
      <p:grpSpPr>
        <a:xfrm>
          <a:off x="0" y="0"/>
          <a:ext cx="0" cy="0"/>
          <a:chOff x="0" y="0"/>
          <a:chExt cx="0" cy="0"/>
        </a:xfrm>
      </p:grpSpPr>
      <p:sp>
        <p:nvSpPr>
          <p:cNvPr id="55" name="Shape 55"/>
          <p:cNvSpPr txBox="1"/>
          <p:nvPr/>
        </p:nvSpPr>
        <p:spPr>
          <a:xfrm>
            <a:off x="7033275" y="3639900"/>
            <a:ext cx="1593900" cy="1018799"/>
          </a:xfrm>
          <a:prstGeom prst="rect">
            <a:avLst/>
          </a:prstGeom>
          <a:noFill/>
          <a:ln>
            <a:noFill/>
          </a:ln>
        </p:spPr>
        <p:txBody>
          <a:bodyPr anchorCtr="0" anchor="t" bIns="91425" lIns="91425" rIns="91425" tIns="91425">
            <a:noAutofit/>
          </a:bodyPr>
          <a:lstStyle/>
          <a:p>
            <a:pPr>
              <a:spcBef>
                <a:spcPts val="0"/>
              </a:spcBef>
              <a:buNone/>
            </a:pPr>
            <a:r>
              <a:t/>
            </a:r>
            <a:endParaRPr/>
          </a:p>
        </p:txBody>
      </p:sp>
      <p:pic>
        <p:nvPicPr>
          <p:cNvPr id="56" name="Shape 56"/>
          <p:cNvPicPr preferRelativeResize="0"/>
          <p:nvPr/>
        </p:nvPicPr>
        <p:blipFill>
          <a:blip r:embed="rId3">
            <a:alphaModFix/>
          </a:blip>
          <a:stretch>
            <a:fillRect/>
          </a:stretch>
        </p:blipFill>
        <p:spPr>
          <a:xfrm>
            <a:off x="2537979" y="0"/>
            <a:ext cx="4068041" cy="5143501"/>
          </a:xfrm>
          <a:prstGeom prst="rect">
            <a:avLst/>
          </a:prstGeom>
          <a:noFill/>
          <a:ln>
            <a:noFill/>
          </a:ln>
        </p:spPr>
      </p:pic>
      <p:sp>
        <p:nvSpPr>
          <p:cNvPr id="57" name="Shape 57"/>
          <p:cNvSpPr txBox="1"/>
          <p:nvPr/>
        </p:nvSpPr>
        <p:spPr>
          <a:xfrm>
            <a:off x="6959325" y="3582375"/>
            <a:ext cx="1823999" cy="13230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lang="en" sz="1100">
                <a:solidFill>
                  <a:srgbClr val="D9D9D9"/>
                </a:solidFill>
              </a:rPr>
              <a:t>Tweeted in 2012 by Gail Steinhart, Head of Research Services, Mann Library, Cornell University</a:t>
            </a:r>
          </a:p>
          <a:p>
            <a:pPr rtl="0">
              <a:spcBef>
                <a:spcPts val="0"/>
              </a:spcBef>
              <a:buNone/>
            </a:pPr>
            <a:r>
              <a:t/>
            </a:r>
            <a:endParaRPr/>
          </a:p>
          <a:p>
            <a:pPr>
              <a:spcBef>
                <a:spcPts val="0"/>
              </a:spcBef>
              <a:buNone/>
            </a:pPr>
            <a:r>
              <a:rPr lang="en" sz="800" u="sng">
                <a:solidFill>
                  <a:srgbClr val="CCCCCC"/>
                </a:solidFill>
                <a:hlinkClick r:id="rId4"/>
              </a:rPr>
              <a:t>https://twitter.com/gailst/status/237525591547580416</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457200" y="205974"/>
            <a:ext cx="8229600" cy="492599"/>
          </a:xfrm>
          <a:prstGeom prst="rect">
            <a:avLst/>
          </a:prstGeom>
        </p:spPr>
        <p:txBody>
          <a:bodyPr anchorCtr="0" anchor="b" bIns="91425" lIns="91425" rIns="91425" tIns="91425">
            <a:noAutofit/>
          </a:bodyPr>
          <a:lstStyle/>
          <a:p>
            <a:pPr lvl="0" rtl="0" algn="ctr">
              <a:lnSpc>
                <a:spcPct val="115000"/>
              </a:lnSpc>
              <a:spcBef>
                <a:spcPts val="2400"/>
              </a:spcBef>
              <a:spcAft>
                <a:spcPts val="600"/>
              </a:spcAft>
              <a:buNone/>
            </a:pPr>
            <a:r>
              <a:rPr lang="en" sz="1800"/>
              <a:t>The Availability of Research Data Declines Rapidly with Article Age</a:t>
            </a:r>
          </a:p>
        </p:txBody>
      </p:sp>
      <p:sp>
        <p:nvSpPr>
          <p:cNvPr id="63" name="Shape 63"/>
          <p:cNvSpPr txBox="1"/>
          <p:nvPr/>
        </p:nvSpPr>
        <p:spPr>
          <a:xfrm>
            <a:off x="309975" y="4604175"/>
            <a:ext cx="7544099" cy="455100"/>
          </a:xfrm>
          <a:prstGeom prst="rect">
            <a:avLst/>
          </a:prstGeom>
          <a:noFill/>
          <a:ln>
            <a:noFill/>
          </a:ln>
        </p:spPr>
        <p:txBody>
          <a:bodyPr anchorCtr="0" anchor="t" bIns="91425" lIns="91425" rIns="91425" tIns="91425">
            <a:noAutofit/>
          </a:bodyPr>
          <a:lstStyle/>
          <a:p>
            <a:pPr indent="-279400" lvl="0" marL="457200" rtl="0">
              <a:lnSpc>
                <a:spcPct val="115000"/>
              </a:lnSpc>
              <a:spcBef>
                <a:spcPts val="0"/>
              </a:spcBef>
              <a:buClr>
                <a:srgbClr val="000000"/>
              </a:buClr>
              <a:buSzPct val="100000"/>
              <a:buFont typeface="Arial"/>
              <a:buAutoNum type="arabicPeriod"/>
            </a:pPr>
            <a:r>
              <a:rPr lang="en" sz="800">
                <a:solidFill>
                  <a:schemeClr val="dk1"/>
                </a:solidFill>
              </a:rPr>
              <a:t> Vines, T. H., Albert, A. Y. K., Andrew, R. L., Débarre, F., Bock, D. G., Franklin, M. T., … Rennison, D. J. (2013). </a:t>
            </a:r>
            <a:r>
              <a:rPr i="1" lang="en" sz="800">
                <a:solidFill>
                  <a:schemeClr val="dk1"/>
                </a:solidFill>
              </a:rPr>
              <a:t>The Availability of Research Data Declines Rapidly with Article Age</a:t>
            </a:r>
            <a:r>
              <a:rPr lang="en" sz="800">
                <a:solidFill>
                  <a:schemeClr val="dk1"/>
                </a:solidFill>
              </a:rPr>
              <a:t>. Current Biology, 24(1), 94–97.</a:t>
            </a:r>
            <a:r>
              <a:rPr lang="en" sz="800" u="sng">
                <a:solidFill>
                  <a:schemeClr val="hlink"/>
                </a:solidFill>
                <a:hlinkClick r:id="rId3"/>
              </a:rPr>
              <a:t> doi:10.1016/j.cub.2013.11.014</a:t>
            </a:r>
          </a:p>
          <a:p>
            <a:pPr lvl="0" rtl="0">
              <a:lnSpc>
                <a:spcPct val="115000"/>
              </a:lnSpc>
              <a:spcBef>
                <a:spcPts val="0"/>
              </a:spcBef>
              <a:buClr>
                <a:schemeClr val="dk1"/>
              </a:buClr>
              <a:buFont typeface="Arial"/>
              <a:buNone/>
            </a:pPr>
            <a:r>
              <a:t/>
            </a:r>
            <a:endParaRPr sz="1100"/>
          </a:p>
          <a:p>
            <a:pPr>
              <a:spcBef>
                <a:spcPts val="0"/>
              </a:spcBef>
              <a:buNone/>
            </a:pPr>
            <a:r>
              <a:t/>
            </a:r>
            <a:endParaRPr/>
          </a:p>
        </p:txBody>
      </p:sp>
      <p:sp>
        <p:nvSpPr>
          <p:cNvPr id="64" name="Shape 64"/>
          <p:cNvSpPr txBox="1"/>
          <p:nvPr/>
        </p:nvSpPr>
        <p:spPr>
          <a:xfrm>
            <a:off x="681850" y="984925"/>
            <a:ext cx="3628200" cy="2331900"/>
          </a:xfrm>
          <a:prstGeom prst="rect">
            <a:avLst/>
          </a:prstGeom>
          <a:noFill/>
          <a:ln>
            <a:noFill/>
          </a:ln>
        </p:spPr>
        <p:txBody>
          <a:bodyPr anchorCtr="0" anchor="t" bIns="91425" lIns="91425" rIns="91425" tIns="91425">
            <a:noAutofit/>
          </a:bodyPr>
          <a:lstStyle/>
          <a:p>
            <a:pPr lvl="0">
              <a:spcBef>
                <a:spcPts val="0"/>
              </a:spcBef>
              <a:buNone/>
            </a:pPr>
            <a:r>
              <a:rPr lang="en" sz="1800">
                <a:solidFill>
                  <a:schemeClr val="dk1"/>
                </a:solidFill>
              </a:rPr>
              <a:t>“The major cause of the reduced data availability for older papers was the rapid increase in the proportion of data sets reported as either </a:t>
            </a:r>
            <a:r>
              <a:rPr b="1" lang="en" sz="1800">
                <a:solidFill>
                  <a:schemeClr val="dk1"/>
                </a:solidFill>
              </a:rPr>
              <a:t>lost or on inaccessible storage media</a:t>
            </a:r>
            <a:r>
              <a:rPr lang="en" sz="1800">
                <a:solidFill>
                  <a:schemeClr val="dk1"/>
                </a:solidFill>
              </a:rPr>
              <a:t>.”</a:t>
            </a:r>
          </a:p>
        </p:txBody>
      </p:sp>
      <p:sp>
        <p:nvSpPr>
          <p:cNvPr id="65" name="Shape 65"/>
          <p:cNvSpPr txBox="1"/>
          <p:nvPr/>
        </p:nvSpPr>
        <p:spPr>
          <a:xfrm>
            <a:off x="4595375" y="3914475"/>
            <a:ext cx="4153800" cy="353699"/>
          </a:xfrm>
          <a:prstGeom prst="rect">
            <a:avLst/>
          </a:prstGeom>
          <a:noFill/>
          <a:ln>
            <a:noFill/>
          </a:ln>
        </p:spPr>
        <p:txBody>
          <a:bodyPr anchorCtr="0" anchor="t" bIns="91425" lIns="91425" rIns="91425" tIns="91425">
            <a:noAutofit/>
          </a:bodyPr>
          <a:lstStyle/>
          <a:p>
            <a:pPr lvl="0" rtl="0" algn="ctr">
              <a:spcBef>
                <a:spcPts val="0"/>
              </a:spcBef>
              <a:buClr>
                <a:schemeClr val="dk1"/>
              </a:buClr>
              <a:buSzPct val="78571"/>
              <a:buFont typeface="Arial"/>
              <a:buNone/>
            </a:pPr>
            <a:r>
              <a:rPr lang="en">
                <a:solidFill>
                  <a:schemeClr val="dk1"/>
                </a:solidFill>
              </a:rPr>
              <a:t>Predicted probability that the research data were extant given a useful response was received</a:t>
            </a:r>
          </a:p>
          <a:p>
            <a:pPr>
              <a:spcBef>
                <a:spcPts val="0"/>
              </a:spcBef>
              <a:buNone/>
            </a:pPr>
            <a:r>
              <a:t/>
            </a:r>
            <a:endParaRPr/>
          </a:p>
        </p:txBody>
      </p:sp>
      <p:pic>
        <p:nvPicPr>
          <p:cNvPr id="66" name="Shape 66"/>
          <p:cNvPicPr preferRelativeResize="0"/>
          <p:nvPr/>
        </p:nvPicPr>
        <p:blipFill>
          <a:blip r:embed="rId4">
            <a:alphaModFix/>
          </a:blip>
          <a:stretch>
            <a:fillRect/>
          </a:stretch>
        </p:blipFill>
        <p:spPr>
          <a:xfrm>
            <a:off x="4738700" y="899087"/>
            <a:ext cx="3867150" cy="2924175"/>
          </a:xfrm>
          <a:prstGeom prst="rect">
            <a:avLst/>
          </a:prstGeom>
          <a:noFill/>
          <a:ln cap="flat" cmpd="sng" w="19050">
            <a:solidFill>
              <a:schemeClr val="dk2"/>
            </a:solidFill>
            <a:prstDash val="solid"/>
            <a:round/>
            <a:headEnd len="med" w="med" type="none"/>
            <a:tailEnd len="med" w="med" type="none"/>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pic>
        <p:nvPicPr>
          <p:cNvPr id="71" name="Shape 71"/>
          <p:cNvPicPr preferRelativeResize="0"/>
          <p:nvPr/>
        </p:nvPicPr>
        <p:blipFill>
          <a:blip r:embed="rId3">
            <a:alphaModFix/>
          </a:blip>
          <a:stretch>
            <a:fillRect/>
          </a:stretch>
        </p:blipFill>
        <p:spPr>
          <a:xfrm>
            <a:off x="474817" y="0"/>
            <a:ext cx="8194364" cy="51435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idx="1" type="body"/>
          </p:nvPr>
        </p:nvSpPr>
        <p:spPr>
          <a:xfrm>
            <a:off x="457200" y="271700"/>
            <a:ext cx="8229600" cy="3725699"/>
          </a:xfrm>
          <a:prstGeom prst="rect">
            <a:avLst/>
          </a:prstGeom>
        </p:spPr>
        <p:txBody>
          <a:bodyPr anchorCtr="0" anchor="t" bIns="91425" lIns="91425" rIns="91425" tIns="91425">
            <a:noAutofit/>
          </a:bodyPr>
          <a:lstStyle/>
          <a:p>
            <a:pPr rtl="0">
              <a:spcBef>
                <a:spcPts val="0"/>
              </a:spcBef>
              <a:buNone/>
            </a:pPr>
            <a:r>
              <a:rPr lang="en"/>
              <a:t>A Library’s mission is to:</a:t>
            </a:r>
          </a:p>
          <a:p>
            <a:pPr indent="-419100" lvl="0" marL="457200" rtl="0">
              <a:spcBef>
                <a:spcPts val="0"/>
              </a:spcBef>
              <a:buClr>
                <a:srgbClr val="000000"/>
              </a:buClr>
              <a:buSzPct val="100000"/>
              <a:buFont typeface="Arial"/>
              <a:buChar char="●"/>
            </a:pPr>
            <a:r>
              <a:rPr lang="en"/>
              <a:t>Collect and preserve the scholarly record</a:t>
            </a:r>
          </a:p>
          <a:p>
            <a:pPr indent="-419100" lvl="0" marL="457200" rtl="0">
              <a:spcBef>
                <a:spcPts val="0"/>
              </a:spcBef>
              <a:buClr>
                <a:srgbClr val="000000"/>
              </a:buClr>
              <a:buSzPct val="100000"/>
              <a:buFont typeface="Arial"/>
              <a:buChar char="●"/>
            </a:pPr>
            <a:r>
              <a:rPr lang="en"/>
              <a:t>Provide access to this content</a:t>
            </a:r>
          </a:p>
          <a:p>
            <a:pPr indent="-419100" lvl="0" marL="457200" rtl="0">
              <a:spcBef>
                <a:spcPts val="0"/>
              </a:spcBef>
              <a:buClr>
                <a:srgbClr val="000000"/>
              </a:buClr>
              <a:buSzPct val="100000"/>
              <a:buFont typeface="Arial"/>
              <a:buChar char="●"/>
            </a:pPr>
            <a:r>
              <a:rPr lang="en"/>
              <a:t>Support the creation of new knowledge</a:t>
            </a:r>
          </a:p>
          <a:p>
            <a:pPr rtl="0">
              <a:spcBef>
                <a:spcPts val="0"/>
              </a:spcBef>
              <a:buNone/>
            </a:pPr>
            <a:r>
              <a:t/>
            </a:r>
            <a:endParaRPr/>
          </a:p>
          <a:p>
            <a:pPr>
              <a:spcBef>
                <a:spcPts val="0"/>
              </a:spcBef>
              <a:buNone/>
            </a:pPr>
            <a:r>
              <a:rPr lang="en"/>
              <a:t>Applies whether materials are in print or digital</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457200" y="205975"/>
            <a:ext cx="8229600" cy="837900"/>
          </a:xfrm>
          <a:prstGeom prst="rect">
            <a:avLst/>
          </a:prstGeom>
        </p:spPr>
        <p:txBody>
          <a:bodyPr anchorCtr="0" anchor="b" bIns="91425" lIns="91425" rIns="91425" tIns="91425">
            <a:noAutofit/>
          </a:bodyPr>
          <a:lstStyle/>
          <a:p>
            <a:pPr>
              <a:spcBef>
                <a:spcPts val="0"/>
              </a:spcBef>
              <a:buNone/>
            </a:pPr>
            <a:r>
              <a:rPr lang="en" sz="3000"/>
              <a:t>Digital Preservation</a:t>
            </a:r>
          </a:p>
        </p:txBody>
      </p:sp>
      <p:sp>
        <p:nvSpPr>
          <p:cNvPr id="82" name="Shape 82"/>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1800"/>
              <a:t>Some issues with storing digital information include:</a:t>
            </a:r>
          </a:p>
          <a:p>
            <a:pPr indent="-342900" lvl="0" marL="457200" rtl="0">
              <a:spcBef>
                <a:spcPts val="0"/>
              </a:spcBef>
              <a:buClr>
                <a:srgbClr val="000000"/>
              </a:buClr>
              <a:buSzPct val="100000"/>
              <a:buFont typeface="Arial"/>
              <a:buChar char="●"/>
            </a:pPr>
            <a:r>
              <a:rPr lang="en" sz="1800"/>
              <a:t>Backups — Keeping separate geographic locations for disaster situations</a:t>
            </a:r>
          </a:p>
          <a:p>
            <a:pPr indent="-342900" lvl="0" marL="457200" rtl="0">
              <a:spcBef>
                <a:spcPts val="0"/>
              </a:spcBef>
              <a:buClr>
                <a:srgbClr val="000000"/>
              </a:buClr>
              <a:buSzPct val="100000"/>
              <a:buFont typeface="Arial"/>
              <a:buChar char="●"/>
            </a:pPr>
            <a:r>
              <a:rPr lang="en" sz="1800"/>
              <a:t>Maintenance (performing fixity checks, test restores)</a:t>
            </a:r>
          </a:p>
          <a:p>
            <a:pPr indent="-342900" lvl="0" marL="457200" rtl="0">
              <a:spcBef>
                <a:spcPts val="0"/>
              </a:spcBef>
              <a:buClr>
                <a:srgbClr val="000000"/>
              </a:buClr>
              <a:buSzPct val="100000"/>
              <a:buFont typeface="Arial"/>
              <a:buChar char="●"/>
            </a:pPr>
            <a:r>
              <a:rPr lang="en" sz="1800">
                <a:solidFill>
                  <a:schemeClr val="dk1"/>
                </a:solidFill>
              </a:rPr>
              <a:t>Versioning</a:t>
            </a:r>
          </a:p>
          <a:p>
            <a:pPr indent="-342900" lvl="0" marL="457200" rtl="0">
              <a:spcBef>
                <a:spcPts val="0"/>
              </a:spcBef>
              <a:buClr>
                <a:srgbClr val="000000"/>
              </a:buClr>
              <a:buSzPct val="100000"/>
              <a:buFont typeface="Arial"/>
              <a:buChar char="●"/>
            </a:pPr>
            <a:r>
              <a:rPr lang="en" sz="1800"/>
              <a:t>Costs of high-quality storage</a:t>
            </a:r>
          </a:p>
          <a:p>
            <a:pPr indent="-342900" lvl="0" marL="457200" rtl="0">
              <a:spcBef>
                <a:spcPts val="0"/>
              </a:spcBef>
              <a:buClr>
                <a:srgbClr val="000000"/>
              </a:buClr>
              <a:buSzPct val="100000"/>
              <a:buFont typeface="Arial"/>
              <a:buChar char="●"/>
            </a:pPr>
            <a:r>
              <a:rPr lang="en" sz="1800">
                <a:solidFill>
                  <a:schemeClr val="dk1"/>
                </a:solidFill>
              </a:rPr>
              <a:t>Curation: What can we not afford to lose?</a:t>
            </a:r>
          </a:p>
          <a:p>
            <a:pPr rtl="0">
              <a:spcBef>
                <a:spcPts val="0"/>
              </a:spcBef>
              <a:buNone/>
            </a:pPr>
            <a:r>
              <a:t/>
            </a:r>
            <a:endParaRPr sz="1800">
              <a:solidFill>
                <a:schemeClr val="dk1"/>
              </a:solidFill>
            </a:endParaRPr>
          </a:p>
          <a:p>
            <a:pPr lvl="0" rtl="0">
              <a:spcBef>
                <a:spcPts val="0"/>
              </a:spcBef>
              <a:buNone/>
            </a:pPr>
            <a:r>
              <a:t/>
            </a:r>
            <a:endParaRPr sz="1800">
              <a:solidFill>
                <a:schemeClr val="dk1"/>
              </a:solidFill>
            </a:endParaRPr>
          </a:p>
          <a:p>
            <a:pPr>
              <a:spcBef>
                <a:spcPts val="0"/>
              </a:spcBef>
              <a:buNone/>
            </a:pPr>
            <a:r>
              <a:t/>
            </a:r>
            <a:endParaRPr sz="2400"/>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Digital Preservation</a:t>
            </a:r>
          </a:p>
        </p:txBody>
      </p:sp>
      <p:sp>
        <p:nvSpPr>
          <p:cNvPr id="88" name="Shape 88"/>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Clr>
                <a:schemeClr val="dk1"/>
              </a:buClr>
              <a:buSzPct val="61111"/>
              <a:buFont typeface="Arial"/>
              <a:buNone/>
            </a:pPr>
            <a:r>
              <a:rPr b="1" lang="en" sz="1800">
                <a:solidFill>
                  <a:schemeClr val="dk1"/>
                </a:solidFill>
              </a:rPr>
              <a:t>Digitized physical content</a:t>
            </a:r>
            <a:r>
              <a:rPr lang="en" sz="1800">
                <a:solidFill>
                  <a:schemeClr val="dk1"/>
                </a:solidFill>
              </a:rPr>
              <a:t>: Data where the content originated from a physical object</a:t>
            </a:r>
          </a:p>
          <a:p>
            <a:pPr lvl="0" rtl="0">
              <a:spcBef>
                <a:spcPts val="0"/>
              </a:spcBef>
              <a:buClr>
                <a:schemeClr val="dk1"/>
              </a:buClr>
              <a:buSzPct val="61111"/>
              <a:buFont typeface="Arial"/>
              <a:buNone/>
            </a:pPr>
            <a:r>
              <a:rPr lang="en" sz="1800">
                <a:solidFill>
                  <a:schemeClr val="dk1"/>
                </a:solidFill>
              </a:rPr>
              <a:t>	</a:t>
            </a:r>
            <a:r>
              <a:rPr i="1" lang="en" sz="1800">
                <a:solidFill>
                  <a:schemeClr val="dk1"/>
                </a:solidFill>
              </a:rPr>
              <a:t>Examples: scanned books, digitally captured photo of a painting </a:t>
            </a:r>
          </a:p>
          <a:p>
            <a:pPr rtl="0">
              <a:spcBef>
                <a:spcPts val="0"/>
              </a:spcBef>
              <a:buNone/>
            </a:pPr>
            <a:r>
              <a:t/>
            </a:r>
            <a:endParaRPr sz="1800"/>
          </a:p>
          <a:p>
            <a:pPr rtl="0">
              <a:spcBef>
                <a:spcPts val="0"/>
              </a:spcBef>
              <a:buNone/>
            </a:pPr>
            <a:r>
              <a:rPr lang="en" sz="1800"/>
              <a:t>Issues include:</a:t>
            </a:r>
          </a:p>
          <a:p>
            <a:pPr rtl="0">
              <a:spcBef>
                <a:spcPts val="0"/>
              </a:spcBef>
              <a:buNone/>
            </a:pPr>
            <a:r>
              <a:rPr lang="en" sz="1800"/>
              <a:t>What quality do we capture at in order to make sure the item is preserved?</a:t>
            </a:r>
          </a:p>
          <a:p>
            <a:pPr rtl="0">
              <a:spcBef>
                <a:spcPts val="0"/>
              </a:spcBef>
              <a:buNone/>
            </a:pPr>
            <a:r>
              <a:rPr lang="en" sz="1800"/>
              <a:t>What equipment do we use to capture?</a:t>
            </a:r>
          </a:p>
          <a:p>
            <a:pPr rtl="0">
              <a:spcBef>
                <a:spcPts val="0"/>
              </a:spcBef>
              <a:buNone/>
            </a:pPr>
            <a:r>
              <a:rPr lang="en" sz="1800"/>
              <a:t>How do we note our digitization processes for the future (particularly if there is a problem)?</a:t>
            </a: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