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859" r:id="rId5"/>
  </p:sldMasterIdLst>
  <p:notesMasterIdLst>
    <p:notesMasterId r:id="rId17"/>
  </p:notesMasterIdLst>
  <p:sldIdLst>
    <p:sldId id="257" r:id="rId6"/>
    <p:sldId id="258" r:id="rId7"/>
    <p:sldId id="6775" r:id="rId8"/>
    <p:sldId id="6778" r:id="rId9"/>
    <p:sldId id="6779" r:id="rId10"/>
    <p:sldId id="6776" r:id="rId11"/>
    <p:sldId id="6774" r:id="rId12"/>
    <p:sldId id="260" r:id="rId13"/>
    <p:sldId id="263" r:id="rId14"/>
    <p:sldId id="6780" r:id="rId15"/>
    <p:sldId id="6777" r:id="rId16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B1A"/>
    <a:srgbClr val="7E0202"/>
    <a:srgbClr val="009900"/>
    <a:srgbClr val="A7A5AA"/>
    <a:srgbClr val="B8011C"/>
    <a:srgbClr val="D1B179"/>
    <a:srgbClr val="333333"/>
    <a:srgbClr val="E00122"/>
    <a:srgbClr val="E0DFE3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/>
    <p:restoredTop sz="94568"/>
  </p:normalViewPr>
  <p:slideViewPr>
    <p:cSldViewPr snapToGrid="0">
      <p:cViewPr varScale="1">
        <p:scale>
          <a:sx n="118" d="100"/>
          <a:sy n="118" d="100"/>
        </p:scale>
        <p:origin x="2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C004D-F042-4FAF-9E1F-5C8C54322085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3AA64A2-6A8C-4801-ACDA-41C8BAD2CB18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Bearcat Study Pal &amp; Bearcat Genius</a:t>
          </a:r>
          <a:endParaRPr lang="en-US" sz="1400" dirty="0"/>
        </a:p>
      </dgm:t>
    </dgm:pt>
    <dgm:pt modelId="{5EE95323-1914-4941-9940-71BC2938B8A2}" type="parTrans" cxnId="{BF17E063-5CBE-45BE-9D0C-0C8E395B015E}">
      <dgm:prSet/>
      <dgm:spPr/>
      <dgm:t>
        <a:bodyPr/>
        <a:lstStyle/>
        <a:p>
          <a:endParaRPr lang="en-US" sz="2000"/>
        </a:p>
      </dgm:t>
    </dgm:pt>
    <dgm:pt modelId="{997D1106-BB4C-4D14-BF08-EBA36E029594}" type="sibTrans" cxnId="{BF17E063-5CBE-45BE-9D0C-0C8E395B015E}">
      <dgm:prSet/>
      <dgm:spPr/>
      <dgm:t>
        <a:bodyPr/>
        <a:lstStyle/>
        <a:p>
          <a:endParaRPr lang="en-US" sz="2000"/>
        </a:p>
      </dgm:t>
    </dgm:pt>
    <dgm:pt modelId="{A959EEB6-B5AA-4FA0-AE31-97EA4DD366A3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Tutoring and Knowledge assistance guiding students through active engagement using the Socratic method and encouraging critical thinking</a:t>
          </a:r>
        </a:p>
      </dgm:t>
    </dgm:pt>
    <dgm:pt modelId="{E42D4E42-E902-4F97-ADA8-98F100123D5B}" type="parTrans" cxnId="{728F08D0-5844-42FC-B1BE-D613F02B559B}">
      <dgm:prSet/>
      <dgm:spPr/>
      <dgm:t>
        <a:bodyPr/>
        <a:lstStyle/>
        <a:p>
          <a:endParaRPr lang="en-US" sz="2000"/>
        </a:p>
      </dgm:t>
    </dgm:pt>
    <dgm:pt modelId="{C534DE03-AC8A-4755-9DA4-466D63E0A83B}" type="sibTrans" cxnId="{728F08D0-5844-42FC-B1BE-D613F02B559B}">
      <dgm:prSet/>
      <dgm:spPr/>
      <dgm:t>
        <a:bodyPr/>
        <a:lstStyle/>
        <a:p>
          <a:endParaRPr lang="en-US" sz="2000"/>
        </a:p>
      </dgm:t>
    </dgm:pt>
    <dgm:pt modelId="{28E91974-6DE5-448B-8E27-3CC461DC6664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Writing tutor providing feedback to students on early drafts of their six core co-op competencies reports</a:t>
          </a:r>
        </a:p>
      </dgm:t>
    </dgm:pt>
    <dgm:pt modelId="{03B51743-5354-4113-A18C-9E311B88CF66}" type="parTrans" cxnId="{269C5BFF-FA48-4740-88B2-275C988548A0}">
      <dgm:prSet/>
      <dgm:spPr/>
      <dgm:t>
        <a:bodyPr/>
        <a:lstStyle/>
        <a:p>
          <a:endParaRPr lang="en-US" sz="2000"/>
        </a:p>
      </dgm:t>
    </dgm:pt>
    <dgm:pt modelId="{85013695-36EE-4831-BC04-790D6458A750}" type="sibTrans" cxnId="{269C5BFF-FA48-4740-88B2-275C988548A0}">
      <dgm:prSet/>
      <dgm:spPr/>
      <dgm:t>
        <a:bodyPr/>
        <a:lstStyle/>
        <a:p>
          <a:endParaRPr lang="en-US" sz="2000"/>
        </a:p>
      </dgm:t>
    </dgm:pt>
    <dgm:pt modelId="{6C242BFF-2374-48B0-8A51-B7FA85EB5855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Bearcat Playbook (PAL)</a:t>
          </a:r>
        </a:p>
      </dgm:t>
    </dgm:pt>
    <dgm:pt modelId="{C4964AAC-FDB1-4572-9939-D86CA82430BC}" type="parTrans" cxnId="{CD98DC53-FA23-402D-8099-E42059C1D0CB}">
      <dgm:prSet/>
      <dgm:spPr/>
      <dgm:t>
        <a:bodyPr/>
        <a:lstStyle/>
        <a:p>
          <a:endParaRPr lang="en-US" sz="2000"/>
        </a:p>
      </dgm:t>
    </dgm:pt>
    <dgm:pt modelId="{5CF2F40E-1624-4447-AB63-92FFB9706AD2}" type="sibTrans" cxnId="{CD98DC53-FA23-402D-8099-E42059C1D0CB}">
      <dgm:prSet/>
      <dgm:spPr/>
      <dgm:t>
        <a:bodyPr/>
        <a:lstStyle/>
        <a:p>
          <a:endParaRPr lang="en-US" sz="2000"/>
        </a:p>
      </dgm:t>
    </dgm:pt>
    <dgm:pt modelId="{864B5BEF-77D4-4B93-A88C-9CAC6AF60FE0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Enhanced Student Feedback</a:t>
          </a:r>
        </a:p>
      </dgm:t>
    </dgm:pt>
    <dgm:pt modelId="{C6BB65FF-02BC-4CD9-82E1-AEB7A879AE52}" type="parTrans" cxnId="{699101E5-99A5-4F89-B173-AB23351DED7F}">
      <dgm:prSet/>
      <dgm:spPr/>
      <dgm:t>
        <a:bodyPr/>
        <a:lstStyle/>
        <a:p>
          <a:endParaRPr lang="en-US" sz="2000"/>
        </a:p>
      </dgm:t>
    </dgm:pt>
    <dgm:pt modelId="{B109D719-6912-4372-AFCC-68387CC39FDC}" type="sibTrans" cxnId="{699101E5-99A5-4F89-B173-AB23351DED7F}">
      <dgm:prSet/>
      <dgm:spPr/>
      <dgm:t>
        <a:bodyPr/>
        <a:lstStyle/>
        <a:p>
          <a:endParaRPr lang="en-US" sz="2000"/>
        </a:p>
      </dgm:t>
    </dgm:pt>
    <dgm:pt modelId="{F01599A3-002A-491D-9FAE-D471F866C164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This initiative uses AI to streamline and synthesize student feedback from multiple sources—enhancing learning outcomes, improving feedback quality, and reducing faculty workload in complex, team-based courses.</a:t>
          </a:r>
        </a:p>
      </dgm:t>
    </dgm:pt>
    <dgm:pt modelId="{FF678B29-E57E-4702-9B81-CE087D11E63B}" type="parTrans" cxnId="{529558F2-81AE-4EB8-BD80-3193BBF5DEA7}">
      <dgm:prSet/>
      <dgm:spPr/>
      <dgm:t>
        <a:bodyPr/>
        <a:lstStyle/>
        <a:p>
          <a:endParaRPr lang="en-US" sz="2000"/>
        </a:p>
      </dgm:t>
    </dgm:pt>
    <dgm:pt modelId="{4DDD8F5F-4763-4378-95CD-E3F9103C80C9}" type="sibTrans" cxnId="{529558F2-81AE-4EB8-BD80-3193BBF5DEA7}">
      <dgm:prSet/>
      <dgm:spPr/>
      <dgm:t>
        <a:bodyPr/>
        <a:lstStyle/>
        <a:p>
          <a:endParaRPr lang="en-US" sz="2000"/>
        </a:p>
      </dgm:t>
    </dgm:pt>
    <dgm:pt modelId="{9E9B0BDC-10C3-4AEC-BA22-63D9F295BBB8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UC Online PIPI</a:t>
          </a:r>
        </a:p>
      </dgm:t>
    </dgm:pt>
    <dgm:pt modelId="{D371126F-C710-41CA-8A44-93C9BED5DFE3}" type="parTrans" cxnId="{818422BC-7AEE-4278-8024-DC52472EC622}">
      <dgm:prSet/>
      <dgm:spPr/>
      <dgm:t>
        <a:bodyPr/>
        <a:lstStyle/>
        <a:p>
          <a:endParaRPr lang="en-US" sz="2000"/>
        </a:p>
      </dgm:t>
    </dgm:pt>
    <dgm:pt modelId="{6B07D04D-9A81-43B3-B448-8A8CDB937F72}" type="sibTrans" cxnId="{818422BC-7AEE-4278-8024-DC52472EC622}">
      <dgm:prSet/>
      <dgm:spPr/>
      <dgm:t>
        <a:bodyPr/>
        <a:lstStyle/>
        <a:p>
          <a:endParaRPr lang="en-US" sz="2000"/>
        </a:p>
      </dgm:t>
    </dgm:pt>
    <dgm:pt modelId="{DE9CCD31-BEF8-4932-8FB3-A8F0A6A1B710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Instructional design agent for planning, design, and development of undergraduate and graduate-level online courses</a:t>
          </a:r>
        </a:p>
      </dgm:t>
    </dgm:pt>
    <dgm:pt modelId="{6FB9ED9A-658C-457D-890E-B33420881E25}" type="parTrans" cxnId="{CF67057D-15D8-40E3-AD93-97641891A5E4}">
      <dgm:prSet/>
      <dgm:spPr/>
      <dgm:t>
        <a:bodyPr/>
        <a:lstStyle/>
        <a:p>
          <a:endParaRPr lang="en-US" sz="2000"/>
        </a:p>
      </dgm:t>
    </dgm:pt>
    <dgm:pt modelId="{D3BD0DED-4144-4EFD-84C2-B65340D87CC9}" type="sibTrans" cxnId="{CF67057D-15D8-40E3-AD93-97641891A5E4}">
      <dgm:prSet/>
      <dgm:spPr/>
      <dgm:t>
        <a:bodyPr/>
        <a:lstStyle/>
        <a:p>
          <a:endParaRPr lang="en-US" sz="2000"/>
        </a:p>
      </dgm:t>
    </dgm:pt>
    <dgm:pt modelId="{E8F53DC4-AB55-4B03-924B-2C49D8120603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Competency Reflection Report Coach</a:t>
          </a:r>
        </a:p>
      </dgm:t>
    </dgm:pt>
    <dgm:pt modelId="{9FC6A5DD-0BB1-4BE5-95DB-36585F762E19}" type="parTrans" cxnId="{6AC70614-2EA2-438D-8365-CEAE11152A45}">
      <dgm:prSet/>
      <dgm:spPr/>
      <dgm:t>
        <a:bodyPr/>
        <a:lstStyle/>
        <a:p>
          <a:endParaRPr lang="en-US" sz="2000"/>
        </a:p>
      </dgm:t>
    </dgm:pt>
    <dgm:pt modelId="{93EBF127-0277-43D3-8959-4AB9213752FE}" type="sibTrans" cxnId="{6AC70614-2EA2-438D-8365-CEAE11152A45}">
      <dgm:prSet/>
      <dgm:spPr/>
      <dgm:t>
        <a:bodyPr/>
        <a:lstStyle/>
        <a:p>
          <a:endParaRPr lang="en-US" sz="2000"/>
        </a:p>
      </dgm:t>
    </dgm:pt>
    <dgm:pt modelId="{BEB90DFA-30A2-43E2-9D9B-996B0AD28684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HR CBA Assistant</a:t>
          </a:r>
        </a:p>
      </dgm:t>
    </dgm:pt>
    <dgm:pt modelId="{B30445D5-05B5-4F05-AED4-2920B0B8FF6B}" type="parTrans" cxnId="{93FA4F15-89A6-47C3-9920-DCE4D0CA246C}">
      <dgm:prSet/>
      <dgm:spPr/>
      <dgm:t>
        <a:bodyPr/>
        <a:lstStyle/>
        <a:p>
          <a:endParaRPr lang="en-US" sz="2000"/>
        </a:p>
      </dgm:t>
    </dgm:pt>
    <dgm:pt modelId="{7C2766E3-2719-4EA6-A24B-769549289D56}" type="sibTrans" cxnId="{93FA4F15-89A6-47C3-9920-DCE4D0CA246C}">
      <dgm:prSet/>
      <dgm:spPr/>
      <dgm:t>
        <a:bodyPr/>
        <a:lstStyle/>
        <a:p>
          <a:endParaRPr lang="en-US" sz="2000"/>
        </a:p>
      </dgm:t>
    </dgm:pt>
    <dgm:pt modelId="{CDE0A07A-FDE0-4D0A-9E93-5CFA975CBA6A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Agent that answers HR employees' questions about workplace policies, benefits, and procedures as defined in Collective Bargaining Agreements (CBAs)</a:t>
          </a:r>
        </a:p>
      </dgm:t>
    </dgm:pt>
    <dgm:pt modelId="{9E5C460D-737C-4603-A8E4-702281F17D2E}" type="parTrans" cxnId="{8C6C7E9F-71A0-4DEE-B0F6-1C086FDF4E0A}">
      <dgm:prSet/>
      <dgm:spPr/>
      <dgm:t>
        <a:bodyPr/>
        <a:lstStyle/>
        <a:p>
          <a:endParaRPr lang="en-US" sz="2000"/>
        </a:p>
      </dgm:t>
    </dgm:pt>
    <dgm:pt modelId="{8717DD9E-3757-43FF-AB35-D87B029BBD16}" type="sibTrans" cxnId="{8C6C7E9F-71A0-4DEE-B0F6-1C086FDF4E0A}">
      <dgm:prSet/>
      <dgm:spPr/>
      <dgm:t>
        <a:bodyPr/>
        <a:lstStyle/>
        <a:p>
          <a:endParaRPr lang="en-US" sz="2000"/>
        </a:p>
      </dgm:t>
    </dgm:pt>
    <dgm:pt modelId="{8F4401D8-8893-447F-AE0B-2EA7A6C0EF51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AI Invoicing</a:t>
          </a:r>
          <a:endParaRPr lang="en-US" sz="1400" dirty="0"/>
        </a:p>
      </dgm:t>
    </dgm:pt>
    <dgm:pt modelId="{6CF91523-160E-4E0F-84B7-CEB686D91A18}" type="parTrans" cxnId="{FC6CAA6E-C591-4942-BE03-CEF4BE3D773E}">
      <dgm:prSet/>
      <dgm:spPr/>
      <dgm:t>
        <a:bodyPr/>
        <a:lstStyle/>
        <a:p>
          <a:endParaRPr lang="en-US" sz="2000"/>
        </a:p>
      </dgm:t>
    </dgm:pt>
    <dgm:pt modelId="{BDA2292B-E139-4D41-ABB5-E2E19ADC4F3A}" type="sibTrans" cxnId="{FC6CAA6E-C591-4942-BE03-CEF4BE3D773E}">
      <dgm:prSet/>
      <dgm:spPr/>
      <dgm:t>
        <a:bodyPr/>
        <a:lstStyle/>
        <a:p>
          <a:endParaRPr lang="en-US" sz="2000"/>
        </a:p>
      </dgm:t>
    </dgm:pt>
    <dgm:pt modelId="{BEC77BDC-8DC9-489C-96FF-8B5C05DBD180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UC’s AI Invoicing pilot automates and streamlines invoice processing in partnership with Accounts Payable, reducing manual effort and accelerating approvals.</a:t>
          </a:r>
        </a:p>
      </dgm:t>
    </dgm:pt>
    <dgm:pt modelId="{2BA56EEB-0D6D-4B3A-A6B2-9B159C8D77B8}" type="parTrans" cxnId="{4A034B09-28AD-47DF-9C07-8A1DD31712BE}">
      <dgm:prSet/>
      <dgm:spPr/>
      <dgm:t>
        <a:bodyPr/>
        <a:lstStyle/>
        <a:p>
          <a:endParaRPr lang="en-US" sz="2000"/>
        </a:p>
      </dgm:t>
    </dgm:pt>
    <dgm:pt modelId="{72206BDF-3855-404D-A23E-884C8660EA6E}" type="sibTrans" cxnId="{4A034B09-28AD-47DF-9C07-8A1DD31712BE}">
      <dgm:prSet/>
      <dgm:spPr/>
      <dgm:t>
        <a:bodyPr/>
        <a:lstStyle/>
        <a:p>
          <a:endParaRPr lang="en-US" sz="2000"/>
        </a:p>
      </dgm:t>
    </dgm:pt>
    <dgm:pt modelId="{4EEE88EB-4EE7-4A1C-8369-BDB957280776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Adaptive Phishing Detection </a:t>
          </a:r>
        </a:p>
      </dgm:t>
    </dgm:pt>
    <dgm:pt modelId="{058D0662-4DD6-4D2C-A9D6-7491B35678B6}" type="parTrans" cxnId="{4E45E795-197B-4912-8E86-EA5E324D2CA0}">
      <dgm:prSet/>
      <dgm:spPr/>
      <dgm:t>
        <a:bodyPr/>
        <a:lstStyle/>
        <a:p>
          <a:endParaRPr lang="en-US" sz="2000"/>
        </a:p>
      </dgm:t>
    </dgm:pt>
    <dgm:pt modelId="{575B3474-5782-4707-A837-55182B17243C}" type="sibTrans" cxnId="{4E45E795-197B-4912-8E86-EA5E324D2CA0}">
      <dgm:prSet/>
      <dgm:spPr/>
      <dgm:t>
        <a:bodyPr/>
        <a:lstStyle/>
        <a:p>
          <a:endParaRPr lang="en-US" sz="2000"/>
        </a:p>
      </dgm:t>
    </dgm:pt>
    <dgm:pt modelId="{14B7C69C-F743-44F0-9213-3B3979A1DE72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This AI-driven phishing detection initiative leverages a genetic fuzzy system and reinforcement learning to adapt in real time, improving accuracy and strengthening UC’s cybersecurity posture against evolving threats.</a:t>
          </a:r>
        </a:p>
      </dgm:t>
    </dgm:pt>
    <dgm:pt modelId="{3504EAC8-BF49-47A8-800C-DB92FA630D56}" type="parTrans" cxnId="{D08EF46C-7244-4261-8E78-3F016C7D45BA}">
      <dgm:prSet/>
      <dgm:spPr/>
      <dgm:t>
        <a:bodyPr/>
        <a:lstStyle/>
        <a:p>
          <a:endParaRPr lang="en-US" sz="2000"/>
        </a:p>
      </dgm:t>
    </dgm:pt>
    <dgm:pt modelId="{55C32DD2-83C3-417A-9327-C5D3A1445C40}" type="sibTrans" cxnId="{D08EF46C-7244-4261-8E78-3F016C7D45BA}">
      <dgm:prSet/>
      <dgm:spPr/>
      <dgm:t>
        <a:bodyPr/>
        <a:lstStyle/>
        <a:p>
          <a:endParaRPr lang="en-US" sz="2000"/>
        </a:p>
      </dgm:t>
    </dgm:pt>
    <dgm:pt modelId="{FD799275-BEB9-4747-80C0-54817BE8CFD6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Bearcat AIchieve</a:t>
          </a:r>
        </a:p>
      </dgm:t>
    </dgm:pt>
    <dgm:pt modelId="{CB098ADD-9201-4802-870F-C69DC4B72BBA}" type="parTrans" cxnId="{F5708856-8E54-4978-81A6-582187D3768B}">
      <dgm:prSet/>
      <dgm:spPr/>
      <dgm:t>
        <a:bodyPr/>
        <a:lstStyle/>
        <a:p>
          <a:endParaRPr lang="en-US" sz="2000"/>
        </a:p>
      </dgm:t>
    </dgm:pt>
    <dgm:pt modelId="{D1AB02D8-606E-4FB0-AD4A-57F23B0BDAEE}" type="sibTrans" cxnId="{F5708856-8E54-4978-81A6-582187D3768B}">
      <dgm:prSet/>
      <dgm:spPr/>
      <dgm:t>
        <a:bodyPr/>
        <a:lstStyle/>
        <a:p>
          <a:endParaRPr lang="en-US" sz="2000"/>
        </a:p>
      </dgm:t>
    </dgm:pt>
    <dgm:pt modelId="{A09632B0-5413-4B5A-A68D-2CB481363CD1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Bearcat AIchieve is a collaborative AI-powered initiative that boosts student success in high-challenge STEM courses through personalized support, adaptive tools, and real-time engagement—reducing failure rates and improving retention.</a:t>
          </a:r>
        </a:p>
      </dgm:t>
    </dgm:pt>
    <dgm:pt modelId="{D965AD77-B52C-4CED-9632-9FB14D0BD293}" type="parTrans" cxnId="{26A20009-B2C7-4814-988E-8855DE6D4994}">
      <dgm:prSet/>
      <dgm:spPr/>
      <dgm:t>
        <a:bodyPr/>
        <a:lstStyle/>
        <a:p>
          <a:endParaRPr lang="en-US" sz="2000"/>
        </a:p>
      </dgm:t>
    </dgm:pt>
    <dgm:pt modelId="{B9EC4B9B-528E-4601-9623-590B61159849}" type="sibTrans" cxnId="{26A20009-B2C7-4814-988E-8855DE6D4994}">
      <dgm:prSet/>
      <dgm:spPr/>
      <dgm:t>
        <a:bodyPr/>
        <a:lstStyle/>
        <a:p>
          <a:endParaRPr lang="en-US" sz="2000"/>
        </a:p>
      </dgm:t>
    </dgm:pt>
    <dgm:pt modelId="{53B06C1C-6B66-41A7-B8A8-1351BBE11FF8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400" b="1" dirty="0"/>
            <a:t>Digital Twin</a:t>
          </a:r>
        </a:p>
      </dgm:t>
    </dgm:pt>
    <dgm:pt modelId="{6D74DA0A-3E5A-40F4-A99E-9188192F9AE7}" type="parTrans" cxnId="{E202F082-691D-427A-9ACF-4D410219C05C}">
      <dgm:prSet/>
      <dgm:spPr/>
      <dgm:t>
        <a:bodyPr/>
        <a:lstStyle/>
        <a:p>
          <a:endParaRPr lang="en-US" sz="2000"/>
        </a:p>
      </dgm:t>
    </dgm:pt>
    <dgm:pt modelId="{CB680D46-711F-4761-B823-EA31F5AF25D4}" type="sibTrans" cxnId="{E202F082-691D-427A-9ACF-4D410219C05C}">
      <dgm:prSet/>
      <dgm:spPr/>
      <dgm:t>
        <a:bodyPr/>
        <a:lstStyle/>
        <a:p>
          <a:endParaRPr lang="en-US" sz="2000"/>
        </a:p>
      </dgm:t>
    </dgm:pt>
    <dgm:pt modelId="{FD17BBAF-A440-4C57-8FD6-51F49C79D9E7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Bearcat Twin is an AI-powered digital twin initiative that integrates academic, engagement, and environmental data to improve student success and inform real-time decisions in campus planning and operations.</a:t>
          </a:r>
        </a:p>
      </dgm:t>
    </dgm:pt>
    <dgm:pt modelId="{EE0B83AB-BAC5-4A45-BF84-EA50D7E0E7FE}" type="parTrans" cxnId="{1108AF7F-33B5-44AC-8D3F-A3EBF39A81CD}">
      <dgm:prSet/>
      <dgm:spPr/>
      <dgm:t>
        <a:bodyPr/>
        <a:lstStyle/>
        <a:p>
          <a:endParaRPr lang="en-US" sz="2000"/>
        </a:p>
      </dgm:t>
    </dgm:pt>
    <dgm:pt modelId="{DCF8BE38-234D-404C-B3F1-F29276121D95}" type="sibTrans" cxnId="{1108AF7F-33B5-44AC-8D3F-A3EBF39A81CD}">
      <dgm:prSet/>
      <dgm:spPr/>
      <dgm:t>
        <a:bodyPr/>
        <a:lstStyle/>
        <a:p>
          <a:endParaRPr lang="en-US" sz="2000"/>
        </a:p>
      </dgm:t>
    </dgm:pt>
    <dgm:pt modelId="{7811BFB7-908A-4BE7-A7B1-4D16FFE23676}">
      <dgm:prSet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en-US" sz="1000" dirty="0"/>
            <a:t>AI-powered teammate, coach, and culture-builder helping the Central Admissions team work faster, think bigger, and connect every action to the mission.</a:t>
          </a:r>
        </a:p>
      </dgm:t>
    </dgm:pt>
    <dgm:pt modelId="{338FC997-D672-406F-BC44-63E90D6C5BC3}" type="parTrans" cxnId="{FC66E848-A0EF-4119-9C5D-CDF0415A0507}">
      <dgm:prSet/>
      <dgm:spPr/>
      <dgm:t>
        <a:bodyPr/>
        <a:lstStyle/>
        <a:p>
          <a:endParaRPr lang="en-US" sz="2000"/>
        </a:p>
      </dgm:t>
    </dgm:pt>
    <dgm:pt modelId="{263B4409-4EDD-4B30-A7AF-1564114D18C6}" type="sibTrans" cxnId="{FC66E848-A0EF-4119-9C5D-CDF0415A0507}">
      <dgm:prSet/>
      <dgm:spPr/>
      <dgm:t>
        <a:bodyPr/>
        <a:lstStyle/>
        <a:p>
          <a:endParaRPr lang="en-US" sz="2000"/>
        </a:p>
      </dgm:t>
    </dgm:pt>
    <dgm:pt modelId="{F56A44FC-2EFC-45EE-BE07-476983ACBE0E}" type="pres">
      <dgm:prSet presAssocID="{81AC004D-F042-4FAF-9E1F-5C8C54322085}" presName="diagram" presStyleCnt="0">
        <dgm:presLayoutVars>
          <dgm:dir/>
          <dgm:resizeHandles val="exact"/>
        </dgm:presLayoutVars>
      </dgm:prSet>
      <dgm:spPr/>
    </dgm:pt>
    <dgm:pt modelId="{A909937C-3CBB-4DCD-9992-04C908C20B94}" type="pres">
      <dgm:prSet presAssocID="{F3AA64A2-6A8C-4801-ACDA-41C8BAD2CB18}" presName="node" presStyleLbl="node1" presStyleIdx="0" presStyleCnt="10">
        <dgm:presLayoutVars>
          <dgm:bulletEnabled val="1"/>
        </dgm:presLayoutVars>
      </dgm:prSet>
      <dgm:spPr/>
    </dgm:pt>
    <dgm:pt modelId="{7BFC81EE-F62C-43FC-9E8D-3681BE0B474F}" type="pres">
      <dgm:prSet presAssocID="{997D1106-BB4C-4D14-BF08-EBA36E029594}" presName="sibTrans" presStyleCnt="0"/>
      <dgm:spPr/>
    </dgm:pt>
    <dgm:pt modelId="{5B0AEFDE-0B48-446F-9ED8-5757FB465E37}" type="pres">
      <dgm:prSet presAssocID="{E8F53DC4-AB55-4B03-924B-2C49D8120603}" presName="node" presStyleLbl="node1" presStyleIdx="1" presStyleCnt="10">
        <dgm:presLayoutVars>
          <dgm:bulletEnabled val="1"/>
        </dgm:presLayoutVars>
      </dgm:prSet>
      <dgm:spPr/>
    </dgm:pt>
    <dgm:pt modelId="{1B7344C7-BEB5-40E6-A53A-B915B5A2FAF5}" type="pres">
      <dgm:prSet presAssocID="{93EBF127-0277-43D3-8959-4AB9213752FE}" presName="sibTrans" presStyleCnt="0"/>
      <dgm:spPr/>
    </dgm:pt>
    <dgm:pt modelId="{3C1CE816-3346-4E61-9499-600D6E0C78D9}" type="pres">
      <dgm:prSet presAssocID="{6C242BFF-2374-48B0-8A51-B7FA85EB5855}" presName="node" presStyleLbl="node1" presStyleIdx="2" presStyleCnt="10">
        <dgm:presLayoutVars>
          <dgm:bulletEnabled val="1"/>
        </dgm:presLayoutVars>
      </dgm:prSet>
      <dgm:spPr/>
    </dgm:pt>
    <dgm:pt modelId="{6DBC2C35-B11D-49EF-B7C2-00E063039E07}" type="pres">
      <dgm:prSet presAssocID="{5CF2F40E-1624-4447-AB63-92FFB9706AD2}" presName="sibTrans" presStyleCnt="0"/>
      <dgm:spPr/>
    </dgm:pt>
    <dgm:pt modelId="{B11E08F0-AD5F-4EAF-9F63-4989B288B035}" type="pres">
      <dgm:prSet presAssocID="{864B5BEF-77D4-4B93-A88C-9CAC6AF60FE0}" presName="node" presStyleLbl="node1" presStyleIdx="3" presStyleCnt="10">
        <dgm:presLayoutVars>
          <dgm:bulletEnabled val="1"/>
        </dgm:presLayoutVars>
      </dgm:prSet>
      <dgm:spPr/>
    </dgm:pt>
    <dgm:pt modelId="{9B1D0CA5-55D5-489C-96ED-E47A26ECCD2C}" type="pres">
      <dgm:prSet presAssocID="{B109D719-6912-4372-AFCC-68387CC39FDC}" presName="sibTrans" presStyleCnt="0"/>
      <dgm:spPr/>
    </dgm:pt>
    <dgm:pt modelId="{EAD1F748-C0F9-4A26-8D4F-CD395F0CAE3D}" type="pres">
      <dgm:prSet presAssocID="{9E9B0BDC-10C3-4AEC-BA22-63D9F295BBB8}" presName="node" presStyleLbl="node1" presStyleIdx="4" presStyleCnt="10">
        <dgm:presLayoutVars>
          <dgm:bulletEnabled val="1"/>
        </dgm:presLayoutVars>
      </dgm:prSet>
      <dgm:spPr/>
    </dgm:pt>
    <dgm:pt modelId="{EC196023-ABB1-4AE2-B498-4EDCE2DC59ED}" type="pres">
      <dgm:prSet presAssocID="{6B07D04D-9A81-43B3-B448-8A8CDB937F72}" presName="sibTrans" presStyleCnt="0"/>
      <dgm:spPr/>
    </dgm:pt>
    <dgm:pt modelId="{50A726CA-EC71-4847-9EE0-963EF4F708BA}" type="pres">
      <dgm:prSet presAssocID="{BEB90DFA-30A2-43E2-9D9B-996B0AD28684}" presName="node" presStyleLbl="node1" presStyleIdx="5" presStyleCnt="10">
        <dgm:presLayoutVars>
          <dgm:bulletEnabled val="1"/>
        </dgm:presLayoutVars>
      </dgm:prSet>
      <dgm:spPr/>
    </dgm:pt>
    <dgm:pt modelId="{6FCBBA5B-66B9-4F44-853E-58F37E9CFC5D}" type="pres">
      <dgm:prSet presAssocID="{7C2766E3-2719-4EA6-A24B-769549289D56}" presName="sibTrans" presStyleCnt="0"/>
      <dgm:spPr/>
    </dgm:pt>
    <dgm:pt modelId="{80CF16CB-2222-43FE-B958-8ABCCDD46F67}" type="pres">
      <dgm:prSet presAssocID="{8F4401D8-8893-447F-AE0B-2EA7A6C0EF51}" presName="node" presStyleLbl="node1" presStyleIdx="6" presStyleCnt="10">
        <dgm:presLayoutVars>
          <dgm:bulletEnabled val="1"/>
        </dgm:presLayoutVars>
      </dgm:prSet>
      <dgm:spPr/>
    </dgm:pt>
    <dgm:pt modelId="{83E42B12-47FD-4F44-9283-68D8CCF65D0D}" type="pres">
      <dgm:prSet presAssocID="{BDA2292B-E139-4D41-ABB5-E2E19ADC4F3A}" presName="sibTrans" presStyleCnt="0"/>
      <dgm:spPr/>
    </dgm:pt>
    <dgm:pt modelId="{FE72E1C4-CBF1-4883-A8A3-96DC73E20EB0}" type="pres">
      <dgm:prSet presAssocID="{4EEE88EB-4EE7-4A1C-8369-BDB957280776}" presName="node" presStyleLbl="node1" presStyleIdx="7" presStyleCnt="10">
        <dgm:presLayoutVars>
          <dgm:bulletEnabled val="1"/>
        </dgm:presLayoutVars>
      </dgm:prSet>
      <dgm:spPr/>
    </dgm:pt>
    <dgm:pt modelId="{71C928A9-6899-4F89-99DC-1957FCE1E538}" type="pres">
      <dgm:prSet presAssocID="{575B3474-5782-4707-A837-55182B17243C}" presName="sibTrans" presStyleCnt="0"/>
      <dgm:spPr/>
    </dgm:pt>
    <dgm:pt modelId="{BBD4F49C-D2FB-4818-9200-601F0B21C7A3}" type="pres">
      <dgm:prSet presAssocID="{FD799275-BEB9-4747-80C0-54817BE8CFD6}" presName="node" presStyleLbl="node1" presStyleIdx="8" presStyleCnt="10">
        <dgm:presLayoutVars>
          <dgm:bulletEnabled val="1"/>
        </dgm:presLayoutVars>
      </dgm:prSet>
      <dgm:spPr/>
    </dgm:pt>
    <dgm:pt modelId="{DA7E4E48-E8E7-4FDB-AD3F-15EC74E1490F}" type="pres">
      <dgm:prSet presAssocID="{D1AB02D8-606E-4FB0-AD4A-57F23B0BDAEE}" presName="sibTrans" presStyleCnt="0"/>
      <dgm:spPr/>
    </dgm:pt>
    <dgm:pt modelId="{52CB1575-EDFB-490B-A1C0-5E712BB8F5B2}" type="pres">
      <dgm:prSet presAssocID="{53B06C1C-6B66-41A7-B8A8-1351BBE11FF8}" presName="node" presStyleLbl="node1" presStyleIdx="9" presStyleCnt="10">
        <dgm:presLayoutVars>
          <dgm:bulletEnabled val="1"/>
        </dgm:presLayoutVars>
      </dgm:prSet>
      <dgm:spPr/>
    </dgm:pt>
  </dgm:ptLst>
  <dgm:cxnLst>
    <dgm:cxn modelId="{26A20009-B2C7-4814-988E-8855DE6D4994}" srcId="{FD799275-BEB9-4747-80C0-54817BE8CFD6}" destId="{A09632B0-5413-4B5A-A68D-2CB481363CD1}" srcOrd="0" destOrd="0" parTransId="{D965AD77-B52C-4CED-9632-9FB14D0BD293}" sibTransId="{B9EC4B9B-528E-4601-9623-590B61159849}"/>
    <dgm:cxn modelId="{4A034B09-28AD-47DF-9C07-8A1DD31712BE}" srcId="{8F4401D8-8893-447F-AE0B-2EA7A6C0EF51}" destId="{BEC77BDC-8DC9-489C-96FF-8B5C05DBD180}" srcOrd="0" destOrd="0" parTransId="{2BA56EEB-0D6D-4B3A-A6B2-9B159C8D77B8}" sibTransId="{72206BDF-3855-404D-A23E-884C8660EA6E}"/>
    <dgm:cxn modelId="{A5659D09-D2FC-408E-8A1A-714A3F911764}" type="presOf" srcId="{BEC77BDC-8DC9-489C-96FF-8B5C05DBD180}" destId="{80CF16CB-2222-43FE-B958-8ABCCDD46F67}" srcOrd="0" destOrd="1" presId="urn:microsoft.com/office/officeart/2005/8/layout/default"/>
    <dgm:cxn modelId="{C0D58E0A-DA82-4D31-8DFD-7ADD21F5CC52}" type="presOf" srcId="{FD799275-BEB9-4747-80C0-54817BE8CFD6}" destId="{BBD4F49C-D2FB-4818-9200-601F0B21C7A3}" srcOrd="0" destOrd="0" presId="urn:microsoft.com/office/officeart/2005/8/layout/default"/>
    <dgm:cxn modelId="{6AC70614-2EA2-438D-8365-CEAE11152A45}" srcId="{81AC004D-F042-4FAF-9E1F-5C8C54322085}" destId="{E8F53DC4-AB55-4B03-924B-2C49D8120603}" srcOrd="1" destOrd="0" parTransId="{9FC6A5DD-0BB1-4BE5-95DB-36585F762E19}" sibTransId="{93EBF127-0277-43D3-8959-4AB9213752FE}"/>
    <dgm:cxn modelId="{93FA4F15-89A6-47C3-9920-DCE4D0CA246C}" srcId="{81AC004D-F042-4FAF-9E1F-5C8C54322085}" destId="{BEB90DFA-30A2-43E2-9D9B-996B0AD28684}" srcOrd="5" destOrd="0" parTransId="{B30445D5-05B5-4F05-AED4-2920B0B8FF6B}" sibTransId="{7C2766E3-2719-4EA6-A24B-769549289D56}"/>
    <dgm:cxn modelId="{888DAE17-2F55-4B24-B90C-9D332BCFA98F}" type="presOf" srcId="{28E91974-6DE5-448B-8E27-3CC461DC6664}" destId="{5B0AEFDE-0B48-446F-9ED8-5757FB465E37}" srcOrd="0" destOrd="1" presId="urn:microsoft.com/office/officeart/2005/8/layout/default"/>
    <dgm:cxn modelId="{5B28A31C-1B76-4BB6-AE23-8DB2FFA96DEB}" type="presOf" srcId="{14B7C69C-F743-44F0-9213-3B3979A1DE72}" destId="{FE72E1C4-CBF1-4883-A8A3-96DC73E20EB0}" srcOrd="0" destOrd="1" presId="urn:microsoft.com/office/officeart/2005/8/layout/default"/>
    <dgm:cxn modelId="{B29EEF28-8C34-42DF-A779-71330C43073C}" type="presOf" srcId="{CDE0A07A-FDE0-4D0A-9E93-5CFA975CBA6A}" destId="{50A726CA-EC71-4847-9EE0-963EF4F708BA}" srcOrd="0" destOrd="1" presId="urn:microsoft.com/office/officeart/2005/8/layout/default"/>
    <dgm:cxn modelId="{EFA4C02C-3574-4F37-AD44-DA9E1400BCAA}" type="presOf" srcId="{BEB90DFA-30A2-43E2-9D9B-996B0AD28684}" destId="{50A726CA-EC71-4847-9EE0-963EF4F708BA}" srcOrd="0" destOrd="0" presId="urn:microsoft.com/office/officeart/2005/8/layout/default"/>
    <dgm:cxn modelId="{2328F02E-6178-4C0D-BE14-DD2891E9C09E}" type="presOf" srcId="{F01599A3-002A-491D-9FAE-D471F866C164}" destId="{B11E08F0-AD5F-4EAF-9F63-4989B288B035}" srcOrd="0" destOrd="1" presId="urn:microsoft.com/office/officeart/2005/8/layout/default"/>
    <dgm:cxn modelId="{D0A9B33B-5C7D-4216-8793-33B8D21BC547}" type="presOf" srcId="{864B5BEF-77D4-4B93-A88C-9CAC6AF60FE0}" destId="{B11E08F0-AD5F-4EAF-9F63-4989B288B035}" srcOrd="0" destOrd="0" presId="urn:microsoft.com/office/officeart/2005/8/layout/default"/>
    <dgm:cxn modelId="{FC66E848-A0EF-4119-9C5D-CDF0415A0507}" srcId="{6C242BFF-2374-48B0-8A51-B7FA85EB5855}" destId="{7811BFB7-908A-4BE7-A7B1-4D16FFE23676}" srcOrd="0" destOrd="0" parTransId="{338FC997-D672-406F-BC44-63E90D6C5BC3}" sibTransId="{263B4409-4EDD-4B30-A7AF-1564114D18C6}"/>
    <dgm:cxn modelId="{8D7D6E4C-0C61-4F7E-8933-2650FF119DB2}" type="presOf" srcId="{FD17BBAF-A440-4C57-8FD6-51F49C79D9E7}" destId="{52CB1575-EDFB-490B-A1C0-5E712BB8F5B2}" srcOrd="0" destOrd="1" presId="urn:microsoft.com/office/officeart/2005/8/layout/default"/>
    <dgm:cxn modelId="{CD98DC53-FA23-402D-8099-E42059C1D0CB}" srcId="{81AC004D-F042-4FAF-9E1F-5C8C54322085}" destId="{6C242BFF-2374-48B0-8A51-B7FA85EB5855}" srcOrd="2" destOrd="0" parTransId="{C4964AAC-FDB1-4572-9939-D86CA82430BC}" sibTransId="{5CF2F40E-1624-4447-AB63-92FFB9706AD2}"/>
    <dgm:cxn modelId="{A0478055-B691-42A2-8FC2-A7CFC619E1BC}" type="presOf" srcId="{A959EEB6-B5AA-4FA0-AE31-97EA4DD366A3}" destId="{A909937C-3CBB-4DCD-9992-04C908C20B94}" srcOrd="0" destOrd="1" presId="urn:microsoft.com/office/officeart/2005/8/layout/default"/>
    <dgm:cxn modelId="{F5708856-8E54-4978-81A6-582187D3768B}" srcId="{81AC004D-F042-4FAF-9E1F-5C8C54322085}" destId="{FD799275-BEB9-4747-80C0-54817BE8CFD6}" srcOrd="8" destOrd="0" parTransId="{CB098ADD-9201-4802-870F-C69DC4B72BBA}" sibTransId="{D1AB02D8-606E-4FB0-AD4A-57F23B0BDAEE}"/>
    <dgm:cxn modelId="{BF17E063-5CBE-45BE-9D0C-0C8E395B015E}" srcId="{81AC004D-F042-4FAF-9E1F-5C8C54322085}" destId="{F3AA64A2-6A8C-4801-ACDA-41C8BAD2CB18}" srcOrd="0" destOrd="0" parTransId="{5EE95323-1914-4941-9940-71BC2938B8A2}" sibTransId="{997D1106-BB4C-4D14-BF08-EBA36E029594}"/>
    <dgm:cxn modelId="{D08EF46C-7244-4261-8E78-3F016C7D45BA}" srcId="{4EEE88EB-4EE7-4A1C-8369-BDB957280776}" destId="{14B7C69C-F743-44F0-9213-3B3979A1DE72}" srcOrd="0" destOrd="0" parTransId="{3504EAC8-BF49-47A8-800C-DB92FA630D56}" sibTransId="{55C32DD2-83C3-417A-9327-C5D3A1445C40}"/>
    <dgm:cxn modelId="{FC6CAA6E-C591-4942-BE03-CEF4BE3D773E}" srcId="{81AC004D-F042-4FAF-9E1F-5C8C54322085}" destId="{8F4401D8-8893-447F-AE0B-2EA7A6C0EF51}" srcOrd="6" destOrd="0" parTransId="{6CF91523-160E-4E0F-84B7-CEB686D91A18}" sibTransId="{BDA2292B-E139-4D41-ABB5-E2E19ADC4F3A}"/>
    <dgm:cxn modelId="{B3A43C77-B16C-4852-A221-D0DE2F475FBD}" type="presOf" srcId="{A09632B0-5413-4B5A-A68D-2CB481363CD1}" destId="{BBD4F49C-D2FB-4818-9200-601F0B21C7A3}" srcOrd="0" destOrd="1" presId="urn:microsoft.com/office/officeart/2005/8/layout/default"/>
    <dgm:cxn modelId="{1812287B-7057-4C03-8674-28E5654D8439}" type="presOf" srcId="{8F4401D8-8893-447F-AE0B-2EA7A6C0EF51}" destId="{80CF16CB-2222-43FE-B958-8ABCCDD46F67}" srcOrd="0" destOrd="0" presId="urn:microsoft.com/office/officeart/2005/8/layout/default"/>
    <dgm:cxn modelId="{CF67057D-15D8-40E3-AD93-97641891A5E4}" srcId="{9E9B0BDC-10C3-4AEC-BA22-63D9F295BBB8}" destId="{DE9CCD31-BEF8-4932-8FB3-A8F0A6A1B710}" srcOrd="0" destOrd="0" parTransId="{6FB9ED9A-658C-457D-890E-B33420881E25}" sibTransId="{D3BD0DED-4144-4EFD-84C2-B65340D87CC9}"/>
    <dgm:cxn modelId="{1108AF7F-33B5-44AC-8D3F-A3EBF39A81CD}" srcId="{53B06C1C-6B66-41A7-B8A8-1351BBE11FF8}" destId="{FD17BBAF-A440-4C57-8FD6-51F49C79D9E7}" srcOrd="0" destOrd="0" parTransId="{EE0B83AB-BAC5-4A45-BF84-EA50D7E0E7FE}" sibTransId="{DCF8BE38-234D-404C-B3F1-F29276121D95}"/>
    <dgm:cxn modelId="{29813C80-7034-4B1F-83CD-B2C21B66F48E}" type="presOf" srcId="{7811BFB7-908A-4BE7-A7B1-4D16FFE23676}" destId="{3C1CE816-3346-4E61-9499-600D6E0C78D9}" srcOrd="0" destOrd="1" presId="urn:microsoft.com/office/officeart/2005/8/layout/default"/>
    <dgm:cxn modelId="{E202F082-691D-427A-9ACF-4D410219C05C}" srcId="{81AC004D-F042-4FAF-9E1F-5C8C54322085}" destId="{53B06C1C-6B66-41A7-B8A8-1351BBE11FF8}" srcOrd="9" destOrd="0" parTransId="{6D74DA0A-3E5A-40F4-A99E-9188192F9AE7}" sibTransId="{CB680D46-711F-4761-B823-EA31F5AF25D4}"/>
    <dgm:cxn modelId="{43B9E685-2434-42F0-98E3-3DE6D2B6D4E2}" type="presOf" srcId="{E8F53DC4-AB55-4B03-924B-2C49D8120603}" destId="{5B0AEFDE-0B48-446F-9ED8-5757FB465E37}" srcOrd="0" destOrd="0" presId="urn:microsoft.com/office/officeart/2005/8/layout/default"/>
    <dgm:cxn modelId="{07DEC88C-9FBE-4179-B7CF-965AC94AE751}" type="presOf" srcId="{F3AA64A2-6A8C-4801-ACDA-41C8BAD2CB18}" destId="{A909937C-3CBB-4DCD-9992-04C908C20B94}" srcOrd="0" destOrd="0" presId="urn:microsoft.com/office/officeart/2005/8/layout/default"/>
    <dgm:cxn modelId="{4E45E795-197B-4912-8E86-EA5E324D2CA0}" srcId="{81AC004D-F042-4FAF-9E1F-5C8C54322085}" destId="{4EEE88EB-4EE7-4A1C-8369-BDB957280776}" srcOrd="7" destOrd="0" parTransId="{058D0662-4DD6-4D2C-A9D6-7491B35678B6}" sibTransId="{575B3474-5782-4707-A837-55182B17243C}"/>
    <dgm:cxn modelId="{CDDAEF9A-1D8C-45EE-81C8-6198F3761173}" type="presOf" srcId="{9E9B0BDC-10C3-4AEC-BA22-63D9F295BBB8}" destId="{EAD1F748-C0F9-4A26-8D4F-CD395F0CAE3D}" srcOrd="0" destOrd="0" presId="urn:microsoft.com/office/officeart/2005/8/layout/default"/>
    <dgm:cxn modelId="{8C6C7E9F-71A0-4DEE-B0F6-1C086FDF4E0A}" srcId="{BEB90DFA-30A2-43E2-9D9B-996B0AD28684}" destId="{CDE0A07A-FDE0-4D0A-9E93-5CFA975CBA6A}" srcOrd="0" destOrd="0" parTransId="{9E5C460D-737C-4603-A8E4-702281F17D2E}" sibTransId="{8717DD9E-3757-43FF-AB35-D87B029BBD16}"/>
    <dgm:cxn modelId="{F05995A2-DE20-4CB7-8C01-3C17D097315F}" type="presOf" srcId="{DE9CCD31-BEF8-4932-8FB3-A8F0A6A1B710}" destId="{EAD1F748-C0F9-4A26-8D4F-CD395F0CAE3D}" srcOrd="0" destOrd="1" presId="urn:microsoft.com/office/officeart/2005/8/layout/default"/>
    <dgm:cxn modelId="{392879A4-6A78-4AF1-8B09-D689C4019E4C}" type="presOf" srcId="{81AC004D-F042-4FAF-9E1F-5C8C54322085}" destId="{F56A44FC-2EFC-45EE-BE07-476983ACBE0E}" srcOrd="0" destOrd="0" presId="urn:microsoft.com/office/officeart/2005/8/layout/default"/>
    <dgm:cxn modelId="{818422BC-7AEE-4278-8024-DC52472EC622}" srcId="{81AC004D-F042-4FAF-9E1F-5C8C54322085}" destId="{9E9B0BDC-10C3-4AEC-BA22-63D9F295BBB8}" srcOrd="4" destOrd="0" parTransId="{D371126F-C710-41CA-8A44-93C9BED5DFE3}" sibTransId="{6B07D04D-9A81-43B3-B448-8A8CDB937F72}"/>
    <dgm:cxn modelId="{375F7CC2-EE19-48A0-A2E4-C84D8E7D7223}" type="presOf" srcId="{6C242BFF-2374-48B0-8A51-B7FA85EB5855}" destId="{3C1CE816-3346-4E61-9499-600D6E0C78D9}" srcOrd="0" destOrd="0" presId="urn:microsoft.com/office/officeart/2005/8/layout/default"/>
    <dgm:cxn modelId="{728F08D0-5844-42FC-B1BE-D613F02B559B}" srcId="{F3AA64A2-6A8C-4801-ACDA-41C8BAD2CB18}" destId="{A959EEB6-B5AA-4FA0-AE31-97EA4DD366A3}" srcOrd="0" destOrd="0" parTransId="{E42D4E42-E902-4F97-ADA8-98F100123D5B}" sibTransId="{C534DE03-AC8A-4755-9DA4-466D63E0A83B}"/>
    <dgm:cxn modelId="{699101E5-99A5-4F89-B173-AB23351DED7F}" srcId="{81AC004D-F042-4FAF-9E1F-5C8C54322085}" destId="{864B5BEF-77D4-4B93-A88C-9CAC6AF60FE0}" srcOrd="3" destOrd="0" parTransId="{C6BB65FF-02BC-4CD9-82E1-AEB7A879AE52}" sibTransId="{B109D719-6912-4372-AFCC-68387CC39FDC}"/>
    <dgm:cxn modelId="{30D2E1E9-5B15-4669-BE4B-7D98C5824AAF}" type="presOf" srcId="{53B06C1C-6B66-41A7-B8A8-1351BBE11FF8}" destId="{52CB1575-EDFB-490B-A1C0-5E712BB8F5B2}" srcOrd="0" destOrd="0" presId="urn:microsoft.com/office/officeart/2005/8/layout/default"/>
    <dgm:cxn modelId="{43D147EA-FEB5-4A64-86F0-C8D1F4DB99E6}" type="presOf" srcId="{4EEE88EB-4EE7-4A1C-8369-BDB957280776}" destId="{FE72E1C4-CBF1-4883-A8A3-96DC73E20EB0}" srcOrd="0" destOrd="0" presId="urn:microsoft.com/office/officeart/2005/8/layout/default"/>
    <dgm:cxn modelId="{529558F2-81AE-4EB8-BD80-3193BBF5DEA7}" srcId="{864B5BEF-77D4-4B93-A88C-9CAC6AF60FE0}" destId="{F01599A3-002A-491D-9FAE-D471F866C164}" srcOrd="0" destOrd="0" parTransId="{FF678B29-E57E-4702-9B81-CE087D11E63B}" sibTransId="{4DDD8F5F-4763-4378-95CD-E3F9103C80C9}"/>
    <dgm:cxn modelId="{269C5BFF-FA48-4740-88B2-275C988548A0}" srcId="{E8F53DC4-AB55-4B03-924B-2C49D8120603}" destId="{28E91974-6DE5-448B-8E27-3CC461DC6664}" srcOrd="0" destOrd="0" parTransId="{03B51743-5354-4113-A18C-9E311B88CF66}" sibTransId="{85013695-36EE-4831-BC04-790D6458A750}"/>
    <dgm:cxn modelId="{6E303F17-D79C-45EC-8349-38A14F0241FF}" type="presParOf" srcId="{F56A44FC-2EFC-45EE-BE07-476983ACBE0E}" destId="{A909937C-3CBB-4DCD-9992-04C908C20B94}" srcOrd="0" destOrd="0" presId="urn:microsoft.com/office/officeart/2005/8/layout/default"/>
    <dgm:cxn modelId="{F3580CD4-3E2D-4497-9401-43D87875FA98}" type="presParOf" srcId="{F56A44FC-2EFC-45EE-BE07-476983ACBE0E}" destId="{7BFC81EE-F62C-43FC-9E8D-3681BE0B474F}" srcOrd="1" destOrd="0" presId="urn:microsoft.com/office/officeart/2005/8/layout/default"/>
    <dgm:cxn modelId="{F2E0BDEE-2282-4DEE-A126-511712258F94}" type="presParOf" srcId="{F56A44FC-2EFC-45EE-BE07-476983ACBE0E}" destId="{5B0AEFDE-0B48-446F-9ED8-5757FB465E37}" srcOrd="2" destOrd="0" presId="urn:microsoft.com/office/officeart/2005/8/layout/default"/>
    <dgm:cxn modelId="{27C8BE65-228D-4A99-9453-60D4780F49D0}" type="presParOf" srcId="{F56A44FC-2EFC-45EE-BE07-476983ACBE0E}" destId="{1B7344C7-BEB5-40E6-A53A-B915B5A2FAF5}" srcOrd="3" destOrd="0" presId="urn:microsoft.com/office/officeart/2005/8/layout/default"/>
    <dgm:cxn modelId="{D1ED5A75-7BC7-44BE-A936-14C0BF1D6B9F}" type="presParOf" srcId="{F56A44FC-2EFC-45EE-BE07-476983ACBE0E}" destId="{3C1CE816-3346-4E61-9499-600D6E0C78D9}" srcOrd="4" destOrd="0" presId="urn:microsoft.com/office/officeart/2005/8/layout/default"/>
    <dgm:cxn modelId="{94F6129D-7F9A-441F-8A72-10F616D1CB2A}" type="presParOf" srcId="{F56A44FC-2EFC-45EE-BE07-476983ACBE0E}" destId="{6DBC2C35-B11D-49EF-B7C2-00E063039E07}" srcOrd="5" destOrd="0" presId="urn:microsoft.com/office/officeart/2005/8/layout/default"/>
    <dgm:cxn modelId="{80570274-AF01-4E93-9057-9A4F839C271A}" type="presParOf" srcId="{F56A44FC-2EFC-45EE-BE07-476983ACBE0E}" destId="{B11E08F0-AD5F-4EAF-9F63-4989B288B035}" srcOrd="6" destOrd="0" presId="urn:microsoft.com/office/officeart/2005/8/layout/default"/>
    <dgm:cxn modelId="{CCBAB427-07E4-4086-BFD6-AF30061879CD}" type="presParOf" srcId="{F56A44FC-2EFC-45EE-BE07-476983ACBE0E}" destId="{9B1D0CA5-55D5-489C-96ED-E47A26ECCD2C}" srcOrd="7" destOrd="0" presId="urn:microsoft.com/office/officeart/2005/8/layout/default"/>
    <dgm:cxn modelId="{E6FD7064-DC5E-47BA-BEAA-75C269CFDA72}" type="presParOf" srcId="{F56A44FC-2EFC-45EE-BE07-476983ACBE0E}" destId="{EAD1F748-C0F9-4A26-8D4F-CD395F0CAE3D}" srcOrd="8" destOrd="0" presId="urn:microsoft.com/office/officeart/2005/8/layout/default"/>
    <dgm:cxn modelId="{2FC24C4B-BE50-4D37-A550-4690C4102F86}" type="presParOf" srcId="{F56A44FC-2EFC-45EE-BE07-476983ACBE0E}" destId="{EC196023-ABB1-4AE2-B498-4EDCE2DC59ED}" srcOrd="9" destOrd="0" presId="urn:microsoft.com/office/officeart/2005/8/layout/default"/>
    <dgm:cxn modelId="{FC96ADE2-C29D-4889-8120-DB78E5A107B8}" type="presParOf" srcId="{F56A44FC-2EFC-45EE-BE07-476983ACBE0E}" destId="{50A726CA-EC71-4847-9EE0-963EF4F708BA}" srcOrd="10" destOrd="0" presId="urn:microsoft.com/office/officeart/2005/8/layout/default"/>
    <dgm:cxn modelId="{51BFC348-7382-4AC9-B814-E927D7857561}" type="presParOf" srcId="{F56A44FC-2EFC-45EE-BE07-476983ACBE0E}" destId="{6FCBBA5B-66B9-4F44-853E-58F37E9CFC5D}" srcOrd="11" destOrd="0" presId="urn:microsoft.com/office/officeart/2005/8/layout/default"/>
    <dgm:cxn modelId="{C2E4E8C2-9935-4C0E-ADBE-FFE7D37D2B61}" type="presParOf" srcId="{F56A44FC-2EFC-45EE-BE07-476983ACBE0E}" destId="{80CF16CB-2222-43FE-B958-8ABCCDD46F67}" srcOrd="12" destOrd="0" presId="urn:microsoft.com/office/officeart/2005/8/layout/default"/>
    <dgm:cxn modelId="{6CB2DBE4-4655-4514-AF29-B45B5A75FD2D}" type="presParOf" srcId="{F56A44FC-2EFC-45EE-BE07-476983ACBE0E}" destId="{83E42B12-47FD-4F44-9283-68D8CCF65D0D}" srcOrd="13" destOrd="0" presId="urn:microsoft.com/office/officeart/2005/8/layout/default"/>
    <dgm:cxn modelId="{51A72BF5-66AE-44E3-BBBE-20FE46F31AB7}" type="presParOf" srcId="{F56A44FC-2EFC-45EE-BE07-476983ACBE0E}" destId="{FE72E1C4-CBF1-4883-A8A3-96DC73E20EB0}" srcOrd="14" destOrd="0" presId="urn:microsoft.com/office/officeart/2005/8/layout/default"/>
    <dgm:cxn modelId="{2F4D3C36-2E16-4FD2-8E7B-FE93D5415D91}" type="presParOf" srcId="{F56A44FC-2EFC-45EE-BE07-476983ACBE0E}" destId="{71C928A9-6899-4F89-99DC-1957FCE1E538}" srcOrd="15" destOrd="0" presId="urn:microsoft.com/office/officeart/2005/8/layout/default"/>
    <dgm:cxn modelId="{E8335F94-5403-48DD-8369-60D8C6B7CFF0}" type="presParOf" srcId="{F56A44FC-2EFC-45EE-BE07-476983ACBE0E}" destId="{BBD4F49C-D2FB-4818-9200-601F0B21C7A3}" srcOrd="16" destOrd="0" presId="urn:microsoft.com/office/officeart/2005/8/layout/default"/>
    <dgm:cxn modelId="{B6B34397-A547-4829-B7A2-67D421F843DA}" type="presParOf" srcId="{F56A44FC-2EFC-45EE-BE07-476983ACBE0E}" destId="{DA7E4E48-E8E7-4FDB-AD3F-15EC74E1490F}" srcOrd="17" destOrd="0" presId="urn:microsoft.com/office/officeart/2005/8/layout/default"/>
    <dgm:cxn modelId="{1610A41C-7807-4E58-906E-5B655AE6AE19}" type="presParOf" srcId="{F56A44FC-2EFC-45EE-BE07-476983ACBE0E}" destId="{52CB1575-EDFB-490B-A1C0-5E712BB8F5B2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9937C-3CBB-4DCD-9992-04C908C20B94}">
      <dsp:nvSpPr>
        <dsp:cNvPr id="0" name=""/>
        <dsp:cNvSpPr/>
      </dsp:nvSpPr>
      <dsp:spPr>
        <a:xfrm>
          <a:off x="213539" y="2048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Bearcat Study Pal &amp; Bearcat Genius</a:t>
          </a:r>
          <a:endParaRPr lang="en-US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Tutoring and Knowledge assistance guiding students through active engagement using the Socratic method and encouraging critical thinking</a:t>
          </a:r>
        </a:p>
      </dsp:txBody>
      <dsp:txXfrm>
        <a:off x="213539" y="2048"/>
        <a:ext cx="2561353" cy="1536812"/>
      </dsp:txXfrm>
    </dsp:sp>
    <dsp:sp modelId="{5B0AEFDE-0B48-446F-9ED8-5757FB465E37}">
      <dsp:nvSpPr>
        <dsp:cNvPr id="0" name=""/>
        <dsp:cNvSpPr/>
      </dsp:nvSpPr>
      <dsp:spPr>
        <a:xfrm>
          <a:off x="3031028" y="2048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Competency Reflection Report Coach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Writing tutor providing feedback to students on early drafts of their six core co-op competencies reports</a:t>
          </a:r>
        </a:p>
      </dsp:txBody>
      <dsp:txXfrm>
        <a:off x="3031028" y="2048"/>
        <a:ext cx="2561353" cy="1536812"/>
      </dsp:txXfrm>
    </dsp:sp>
    <dsp:sp modelId="{3C1CE816-3346-4E61-9499-600D6E0C78D9}">
      <dsp:nvSpPr>
        <dsp:cNvPr id="0" name=""/>
        <dsp:cNvSpPr/>
      </dsp:nvSpPr>
      <dsp:spPr>
        <a:xfrm>
          <a:off x="5848517" y="2048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Bearcat Playbook (PAL)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AI-powered teammate, coach, and culture-builder helping the Central Admissions team work faster, think bigger, and connect every action to the mission.</a:t>
          </a:r>
        </a:p>
      </dsp:txBody>
      <dsp:txXfrm>
        <a:off x="5848517" y="2048"/>
        <a:ext cx="2561353" cy="1536812"/>
      </dsp:txXfrm>
    </dsp:sp>
    <dsp:sp modelId="{B11E08F0-AD5F-4EAF-9F63-4989B288B035}">
      <dsp:nvSpPr>
        <dsp:cNvPr id="0" name=""/>
        <dsp:cNvSpPr/>
      </dsp:nvSpPr>
      <dsp:spPr>
        <a:xfrm>
          <a:off x="8666006" y="2048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Enhanced Student Feedback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This initiative uses AI to streamline and synthesize student feedback from multiple sources—enhancing learning outcomes, improving feedback quality, and reducing faculty workload in complex, team-based courses.</a:t>
          </a:r>
        </a:p>
      </dsp:txBody>
      <dsp:txXfrm>
        <a:off x="8666006" y="2048"/>
        <a:ext cx="2561353" cy="1536812"/>
      </dsp:txXfrm>
    </dsp:sp>
    <dsp:sp modelId="{EAD1F748-C0F9-4A26-8D4F-CD395F0CAE3D}">
      <dsp:nvSpPr>
        <dsp:cNvPr id="0" name=""/>
        <dsp:cNvSpPr/>
      </dsp:nvSpPr>
      <dsp:spPr>
        <a:xfrm>
          <a:off x="213539" y="1794995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UC Online PIPI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Instructional design agent for planning, design, and development of undergraduate and graduate-level online courses</a:t>
          </a:r>
        </a:p>
      </dsp:txBody>
      <dsp:txXfrm>
        <a:off x="213539" y="1794995"/>
        <a:ext cx="2561353" cy="1536812"/>
      </dsp:txXfrm>
    </dsp:sp>
    <dsp:sp modelId="{50A726CA-EC71-4847-9EE0-963EF4F708BA}">
      <dsp:nvSpPr>
        <dsp:cNvPr id="0" name=""/>
        <dsp:cNvSpPr/>
      </dsp:nvSpPr>
      <dsp:spPr>
        <a:xfrm>
          <a:off x="3031028" y="1794995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HR CBA Assistant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Agent that answers HR employees' questions about workplace policies, benefits, and procedures as defined in Collective Bargaining Agreements (CBAs)</a:t>
          </a:r>
        </a:p>
      </dsp:txBody>
      <dsp:txXfrm>
        <a:off x="3031028" y="1794995"/>
        <a:ext cx="2561353" cy="1536812"/>
      </dsp:txXfrm>
    </dsp:sp>
    <dsp:sp modelId="{80CF16CB-2222-43FE-B958-8ABCCDD46F67}">
      <dsp:nvSpPr>
        <dsp:cNvPr id="0" name=""/>
        <dsp:cNvSpPr/>
      </dsp:nvSpPr>
      <dsp:spPr>
        <a:xfrm>
          <a:off x="5848517" y="1794995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AI Invoicing</a:t>
          </a:r>
          <a:endParaRPr lang="en-US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UC’s AI Invoicing pilot automates and streamlines invoice processing in partnership with Accounts Payable, reducing manual effort and accelerating approvals.</a:t>
          </a:r>
        </a:p>
      </dsp:txBody>
      <dsp:txXfrm>
        <a:off x="5848517" y="1794995"/>
        <a:ext cx="2561353" cy="1536812"/>
      </dsp:txXfrm>
    </dsp:sp>
    <dsp:sp modelId="{FE72E1C4-CBF1-4883-A8A3-96DC73E20EB0}">
      <dsp:nvSpPr>
        <dsp:cNvPr id="0" name=""/>
        <dsp:cNvSpPr/>
      </dsp:nvSpPr>
      <dsp:spPr>
        <a:xfrm>
          <a:off x="8666006" y="1794995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Adaptive Phishing Detection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This AI-driven phishing detection initiative leverages a genetic fuzzy system and reinforcement learning to adapt in real time, improving accuracy and strengthening UC’s cybersecurity posture against evolving threats.</a:t>
          </a:r>
        </a:p>
      </dsp:txBody>
      <dsp:txXfrm>
        <a:off x="8666006" y="1794995"/>
        <a:ext cx="2561353" cy="1536812"/>
      </dsp:txXfrm>
    </dsp:sp>
    <dsp:sp modelId="{BBD4F49C-D2FB-4818-9200-601F0B21C7A3}">
      <dsp:nvSpPr>
        <dsp:cNvPr id="0" name=""/>
        <dsp:cNvSpPr/>
      </dsp:nvSpPr>
      <dsp:spPr>
        <a:xfrm>
          <a:off x="3031028" y="3587943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Bearcat AIchieve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Bearcat AIchieve is a collaborative AI-powered initiative that boosts student success in high-challenge STEM courses through personalized support, adaptive tools, and real-time engagement—reducing failure rates and improving retention.</a:t>
          </a:r>
        </a:p>
      </dsp:txBody>
      <dsp:txXfrm>
        <a:off x="3031028" y="3587943"/>
        <a:ext cx="2561353" cy="1536812"/>
      </dsp:txXfrm>
    </dsp:sp>
    <dsp:sp modelId="{52CB1575-EDFB-490B-A1C0-5E712BB8F5B2}">
      <dsp:nvSpPr>
        <dsp:cNvPr id="0" name=""/>
        <dsp:cNvSpPr/>
      </dsp:nvSpPr>
      <dsp:spPr>
        <a:xfrm>
          <a:off x="5848517" y="3587943"/>
          <a:ext cx="2561353" cy="15368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Digital Twin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Bearcat Twin is an AI-powered digital twin initiative that integrates academic, engagement, and environmental data to improve student success and inform real-time decisions in campus planning and operations.</a:t>
          </a:r>
        </a:p>
      </dsp:txBody>
      <dsp:txXfrm>
        <a:off x="5848517" y="3587943"/>
        <a:ext cx="2561353" cy="153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A0E274A7-F58B-44BE-A31F-7835D34392F6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47E8544D-D7F9-4C47-8960-5A54D7E38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4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E5A1C-FF94-5C42-5798-B91683E0D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3D388-03EB-2389-842F-9585B76E2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E2A65F-C13A-191E-53E3-FC88C42B0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7F566-F654-C78A-864D-1729E7FCBD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544D-D7F9-4C47-8960-5A54D7E38D2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785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8AA0-0B4E-084D-93CB-E4DE0ACF3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BF8F6-C444-6E47-A8AD-8DE784811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26E8E-142A-704F-A13F-3298F9A0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D6199-F5BE-7044-91B4-4C599F62D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77309-7728-1E4D-B298-072C1E51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4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C8476-E7E2-5F4E-8D55-0211D81A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4B4E5-131E-9D40-AA86-C74E6BC8C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F4AEA-210B-CA49-A14A-7ACA0D03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14C4A-F268-684B-B671-66B5C8EB4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1C0D6-492C-4740-AD8D-0CE9A92AD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7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E5E6F7-CD07-1849-8859-743108643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0D19A7-E4B8-0944-90C4-51BCED3D0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E0F7A-8EE7-2540-98AA-0BA45A217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AFCB3-D408-F840-826C-C4E57E8AA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4B592-6D84-044F-A1AE-286877CC7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56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507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52412-D30A-4524-9B90-8350E66FA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71600"/>
          </a:xfrm>
          <a:solidFill>
            <a:srgbClr val="B8011C"/>
          </a:solidFill>
        </p:spPr>
        <p:txBody>
          <a:bodyPr lIns="182880" anchor="t">
            <a:noAutofit/>
          </a:bodyPr>
          <a:lstStyle>
            <a:lvl1pPr algn="l">
              <a:defRPr sz="11500" b="1" cap="all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095EC-F3A8-4329-9CFF-0DDFDCFEA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12192000" cy="457200"/>
          </a:xfrm>
          <a:solidFill>
            <a:srgbClr val="E00122"/>
          </a:solidFill>
        </p:spPr>
        <p:txBody>
          <a:bodyPr lIns="274320" anchor="b"/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94C0-2B6E-4086-B97D-57E896209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F288-3BC3-46CC-9958-8BA0BB74D441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A10EB-1BD0-4413-ABC0-5945C57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4B09-4293-4B6E-A1E1-30972EB5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2AC19-42EB-4168-9C5A-6AA7774A55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9EEC407-8FED-4E92-A035-74D2934218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828800"/>
            <a:ext cx="12192000" cy="3657600"/>
          </a:xfrm>
        </p:spPr>
        <p:txBody>
          <a:bodyPr tIns="365760" bIns="18288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9892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"/>
          <p:cNvSpPr/>
          <p:nvPr/>
        </p:nvSpPr>
        <p:spPr>
          <a:xfrm>
            <a:off x="10961026" y="6207051"/>
            <a:ext cx="1" cy="247219"/>
          </a:xfrm>
          <a:prstGeom prst="line">
            <a:avLst/>
          </a:prstGeom>
          <a:ln w="25400">
            <a:solidFill>
              <a:schemeClr val="accent6"/>
            </a:solidFill>
            <a:miter lim="400000"/>
          </a:ln>
        </p:spPr>
        <p:txBody>
          <a:bodyPr lIns="22859" tIns="22859" rIns="22859" bIns="22859"/>
          <a:lstStyle/>
          <a:p>
            <a:endParaRPr sz="900" dirty="0"/>
          </a:p>
        </p:txBody>
      </p:sp>
      <p:sp>
        <p:nvSpPr>
          <p:cNvPr id="19" name="Calendar 2023"/>
          <p:cNvSpPr txBox="1"/>
          <p:nvPr/>
        </p:nvSpPr>
        <p:spPr>
          <a:xfrm>
            <a:off x="8541169" y="6206835"/>
            <a:ext cx="2232778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>
            <a:lvl1pPr algn="r" defTabSz="457200">
              <a:spcBef>
                <a:spcPts val="3300"/>
              </a:spcBef>
              <a:defRPr sz="2400">
                <a:solidFill>
                  <a:srgbClr val="656565"/>
                </a:solidFill>
                <a:latin typeface="+mn-lt"/>
                <a:ea typeface="+mn-ea"/>
                <a:cs typeface="+mn-cs"/>
                <a:sym typeface="DM Sans Regular"/>
              </a:defRPr>
            </a:lvl1pPr>
          </a:lstStyle>
          <a:p>
            <a:r>
              <a:rPr sz="1200" dirty="0"/>
              <a:t>Artificial Intelligence AI</a:t>
            </a:r>
          </a:p>
        </p:txBody>
      </p:sp>
      <p:sp>
        <p:nvSpPr>
          <p:cNvPr id="20" name="Fortum Themes"/>
          <p:cNvSpPr txBox="1"/>
          <p:nvPr/>
        </p:nvSpPr>
        <p:spPr>
          <a:xfrm>
            <a:off x="781600" y="6206835"/>
            <a:ext cx="1394415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pPr algn="l" defTabSz="228600">
              <a:spcBef>
                <a:spcPts val="1650"/>
              </a:spcBef>
              <a:defRPr sz="2400">
                <a:solidFill>
                  <a:srgbClr val="656565"/>
                </a:solidFill>
                <a:latin typeface="DM Sans Bold"/>
                <a:ea typeface="DM Sans Bold"/>
                <a:cs typeface="DM Sans Bold"/>
                <a:sym typeface="DM Sans Bold"/>
              </a:defRPr>
            </a:pPr>
            <a:r>
              <a:rPr sz="1200" dirty="0"/>
              <a:t>Fortum</a:t>
            </a:r>
            <a:r>
              <a:rPr sz="1200" dirty="0">
                <a:latin typeface="+mn-lt"/>
                <a:ea typeface="+mn-ea"/>
                <a:cs typeface="+mn-cs"/>
                <a:sym typeface="DM Sans Regular"/>
              </a:rPr>
              <a:t> Themes</a:t>
            </a:r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31513" y="6206835"/>
            <a:ext cx="490221" cy="247651"/>
          </a:xfrm>
          <a:prstGeom prst="rect">
            <a:avLst/>
          </a:prstGeom>
        </p:spPr>
        <p:txBody>
          <a:bodyPr wrap="square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939241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6494-BFD7-4790-A155-132C554E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111AA-467A-4277-BFF1-338DE6794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355F8-DDDE-43D7-9F7F-C62432BAE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7F81B-368A-468C-ABF3-5CBB3B52DEBD}" type="datetimeFigureOut">
              <a:rPr lang="en-US" smtClean="0"/>
              <a:t>1/12/26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6BD4A-B2CB-4907-A487-2510034C7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0003B-3C18-4CE9-8186-98476352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1DD4-3B3F-4DC4-9079-46C32AAAD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3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40DC0-3184-A841-8140-8A49F46A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59B6B-5C34-4844-A560-3C969936E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B8C7A-FA72-5148-8DA4-3CBD6C2D0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9A7F7-9551-9E49-9BE9-C5E13859E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34753-F952-C749-AD57-42199666F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43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5B13-60F8-5A48-BD11-36B98BE2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B8DEF-30AA-3248-9A44-2D215EF47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BA1DA-9D0A-3342-AE59-DE0A451BB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ADBBB-DF00-E74C-949F-A50A701A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93772-61DF-8B44-A8E2-7CFEBEC37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76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BA609-CB6A-E343-9FE7-BACD95D11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9667D-6B21-6643-9398-F6A01E4E1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4060D-55D9-034F-868B-117B9DA2D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2929FF-2227-9349-AE75-1294153C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BC111-E445-3741-B769-231F7C6EF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2F5B1-1944-724C-BAE1-B4D97589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0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33A6E-B62E-8C4C-A105-CDE9CA80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B5AA5-1A87-C849-B51A-B593CACD0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CCB4E-86AD-624F-90D3-16A280C50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4B359C-5774-F145-832C-BA70EE960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26FF6-DDCF-BF46-8CB2-5827EC1F3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6B9EA5-7ABC-A149-BB5A-0D6A806B5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CC1D4D-4DEE-D549-87A8-02D11118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E7AFF5-0BE8-334B-B26A-3ED3E1BD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99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888B-CBD1-7545-B2F2-3659C858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AF81E9-B87E-AB4C-8BF6-616D3E127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C2C9E-6F11-AF40-B470-B6AB13743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58985-644D-6B46-9CB7-5C3178F8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F446-13FF-C846-AC4D-A694DFDBD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3DC62-4409-2043-8B82-D248527A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9AEE5-2654-3B47-97E4-781F642C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5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D6EA-044B-C547-8730-F44272FC4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8DEF8-4B5D-934A-B6C7-C54BFB54A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FD45A-2663-B141-8C0A-BA0FAD567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E9D2F-A734-034C-9451-1308382F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A1B42F-4E5C-274B-AADE-7970D7CB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3A7F5-F8EF-884A-BFDF-C4340C7A1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84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8FA3A-195C-9B45-A3DC-7DEC82A8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B8B334-DCED-2A46-B335-A2B393968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EFD1D-B28A-3B48-AB18-3A79952A84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AD755-0FB1-5647-A74A-5711DD90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5D67F-5C16-D940-8BDA-3CD4BB53B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19725-0896-E148-9877-A84BE309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4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2CC807-1667-8D48-B20C-9B96562CB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040FC-89DC-3949-8A6C-88554FC31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80B7E-B683-FF46-9B7A-19E52EF1B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31F4-6419-994C-B5D9-A661A6CC95D9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2ABF5-09B0-2441-BCAB-B5B835B34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40D8B-A134-1D43-846F-0EA41D8F3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21B5F-CFB9-EE44-8841-8478AD246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2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881" r:id="rId13"/>
    <p:sldLayoutId id="21474838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A6C526-8003-44D5-8E27-AA3063A0A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24473-23F6-4FB3-8ED7-CD9457CB9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0AADB-EDF1-4E50-BF67-6E3ECBDC4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F288-3BC3-46CC-9958-8BA0BB74D441}" type="datetimeFigureOut">
              <a:rPr lang="en-US" smtClean="0"/>
              <a:t>1/12/26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E755A-597C-49DC-8F36-552531611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F4D12-F59E-45DB-89EC-60878F2EF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2AC19-42EB-4168-9C5A-6AA7774A55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94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ebulaone.ai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bC4i9cZf60iPA3PbGCA7Y7Yw89AXezxLkefG0EDESvRUNE45Q1pHNkU0QTk1N1hYUFVaVjVCOVJBRCQlQCN0PWcu&amp;route=shorturl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n8n.io/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i.uc.edu/ai-tools/prompt-resources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67349-8CC9-9E3A-6214-A5A24700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BearcatGPT</a:t>
            </a:r>
            <a:r>
              <a:rPr lang="en-US" dirty="0"/>
              <a:t> Platform (Private / Secure)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A641-1421-286B-6078-1428787AB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dirty="0">
                <a:solidFill>
                  <a:srgbClr val="FF0000"/>
                </a:solidFill>
              </a:rPr>
            </a:br>
            <a:r>
              <a:rPr lang="en-US" dirty="0" err="1">
                <a:solidFill>
                  <a:srgbClr val="FF0000"/>
                </a:solidFill>
              </a:rPr>
              <a:t>Cloudforce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NebulaONE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on</a:t>
            </a:r>
            <a:r>
              <a:rPr lang="en-US" dirty="0">
                <a:solidFill>
                  <a:srgbClr val="FF0000"/>
                </a:solidFill>
              </a:rPr>
              <a:t> Microsoft Azure Foundry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Chat Interface (LLM)</a:t>
            </a:r>
          </a:p>
          <a:p>
            <a:pPr lvl="1"/>
            <a:r>
              <a:rPr lang="en-US" dirty="0"/>
              <a:t>Agent Building and Deployment</a:t>
            </a:r>
          </a:p>
          <a:p>
            <a:pPr lvl="1"/>
            <a:r>
              <a:rPr lang="en-US" dirty="0"/>
              <a:t>Model Management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2"/>
              </a:rPr>
              <a:t>https://nebulaone.ai/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24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B91BE-A511-7DEA-F31E-E4CA3F50F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General Inquires and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4048-D620-03D5-E067-24EA1AC42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2298"/>
            <a:ext cx="10515600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https://forms.office.com/pages/responsepage.aspx?id=bC4i9cZf60iPA3PbGCA7Y7Yw89AXezxLkefG0EDESvRUNE45Q1pHNkU0QTk1N1hYUFVaVjVCOVJBRCQlQCN0PWcu&amp;route=shorturl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85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EBA0D-8FCC-5EEE-B36A-C91BAE101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92857-7DDB-B476-5729-2E7B0044E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582" y="1488000"/>
            <a:ext cx="2640217" cy="4351338"/>
          </a:xfrm>
        </p:spPr>
        <p:txBody>
          <a:bodyPr/>
          <a:lstStyle/>
          <a:p>
            <a:r>
              <a:rPr lang="en-US" dirty="0"/>
              <a:t>What are some DTS tasks that you would like AI to do?</a:t>
            </a:r>
            <a:br>
              <a:rPr lang="en-US" dirty="0"/>
            </a:br>
            <a:br>
              <a:rPr lang="en-US" dirty="0"/>
            </a:br>
            <a:r>
              <a:rPr lang="en-US" dirty="0">
                <a:hlinkClick r:id="rId2"/>
              </a:rPr>
              <a:t>n8n.io</a:t>
            </a:r>
            <a:endParaRPr lang="en-US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B013E2-468E-0291-1BFE-EAD8BAEC1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099" y="1488000"/>
            <a:ext cx="6139197" cy="425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8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D2793-415D-871F-AFDC-1074B4A11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AI Agent?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900B2-D7B4-803F-9D3F-5AD4C9947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526" y="1559859"/>
            <a:ext cx="9594273" cy="461710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We can leverage AI </a:t>
            </a:r>
            <a:r>
              <a:rPr lang="en-US" dirty="0">
                <a:solidFill>
                  <a:srgbClr val="FF0000"/>
                </a:solidFill>
              </a:rPr>
              <a:t>MODELS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SYSTEM PROMPTS </a:t>
            </a:r>
            <a:r>
              <a:rPr lang="en-US" dirty="0"/>
              <a:t>to use curated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KNOWLEDGE SOURCES </a:t>
            </a:r>
            <a:r>
              <a:rPr lang="en-US" dirty="0"/>
              <a:t>to create specialized AI AGENTS.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MODELS </a:t>
            </a:r>
          </a:p>
          <a:p>
            <a:pPr lvl="1"/>
            <a:r>
              <a:rPr lang="en-US" dirty="0"/>
              <a:t>OpenAI GPT4 – GPT5 including o1 and o3 reasoning</a:t>
            </a:r>
          </a:p>
          <a:p>
            <a:pPr lvl="1"/>
            <a:r>
              <a:rPr lang="en-US" dirty="0"/>
              <a:t>Open Source – Llama, Mistral, Grok, …</a:t>
            </a:r>
          </a:p>
          <a:p>
            <a:pPr lvl="1"/>
            <a:r>
              <a:rPr lang="en-US" dirty="0"/>
              <a:t>Capabilities – Assistants/Code Interpreter/Image Creator/Analytics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PROMPTS</a:t>
            </a:r>
          </a:p>
          <a:p>
            <a:pPr lvl="1"/>
            <a:r>
              <a:rPr lang="en-US" dirty="0"/>
              <a:t>System Prompt – Basic hidden instructions that start every AI interaction.</a:t>
            </a:r>
          </a:p>
          <a:p>
            <a:pPr lvl="1"/>
            <a:r>
              <a:rPr lang="en-US" dirty="0"/>
              <a:t>User Prompts – Starting points for interacting with the Agent.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KNOWLEDGE SOURCES </a:t>
            </a:r>
            <a:r>
              <a:rPr lang="en-US" dirty="0"/>
              <a:t>(Conditional Prompting)</a:t>
            </a:r>
          </a:p>
          <a:p>
            <a:pPr lvl="1"/>
            <a:r>
              <a:rPr lang="en-US" dirty="0"/>
              <a:t>Files</a:t>
            </a:r>
          </a:p>
          <a:p>
            <a:pPr lvl="1"/>
            <a:r>
              <a:rPr lang="en-US" dirty="0"/>
              <a:t>Websites</a:t>
            </a:r>
          </a:p>
          <a:p>
            <a:pPr lvl="1"/>
            <a:r>
              <a:rPr lang="en-US" dirty="0"/>
              <a:t>API / MCP Connections </a:t>
            </a:r>
          </a:p>
          <a:p>
            <a:pPr lvl="1"/>
            <a:r>
              <a:rPr lang="en-US" dirty="0"/>
              <a:t>Agentic Workflow </a:t>
            </a:r>
          </a:p>
        </p:txBody>
      </p:sp>
    </p:spTree>
    <p:extLst>
      <p:ext uri="{BB962C8B-B14F-4D97-AF65-F5344CB8AC3E}">
        <p14:creationId xmlns:p14="http://schemas.microsoft.com/office/powerpoint/2010/main" val="346028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4992-CA1F-8143-384C-908628DB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Prompting :</a:t>
            </a:r>
            <a:br>
              <a:rPr lang="en-US" dirty="0"/>
            </a:br>
            <a:r>
              <a:rPr lang="en-US" dirty="0">
                <a:hlinkClick r:id="rId2"/>
              </a:rPr>
              <a:t>https://ai.uc.edu/ai-tools/prompt-resources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22F30-737B-CDF6-2C88-004246807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6E4B2FF-C2A2-715D-3C1B-156E1A3D5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432399"/>
              </p:ext>
            </p:extLst>
          </p:nvPr>
        </p:nvGraphicFramePr>
        <p:xfrm>
          <a:off x="1913206" y="2042380"/>
          <a:ext cx="9158067" cy="3230880"/>
        </p:xfrm>
        <a:graphic>
          <a:graphicData uri="http://schemas.openxmlformats.org/drawingml/2006/table">
            <a:tbl>
              <a:tblPr/>
              <a:tblGrid>
                <a:gridCol w="3052689">
                  <a:extLst>
                    <a:ext uri="{9D8B030D-6E8A-4147-A177-3AD203B41FA5}">
                      <a16:colId xmlns:a16="http://schemas.microsoft.com/office/drawing/2014/main" val="3177706193"/>
                    </a:ext>
                  </a:extLst>
                </a:gridCol>
                <a:gridCol w="3052689">
                  <a:extLst>
                    <a:ext uri="{9D8B030D-6E8A-4147-A177-3AD203B41FA5}">
                      <a16:colId xmlns:a16="http://schemas.microsoft.com/office/drawing/2014/main" val="1044908246"/>
                    </a:ext>
                  </a:extLst>
                </a:gridCol>
                <a:gridCol w="3052689">
                  <a:extLst>
                    <a:ext uri="{9D8B030D-6E8A-4147-A177-3AD203B41FA5}">
                      <a16:colId xmlns:a16="http://schemas.microsoft.com/office/drawing/2014/main" val="1580176232"/>
                    </a:ext>
                  </a:extLst>
                </a:gridCol>
              </a:tblGrid>
              <a:tr h="3421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Section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Purpose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Example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712637"/>
                  </a:ext>
                </a:extLst>
              </a:tr>
              <a:tr h="616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Instruction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What you want the AI to do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"Translate this sentence into French:"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87009"/>
                  </a:ext>
                </a:extLst>
              </a:tr>
              <a:tr h="616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Context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Background or additional information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"This is for a beginner language class."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372385"/>
                  </a:ext>
                </a:extLst>
              </a:tr>
              <a:tr h="562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Input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Data or text for the AI to use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"Sentence: 'Good morning!'"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910435"/>
                  </a:ext>
                </a:extLst>
              </a:tr>
              <a:tr h="562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Format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Desired output style or constraints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"Respond in one sentence."</a:t>
                      </a:r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539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833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27415-340A-200F-3821-114E73AA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884435"/>
            <a:ext cx="10515600" cy="1325563"/>
          </a:xfrm>
        </p:spPr>
        <p:txBody>
          <a:bodyPr/>
          <a:lstStyle/>
          <a:p>
            <a:r>
              <a:rPr lang="en-US" dirty="0"/>
              <a:t>Model Catalog</a:t>
            </a:r>
          </a:p>
        </p:txBody>
      </p:sp>
      <p:pic>
        <p:nvPicPr>
          <p:cNvPr id="5" name="Picture 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578D3B4C-80C6-2C00-76A3-F212E8101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057" y="631557"/>
            <a:ext cx="5257800" cy="47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6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B75D7-D0A2-68C3-35F9-4B454A8A9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935" y="2103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Knowledge Sources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From Secure to Open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00A7F-6C37-1BAC-3516-220A670B6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637" y="1677531"/>
            <a:ext cx="5942428" cy="3984332"/>
          </a:xfrm>
        </p:spPr>
        <p:txBody>
          <a:bodyPr/>
          <a:lstStyle/>
          <a:p>
            <a:r>
              <a:rPr lang="en-US" dirty="0"/>
              <a:t>RAG Data</a:t>
            </a:r>
          </a:p>
          <a:p>
            <a:pPr lvl="1"/>
            <a:r>
              <a:rPr lang="en-US" dirty="0"/>
              <a:t>Folders</a:t>
            </a:r>
          </a:p>
          <a:p>
            <a:pPr lvl="1"/>
            <a:r>
              <a:rPr lang="en-US" dirty="0"/>
              <a:t>Websites</a:t>
            </a:r>
          </a:p>
          <a:p>
            <a:r>
              <a:rPr lang="en-US" dirty="0"/>
              <a:t>Training Data</a:t>
            </a:r>
          </a:p>
          <a:p>
            <a:r>
              <a:rPr lang="en-US" dirty="0"/>
              <a:t>Other Agents (Agentic Workflow)</a:t>
            </a:r>
          </a:p>
          <a:p>
            <a:r>
              <a:rPr lang="en-US" dirty="0"/>
              <a:t>Other Remote Agents (MCP)</a:t>
            </a:r>
          </a:p>
          <a:p>
            <a:r>
              <a:rPr lang="en-US" dirty="0"/>
              <a:t>Internet Search</a:t>
            </a:r>
          </a:p>
        </p:txBody>
      </p:sp>
    </p:spTree>
    <p:extLst>
      <p:ext uri="{BB962C8B-B14F-4D97-AF65-F5344CB8AC3E}">
        <p14:creationId xmlns:p14="http://schemas.microsoft.com/office/powerpoint/2010/main" val="93083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7C7B-AC47-ABBF-117C-B70E688E3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906"/>
            <a:ext cx="10515600" cy="1325563"/>
          </a:xfrm>
        </p:spPr>
        <p:txBody>
          <a:bodyPr/>
          <a:lstStyle/>
          <a:p>
            <a:r>
              <a:rPr lang="en-US" dirty="0"/>
              <a:t>Academic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E21B0-55D3-F207-6E03-076D7F39A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425" y="1127833"/>
            <a:ext cx="4310575" cy="4351338"/>
          </a:xfrm>
        </p:spPr>
        <p:txBody>
          <a:bodyPr/>
          <a:lstStyle/>
          <a:p>
            <a:r>
              <a:rPr lang="en-US" dirty="0"/>
              <a:t>Accessibility</a:t>
            </a:r>
          </a:p>
          <a:p>
            <a:r>
              <a:rPr lang="en-US" dirty="0"/>
              <a:t>Course Evaluation</a:t>
            </a:r>
          </a:p>
          <a:p>
            <a:r>
              <a:rPr lang="en-US" dirty="0"/>
              <a:t>Course Selection</a:t>
            </a:r>
          </a:p>
          <a:p>
            <a:r>
              <a:rPr lang="en-US" dirty="0"/>
              <a:t>Essay Feedback</a:t>
            </a:r>
          </a:p>
          <a:p>
            <a:r>
              <a:rPr lang="en-US" dirty="0"/>
              <a:t>Policy Helper</a:t>
            </a:r>
          </a:p>
          <a:p>
            <a:r>
              <a:rPr lang="en-US" dirty="0"/>
              <a:t>Lecture Generator</a:t>
            </a:r>
          </a:p>
          <a:p>
            <a:r>
              <a:rPr lang="en-US" dirty="0"/>
              <a:t>Lesson Planning</a:t>
            </a:r>
          </a:p>
          <a:p>
            <a:r>
              <a:rPr lang="en-US" dirty="0"/>
              <a:t>Information Retrievers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1D2709-6216-52F8-34E7-7DCA5B88224C}"/>
              </a:ext>
            </a:extLst>
          </p:cNvPr>
          <p:cNvSpPr txBox="1">
            <a:spLocks/>
          </p:cNvSpPr>
          <p:nvPr/>
        </p:nvSpPr>
        <p:spPr>
          <a:xfrm>
            <a:off x="6673948" y="818196"/>
            <a:ext cx="4310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File Analysis</a:t>
            </a:r>
          </a:p>
          <a:p>
            <a:r>
              <a:rPr lang="en-US" dirty="0"/>
              <a:t>Resume Validator</a:t>
            </a:r>
          </a:p>
          <a:p>
            <a:r>
              <a:rPr lang="en-US" dirty="0"/>
              <a:t>Syllabus Validator</a:t>
            </a:r>
          </a:p>
          <a:p>
            <a:r>
              <a:rPr lang="en-US" dirty="0"/>
              <a:t>Translation Assistant</a:t>
            </a:r>
          </a:p>
          <a:p>
            <a:r>
              <a:rPr lang="en-US" dirty="0"/>
              <a:t>Tutoring</a:t>
            </a:r>
          </a:p>
          <a:p>
            <a:r>
              <a:rPr lang="en-US" dirty="0"/>
              <a:t>Image Classifier</a:t>
            </a:r>
          </a:p>
          <a:p>
            <a:r>
              <a:rPr lang="en-US" dirty="0"/>
              <a:t>Document Converter</a:t>
            </a:r>
          </a:p>
          <a:p>
            <a:r>
              <a:rPr lang="en-US" dirty="0"/>
              <a:t>Sanitizer / </a:t>
            </a:r>
            <a:r>
              <a:rPr lang="en-US" dirty="0" err="1"/>
              <a:t>Anomizer</a:t>
            </a:r>
            <a:endParaRPr lang="en-US" dirty="0"/>
          </a:p>
          <a:p>
            <a:r>
              <a:rPr lang="en-US" dirty="0" err="1"/>
              <a:t>Catagorizer</a:t>
            </a:r>
            <a:r>
              <a:rPr lang="en-US" dirty="0"/>
              <a:t> / Un-</a:t>
            </a:r>
            <a:r>
              <a:rPr lang="en-US" dirty="0" err="1"/>
              <a:t>Biaser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95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E3A3-B6B8-D9C5-639A-E46123394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5C4B914-D6E3-DCC9-FA32-F63EFC713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247" y="4844937"/>
            <a:ext cx="1795346" cy="18734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94945D-B4A5-8A2A-E956-53F4A44C5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2"/>
            <a:ext cx="12192000" cy="68571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AA3C12-B71C-AE0B-5562-CB1259B2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8239760" cy="1600200"/>
          </a:xfrm>
        </p:spPr>
        <p:txBody>
          <a:bodyPr anchor="t"/>
          <a:lstStyle/>
          <a:p>
            <a:r>
              <a:rPr lang="en-US" dirty="0"/>
              <a:t>System Agents</a:t>
            </a:r>
            <a:endParaRPr lang="en-US" sz="3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BF1CEA-A549-440C-93A2-A9316B59B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0" y="989013"/>
            <a:ext cx="10972800" cy="371436"/>
          </a:xfrm>
        </p:spPr>
        <p:txBody>
          <a:bodyPr anchor="t">
            <a:normAutofit/>
          </a:bodyPr>
          <a:lstStyle/>
          <a:p>
            <a:r>
              <a:rPr lang="en-US" i="1" dirty="0"/>
              <a:t>Accelerating AI for Impact, Innovation, and Engagement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B7E5CF-9DAB-6B2A-BB9B-5BECB342E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612153"/>
              </p:ext>
            </p:extLst>
          </p:nvPr>
        </p:nvGraphicFramePr>
        <p:xfrm>
          <a:off x="256854" y="1442642"/>
          <a:ext cx="11440899" cy="512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3614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7B4D2-E44C-3515-819B-7E1D017C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Collaborative</a:t>
            </a:r>
            <a:br>
              <a:rPr lang="en-US" dirty="0"/>
            </a:br>
            <a:r>
              <a:rPr lang="en-US" dirty="0"/>
              <a:t>AI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92E4C-B6A8-602C-7E3B-5ED75BE13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091" y="365125"/>
            <a:ext cx="7308273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BearcatGPT</a:t>
            </a:r>
            <a:r>
              <a:rPr lang="en-US" dirty="0"/>
              <a:t> Enterprise Wide (Josette </a:t>
            </a:r>
            <a:r>
              <a:rPr lang="en-US" dirty="0" err="1"/>
              <a:t>Riep</a:t>
            </a:r>
            <a:r>
              <a:rPr lang="en-US" dirty="0"/>
              <a:t>) (</a:t>
            </a:r>
            <a:r>
              <a:rPr lang="en-US" dirty="0" err="1">
                <a:solidFill>
                  <a:srgbClr val="FF0000"/>
                </a:solidFill>
              </a:rPr>
              <a:t>NebulaONE</a:t>
            </a:r>
            <a:r>
              <a:rPr lang="en-US" dirty="0"/>
              <a:t>)</a:t>
            </a:r>
          </a:p>
          <a:p>
            <a:r>
              <a:rPr lang="en-US" dirty="0"/>
              <a:t>AI for Credential Certification (Molly </a:t>
            </a:r>
            <a:r>
              <a:rPr lang="en-US" dirty="0" err="1"/>
              <a:t>McDemott</a:t>
            </a:r>
            <a:r>
              <a:rPr lang="en-US" dirty="0"/>
              <a:t>-Fallon)</a:t>
            </a:r>
          </a:p>
          <a:p>
            <a:r>
              <a:rPr lang="en-US" dirty="0"/>
              <a:t>AI for Tutoring (Dr. Valentine Johns) (</a:t>
            </a:r>
            <a:r>
              <a:rPr lang="en-US" dirty="0" err="1">
                <a:solidFill>
                  <a:srgbClr val="FF0000"/>
                </a:solidFill>
              </a:rPr>
              <a:t>NebulaONE</a:t>
            </a:r>
            <a:r>
              <a:rPr lang="en-US" dirty="0"/>
              <a:t>)</a:t>
            </a:r>
          </a:p>
          <a:p>
            <a:r>
              <a:rPr lang="en-US" dirty="0"/>
              <a:t>2-Sigma : Med Ed Ecosystem (Laurah Turner) (</a:t>
            </a:r>
            <a:r>
              <a:rPr lang="en-US" dirty="0">
                <a:solidFill>
                  <a:srgbClr val="FF0000"/>
                </a:solidFill>
              </a:rPr>
              <a:t>AWS</a:t>
            </a:r>
            <a:r>
              <a:rPr lang="en-US" dirty="0"/>
              <a:t>)</a:t>
            </a:r>
          </a:p>
          <a:p>
            <a:r>
              <a:rPr lang="en-US" dirty="0"/>
              <a:t>Student Feedback (Paul Gordon)</a:t>
            </a:r>
          </a:p>
          <a:p>
            <a:r>
              <a:rPr lang="en-US" dirty="0"/>
              <a:t>AI for Library Exhibits (May Chang) (</a:t>
            </a:r>
            <a:r>
              <a:rPr lang="en-US" dirty="0" err="1">
                <a:solidFill>
                  <a:srgbClr val="FF0000"/>
                </a:solidFill>
              </a:rPr>
              <a:t>NebulaONE</a:t>
            </a:r>
            <a:r>
              <a:rPr lang="en-US" dirty="0"/>
              <a:t>)</a:t>
            </a:r>
          </a:p>
          <a:p>
            <a:r>
              <a:rPr lang="en-US" dirty="0"/>
              <a:t>Increase Student Engagement with AI (Stacy Jenkins)</a:t>
            </a:r>
          </a:p>
          <a:p>
            <a:r>
              <a:rPr lang="en-US" dirty="0"/>
              <a:t>AI Powered Accounts Payable Invoice Processing (Erik Sager) (</a:t>
            </a:r>
            <a:r>
              <a:rPr lang="en-US" dirty="0">
                <a:solidFill>
                  <a:srgbClr val="FF0000"/>
                </a:solidFill>
              </a:rPr>
              <a:t>Microsoft</a:t>
            </a:r>
            <a:r>
              <a:rPr lang="en-US" dirty="0"/>
              <a:t>)</a:t>
            </a:r>
          </a:p>
          <a:p>
            <a:r>
              <a:rPr lang="en-US" dirty="0"/>
              <a:t>AI Phishing Detection and Testing (Lohith Srikanth </a:t>
            </a:r>
            <a:r>
              <a:rPr lang="en-US" dirty="0" err="1"/>
              <a:t>Pentapalli</a:t>
            </a:r>
            <a:r>
              <a:rPr lang="en-US" dirty="0"/>
              <a:t>) (</a:t>
            </a:r>
            <a:r>
              <a:rPr lang="en-US" dirty="0">
                <a:solidFill>
                  <a:srgbClr val="FF0000"/>
                </a:solidFill>
              </a:rPr>
              <a:t>Open Source</a:t>
            </a:r>
            <a:r>
              <a:rPr lang="en-US" dirty="0"/>
              <a:t>)</a:t>
            </a:r>
          </a:p>
          <a:p>
            <a:r>
              <a:rPr lang="en-US" dirty="0"/>
              <a:t>AI to find Bias in Curriculum (Palak Shah)</a:t>
            </a:r>
          </a:p>
          <a:p>
            <a:r>
              <a:rPr lang="en-US" dirty="0"/>
              <a:t>AI for Communication Streamline (Rajh Mehta) (</a:t>
            </a:r>
            <a:r>
              <a:rPr lang="en-US" dirty="0">
                <a:solidFill>
                  <a:srgbClr val="FF0000"/>
                </a:solidFill>
              </a:rPr>
              <a:t>Microsoft</a:t>
            </a:r>
            <a:r>
              <a:rPr lang="en-US" dirty="0"/>
              <a:t>)</a:t>
            </a:r>
          </a:p>
          <a:p>
            <a:r>
              <a:rPr lang="en-US" dirty="0"/>
              <a:t>Bearcat Achieve (Josette </a:t>
            </a:r>
            <a:r>
              <a:rPr lang="en-US" dirty="0" err="1"/>
              <a:t>Riep</a:t>
            </a:r>
            <a:r>
              <a:rPr lang="en-US" dirty="0"/>
              <a:t>)</a:t>
            </a:r>
          </a:p>
          <a:p>
            <a:r>
              <a:rPr lang="en-US" dirty="0"/>
              <a:t>Bearcat Twin (Josette </a:t>
            </a:r>
            <a:r>
              <a:rPr lang="en-US" dirty="0" err="1"/>
              <a:t>Riep</a:t>
            </a:r>
            <a:r>
              <a:rPr lang="en-US" dirty="0"/>
              <a:t>)</a:t>
            </a:r>
          </a:p>
          <a:p>
            <a:r>
              <a:rPr lang="en-US" dirty="0"/>
              <a:t>AI Support for Canvas Integration (Jeff Shaffer) (</a:t>
            </a:r>
            <a:r>
              <a:rPr lang="en-US" dirty="0" err="1">
                <a:solidFill>
                  <a:srgbClr val="FF0000"/>
                </a:solidFill>
              </a:rPr>
              <a:t>NebulaONE</a:t>
            </a:r>
            <a:r>
              <a:rPr lang="en-US" dirty="0"/>
              <a:t>)</a:t>
            </a:r>
          </a:p>
          <a:p>
            <a:r>
              <a:rPr lang="en-US" dirty="0"/>
              <a:t>UC Power and Energy Optimization (Sid </a:t>
            </a:r>
            <a:r>
              <a:rPr lang="en-US" dirty="0" err="1"/>
              <a:t>Thatham</a:t>
            </a:r>
            <a:r>
              <a:rPr lang="en-US" dirty="0"/>
              <a:t>) (</a:t>
            </a:r>
            <a:r>
              <a:rPr lang="en-US" dirty="0">
                <a:solidFill>
                  <a:srgbClr val="FF0000"/>
                </a:solidFill>
              </a:rPr>
              <a:t>AWS / NVIDA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9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A7DC5-61C9-ECED-A042-C1C63AF16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52" y="21034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BearcatGPT</a:t>
            </a:r>
            <a:r>
              <a:rPr lang="en-US" dirty="0"/>
              <a:t>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8727-99CE-D36D-F63B-240C6D321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052" y="817902"/>
            <a:ext cx="6378526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Login</a:t>
            </a:r>
          </a:p>
          <a:p>
            <a:pPr lvl="1"/>
            <a:r>
              <a:rPr lang="en-US" dirty="0"/>
              <a:t>Dashboard </a:t>
            </a:r>
          </a:p>
          <a:p>
            <a:pPr lvl="1"/>
            <a:r>
              <a:rPr lang="en-US" dirty="0"/>
              <a:t>Chat Interface</a:t>
            </a:r>
          </a:p>
          <a:p>
            <a:pPr lvl="2"/>
            <a:r>
              <a:rPr lang="en-US" dirty="0"/>
              <a:t>Export Chat</a:t>
            </a:r>
          </a:p>
          <a:p>
            <a:pPr lvl="2"/>
            <a:r>
              <a:rPr lang="en-US" dirty="0"/>
              <a:t>Activity Log</a:t>
            </a:r>
          </a:p>
          <a:p>
            <a:pPr lvl="1"/>
            <a:r>
              <a:rPr lang="en-US" dirty="0"/>
              <a:t>Prompting Exercise</a:t>
            </a:r>
          </a:p>
          <a:p>
            <a:pPr lvl="1"/>
            <a:r>
              <a:rPr lang="en-US" dirty="0"/>
              <a:t>File Analysis Exercise</a:t>
            </a:r>
          </a:p>
          <a:p>
            <a:pPr lvl="1"/>
            <a:r>
              <a:rPr lang="en-US" dirty="0"/>
              <a:t>Behind the Scenes (Management)</a:t>
            </a:r>
          </a:p>
          <a:p>
            <a:pPr lvl="1"/>
            <a:r>
              <a:rPr lang="en-US" dirty="0"/>
              <a:t>Example of Coding Solution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1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9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source_x0020_Type xmlns="8c12d8fd-4730-4d15-961c-34ad812a20d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138B9944390447B70CB533D8BF6A62" ma:contentTypeVersion="6" ma:contentTypeDescription="Create a new document." ma:contentTypeScope="" ma:versionID="5090f26bae485b7d04520cafb91da837">
  <xsd:schema xmlns:xsd="http://www.w3.org/2001/XMLSchema" xmlns:xs="http://www.w3.org/2001/XMLSchema" xmlns:p="http://schemas.microsoft.com/office/2006/metadata/properties" xmlns:ns2="8c12d8fd-4730-4d15-961c-34ad812a20d8" targetNamespace="http://schemas.microsoft.com/office/2006/metadata/properties" ma:root="true" ma:fieldsID="96929312a046b4194dfabc34059d0a18" ns2:_="">
    <xsd:import namespace="8c12d8fd-4730-4d15-961c-34ad812a20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Resource_x0020_Type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2d8fd-4730-4d15-961c-34ad812a20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Resource_x0020_Type" ma:index="10" nillable="true" ma:displayName="Resource Type" ma:internalName="Resource_x0020_Type">
      <xsd:simpleType>
        <xsd:restriction base="dms:Text">
          <xsd:maxLength value="255"/>
        </xsd:restriction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EAD88F-AB19-491F-A21D-2B7E51FFA47A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8c12d8fd-4730-4d15-961c-34ad812a20d8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EFDB297-9C7B-43C1-8ED5-9A349C1DC8BD}">
  <ds:schemaRefs>
    <ds:schemaRef ds:uri="8c12d8fd-4730-4d15-961c-34ad812a20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D878D6-BFC1-46D9-A0D1-71B806C42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14744</TotalTime>
  <Words>796</Words>
  <Application>Microsoft Macintosh PowerPoint</Application>
  <PresentationFormat>Widescreen</PresentationFormat>
  <Paragraphs>119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Open Sans</vt:lpstr>
      <vt:lpstr>Open Sans bold</vt:lpstr>
      <vt:lpstr>Open Sans ExtraBold</vt:lpstr>
      <vt:lpstr>Office Theme</vt:lpstr>
      <vt:lpstr>Office Theme</vt:lpstr>
      <vt:lpstr>BearcatGPT Platform (Private / Secure)</vt:lpstr>
      <vt:lpstr>What is an AI Agent?</vt:lpstr>
      <vt:lpstr>Prompting : https://ai.uc.edu/ai-tools/prompt-resources</vt:lpstr>
      <vt:lpstr>Model Catalog</vt:lpstr>
      <vt:lpstr>Knowledge Sources  From Secure to Open</vt:lpstr>
      <vt:lpstr>Academic Tasks</vt:lpstr>
      <vt:lpstr>System Agents</vt:lpstr>
      <vt:lpstr>Collaborative AI Use Cases</vt:lpstr>
      <vt:lpstr>BearcatGPT DEMO</vt:lpstr>
      <vt:lpstr>AI General Inquires and Requests</vt:lpstr>
      <vt:lpstr>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Scherz, Thomas (scherztc)</cp:lastModifiedBy>
  <cp:revision>18</cp:revision>
  <cp:lastPrinted>2025-02-04T13:53:23Z</cp:lastPrinted>
  <dcterms:created xsi:type="dcterms:W3CDTF">2018-10-11T14:49:32Z</dcterms:created>
  <dcterms:modified xsi:type="dcterms:W3CDTF">2026-01-13T18:17:38Z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0x0101003B138B9944390447B70CB533D8BF6A62</vt:lpwstr>
  </property>
</Properties>
</file>