
<file path=[Content_Types].xml><?xml version="1.0" encoding="utf-8"?>
<Types xmlns="http://schemas.openxmlformats.org/package/2006/content-types">
  <Default Extension="png" ContentType="image/png"/>
  <Default Extension="bin" ContentType="application/vnd.openxmlformats-officedocument.oleObject"/>
  <Default Extension="wmf" ContentType="image/x-w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heme/themeOverride1.xml" ContentType="application/vnd.openxmlformats-officedocument.themeOverr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Lst>
  <p:sldSz cx="43891200" cy="329184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0368" userDrawn="1">
          <p15:clr>
            <a:srgbClr val="A4A3A4"/>
          </p15:clr>
        </p15:guide>
        <p15:guide id="2" pos="13824"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showGuides="1">
      <p:cViewPr varScale="1">
        <p:scale>
          <a:sx n="19" d="100"/>
          <a:sy n="19" d="100"/>
        </p:scale>
        <p:origin x="1277" y="10"/>
      </p:cViewPr>
      <p:guideLst>
        <p:guide orient="horz" pos="10368"/>
        <p:guide pos="13824"/>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charts/_rels/chart1.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oleObject" Target="../embeddings/oleObject1.bin"/></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scatterChart>
        <c:scatterStyle val="lineMarker"/>
        <c:varyColors val="0"/>
        <c:ser>
          <c:idx val="0"/>
          <c:order val="0"/>
          <c:tx>
            <c:strRef>
              <c:f>'[Graph  2 20 18.xlsx]Sheet1'!$K$23</c:f>
              <c:strCache>
                <c:ptCount val="1"/>
                <c:pt idx="0">
                  <c:v>LogMp</c:v>
                </c:pt>
              </c:strCache>
            </c:strRef>
          </c:tx>
          <c:spPr>
            <a:ln w="19050" cap="rnd">
              <a:noFill/>
              <a:round/>
            </a:ln>
            <a:effectLst/>
          </c:spPr>
          <c:marker>
            <c:symbol val="circle"/>
            <c:size val="5"/>
            <c:spPr>
              <a:solidFill>
                <a:schemeClr val="accent1"/>
              </a:solidFill>
              <a:ln w="9525">
                <a:solidFill>
                  <a:schemeClr val="accent1"/>
                </a:solidFill>
              </a:ln>
              <a:effectLst/>
            </c:spPr>
          </c:marker>
          <c:trendline>
            <c:spPr>
              <a:ln w="19050" cap="rnd">
                <a:solidFill>
                  <a:schemeClr val="accent1"/>
                </a:solidFill>
                <a:prstDash val="sysDot"/>
              </a:ln>
              <a:effectLst/>
            </c:spPr>
            <c:trendlineType val="linear"/>
            <c:dispRSqr val="0"/>
            <c:dispEq val="0"/>
          </c:trendline>
          <c:trendline>
            <c:spPr>
              <a:ln w="19050" cap="rnd">
                <a:solidFill>
                  <a:schemeClr val="accent1"/>
                </a:solidFill>
                <a:prstDash val="sysDot"/>
              </a:ln>
              <a:effectLst/>
            </c:spPr>
            <c:trendlineType val="linear"/>
            <c:dispRSqr val="1"/>
            <c:dispEq val="1"/>
            <c:trendlineLbl>
              <c:layout>
                <c:manualLayout>
                  <c:x val="-4.7726377952755902E-2"/>
                  <c:y val="0.15035141440653252"/>
                </c:manualLayout>
              </c:layout>
              <c:numFmt formatCode="General" sourceLinked="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trendlineLbl>
          </c:trendline>
          <c:trendline>
            <c:spPr>
              <a:ln w="19050" cap="rnd">
                <a:solidFill>
                  <a:schemeClr val="accent1"/>
                </a:solidFill>
                <a:prstDash val="sysDot"/>
              </a:ln>
              <a:effectLst/>
            </c:spPr>
            <c:trendlineType val="linear"/>
            <c:dispRSqr val="0"/>
            <c:dispEq val="0"/>
          </c:trendline>
          <c:trendline>
            <c:spPr>
              <a:ln w="19050" cap="rnd">
                <a:solidFill>
                  <a:schemeClr val="accent1"/>
                </a:solidFill>
                <a:prstDash val="sysDot"/>
              </a:ln>
              <a:effectLst/>
            </c:spPr>
            <c:trendlineType val="linear"/>
            <c:backward val="8"/>
            <c:dispRSqr val="0"/>
            <c:dispEq val="0"/>
          </c:trendline>
          <c:xVal>
            <c:numRef>
              <c:f>'[Graph  2 20 18.xlsx]Sheet1'!$J$24:$J$38</c:f>
              <c:numCache>
                <c:formatCode>General</c:formatCode>
                <c:ptCount val="15"/>
                <c:pt idx="0">
                  <c:v>13.5435257</c:v>
                </c:pt>
                <c:pt idx="1">
                  <c:v>18.935054780000002</c:v>
                </c:pt>
                <c:pt idx="2">
                  <c:v>20.93525314</c:v>
                </c:pt>
                <c:pt idx="3">
                  <c:v>12.031188009999999</c:v>
                </c:pt>
                <c:pt idx="4">
                  <c:v>14.91434383</c:v>
                </c:pt>
                <c:pt idx="5">
                  <c:v>19.575313569999999</c:v>
                </c:pt>
                <c:pt idx="6">
                  <c:v>12.03145218</c:v>
                </c:pt>
                <c:pt idx="7">
                  <c:v>14.916003229999999</c:v>
                </c:pt>
                <c:pt idx="8">
                  <c:v>19.575448990000002</c:v>
                </c:pt>
                <c:pt idx="9">
                  <c:v>12.87092781</c:v>
                </c:pt>
                <c:pt idx="10">
                  <c:v>16.76339149</c:v>
                </c:pt>
                <c:pt idx="11">
                  <c:v>20.38033867</c:v>
                </c:pt>
                <c:pt idx="12">
                  <c:v>12.871511460000001</c:v>
                </c:pt>
                <c:pt idx="13">
                  <c:v>16.763610839999998</c:v>
                </c:pt>
                <c:pt idx="14">
                  <c:v>20.379844670000001</c:v>
                </c:pt>
              </c:numCache>
            </c:numRef>
          </c:xVal>
          <c:yVal>
            <c:numRef>
              <c:f>'[Graph  2 20 18.xlsx]Sheet1'!$K$24:$K$38</c:f>
              <c:numCache>
                <c:formatCode>General</c:formatCode>
                <c:ptCount val="15"/>
                <c:pt idx="0">
                  <c:v>4.1139433523068369</c:v>
                </c:pt>
                <c:pt idx="1">
                  <c:v>3.1760912590556813</c:v>
                </c:pt>
                <c:pt idx="2">
                  <c:v>2.6020599913279625</c:v>
                </c:pt>
                <c:pt idx="3">
                  <c:v>4.4771212547196626</c:v>
                </c:pt>
                <c:pt idx="4">
                  <c:v>3.8450980400142569</c:v>
                </c:pt>
                <c:pt idx="5">
                  <c:v>3</c:v>
                </c:pt>
                <c:pt idx="6">
                  <c:v>4.4771212547196626</c:v>
                </c:pt>
                <c:pt idx="7">
                  <c:v>3.8450980400142569</c:v>
                </c:pt>
                <c:pt idx="8">
                  <c:v>3</c:v>
                </c:pt>
                <c:pt idx="9">
                  <c:v>4.3010299956639813</c:v>
                </c:pt>
                <c:pt idx="10">
                  <c:v>3.6020599913279625</c:v>
                </c:pt>
                <c:pt idx="11">
                  <c:v>2.7781512503836434</c:v>
                </c:pt>
                <c:pt idx="12">
                  <c:v>4.3010299956639813</c:v>
                </c:pt>
                <c:pt idx="13">
                  <c:v>3.6020599913279625</c:v>
                </c:pt>
                <c:pt idx="14">
                  <c:v>2.7781512503836434</c:v>
                </c:pt>
              </c:numCache>
            </c:numRef>
          </c:yVal>
          <c:smooth val="0"/>
          <c:extLst>
            <c:ext xmlns:c16="http://schemas.microsoft.com/office/drawing/2014/chart" uri="{C3380CC4-5D6E-409C-BE32-E72D297353CC}">
              <c16:uniqueId val="{00000004-F5CE-426E-ADCF-6EB0F26D6AD0}"/>
            </c:ext>
          </c:extLst>
        </c:ser>
        <c:dLbls>
          <c:showLegendKey val="0"/>
          <c:showVal val="0"/>
          <c:showCatName val="0"/>
          <c:showSerName val="0"/>
          <c:showPercent val="0"/>
          <c:showBubbleSize val="0"/>
        </c:dLbls>
        <c:axId val="404664312"/>
        <c:axId val="404671528"/>
      </c:scatterChart>
      <c:valAx>
        <c:axId val="404664312"/>
        <c:scaling>
          <c:orientation val="minMax"/>
        </c:scaling>
        <c:delete val="0"/>
        <c:axPos val="b"/>
        <c:majorGridlines>
          <c:spPr>
            <a:ln w="9525" cap="flat" cmpd="sng" algn="ctr">
              <a:solidFill>
                <a:schemeClr val="tx1">
                  <a:lumMod val="15000"/>
                  <a:lumOff val="85000"/>
                </a:schemeClr>
              </a:solidFill>
              <a:round/>
            </a:ln>
            <a:effectLst/>
          </c:spPr>
        </c:majorGridlines>
        <c:title>
          <c:tx>
            <c:rich>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US"/>
                  <a:t>Retention Time</a:t>
                </a:r>
              </a:p>
            </c:rich>
          </c:tx>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in"/>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404671528"/>
        <c:crosses val="autoZero"/>
        <c:crossBetween val="midCat"/>
        <c:majorUnit val="1"/>
      </c:valAx>
      <c:valAx>
        <c:axId val="404671528"/>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US"/>
                  <a:t>LogMp</a:t>
                </a:r>
              </a:p>
            </c:rich>
          </c:tx>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in"/>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404664312"/>
        <c:crosses val="autoZero"/>
        <c:crossBetween val="midCat"/>
        <c:minorUnit val="0.1"/>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4">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291840" y="5387342"/>
            <a:ext cx="37307520" cy="11460480"/>
          </a:xfrm>
        </p:spPr>
        <p:txBody>
          <a:bodyPr anchor="b"/>
          <a:lstStyle>
            <a:lvl1pPr algn="ctr">
              <a:defRPr sz="28800"/>
            </a:lvl1pPr>
          </a:lstStyle>
          <a:p>
            <a:r>
              <a:rPr lang="en-US"/>
              <a:t>Click to edit Master title style</a:t>
            </a:r>
            <a:endParaRPr lang="en-US" dirty="0"/>
          </a:p>
        </p:txBody>
      </p:sp>
      <p:sp>
        <p:nvSpPr>
          <p:cNvPr id="3" name="Subtitle 2"/>
          <p:cNvSpPr>
            <a:spLocks noGrp="1"/>
          </p:cNvSpPr>
          <p:nvPr>
            <p:ph type="subTitle" idx="1"/>
          </p:nvPr>
        </p:nvSpPr>
        <p:spPr>
          <a:xfrm>
            <a:off x="5486400" y="17289782"/>
            <a:ext cx="32918400" cy="7947658"/>
          </a:xfrm>
        </p:spPr>
        <p:txBody>
          <a:bodyPr/>
          <a:lstStyle>
            <a:lvl1pPr marL="0" indent="0" algn="ctr">
              <a:buNone/>
              <a:defRPr sz="11520"/>
            </a:lvl1pPr>
            <a:lvl2pPr marL="2194560" indent="0" algn="ctr">
              <a:buNone/>
              <a:defRPr sz="9600"/>
            </a:lvl2pPr>
            <a:lvl3pPr marL="4389120" indent="0" algn="ctr">
              <a:buNone/>
              <a:defRPr sz="8640"/>
            </a:lvl3pPr>
            <a:lvl4pPr marL="6583680" indent="0" algn="ctr">
              <a:buNone/>
              <a:defRPr sz="7680"/>
            </a:lvl4pPr>
            <a:lvl5pPr marL="8778240" indent="0" algn="ctr">
              <a:buNone/>
              <a:defRPr sz="7680"/>
            </a:lvl5pPr>
            <a:lvl6pPr marL="10972800" indent="0" algn="ctr">
              <a:buNone/>
              <a:defRPr sz="7680"/>
            </a:lvl6pPr>
            <a:lvl7pPr marL="13167360" indent="0" algn="ctr">
              <a:buNone/>
              <a:defRPr sz="7680"/>
            </a:lvl7pPr>
            <a:lvl8pPr marL="15361920" indent="0" algn="ctr">
              <a:buNone/>
              <a:defRPr sz="7680"/>
            </a:lvl8pPr>
            <a:lvl9pPr marL="17556480" indent="0" algn="ctr">
              <a:buNone/>
              <a:defRPr sz="768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EE2EF729-937F-46E5-86FC-D0E83479BFE9}" type="datetimeFigureOut">
              <a:rPr lang="en-US" smtClean="0"/>
              <a:t>4/15/2018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3848D4A-8F2D-4437-B085-76A1FD516375}" type="slidenum">
              <a:rPr lang="en-US" smtClean="0"/>
              <a:t>‹#›</a:t>
            </a:fld>
            <a:endParaRPr lang="en-US"/>
          </a:p>
        </p:txBody>
      </p:sp>
    </p:spTree>
    <p:extLst>
      <p:ext uri="{BB962C8B-B14F-4D97-AF65-F5344CB8AC3E}">
        <p14:creationId xmlns:p14="http://schemas.microsoft.com/office/powerpoint/2010/main" val="315562334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E2EF729-937F-46E5-86FC-D0E83479BFE9}" type="datetimeFigureOut">
              <a:rPr lang="en-US" smtClean="0"/>
              <a:t>4/15/2018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3848D4A-8F2D-4437-B085-76A1FD516375}" type="slidenum">
              <a:rPr lang="en-US" smtClean="0"/>
              <a:t>‹#›</a:t>
            </a:fld>
            <a:endParaRPr lang="en-US"/>
          </a:p>
        </p:txBody>
      </p:sp>
    </p:spTree>
    <p:extLst>
      <p:ext uri="{BB962C8B-B14F-4D97-AF65-F5344CB8AC3E}">
        <p14:creationId xmlns:p14="http://schemas.microsoft.com/office/powerpoint/2010/main" val="366462802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1409642" y="1752600"/>
            <a:ext cx="9464040" cy="27896822"/>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3017522" y="1752600"/>
            <a:ext cx="27843480" cy="27896822"/>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E2EF729-937F-46E5-86FC-D0E83479BFE9}" type="datetimeFigureOut">
              <a:rPr lang="en-US" smtClean="0"/>
              <a:t>4/15/2018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3848D4A-8F2D-4437-B085-76A1FD516375}" type="slidenum">
              <a:rPr lang="en-US" smtClean="0"/>
              <a:t>‹#›</a:t>
            </a:fld>
            <a:endParaRPr lang="en-US"/>
          </a:p>
        </p:txBody>
      </p:sp>
    </p:spTree>
    <p:extLst>
      <p:ext uri="{BB962C8B-B14F-4D97-AF65-F5344CB8AC3E}">
        <p14:creationId xmlns:p14="http://schemas.microsoft.com/office/powerpoint/2010/main" val="286385316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E2EF729-937F-46E5-86FC-D0E83479BFE9}" type="datetimeFigureOut">
              <a:rPr lang="en-US" smtClean="0"/>
              <a:t>4/15/2018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3848D4A-8F2D-4437-B085-76A1FD516375}" type="slidenum">
              <a:rPr lang="en-US" smtClean="0"/>
              <a:t>‹#›</a:t>
            </a:fld>
            <a:endParaRPr lang="en-US"/>
          </a:p>
        </p:txBody>
      </p:sp>
    </p:spTree>
    <p:extLst>
      <p:ext uri="{BB962C8B-B14F-4D97-AF65-F5344CB8AC3E}">
        <p14:creationId xmlns:p14="http://schemas.microsoft.com/office/powerpoint/2010/main" val="36006343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994662" y="8206749"/>
            <a:ext cx="37856160" cy="13693138"/>
          </a:xfrm>
        </p:spPr>
        <p:txBody>
          <a:bodyPr anchor="b"/>
          <a:lstStyle>
            <a:lvl1pPr>
              <a:defRPr sz="28800"/>
            </a:lvl1pPr>
          </a:lstStyle>
          <a:p>
            <a:r>
              <a:rPr lang="en-US"/>
              <a:t>Click to edit Master title style</a:t>
            </a:r>
            <a:endParaRPr lang="en-US" dirty="0"/>
          </a:p>
        </p:txBody>
      </p:sp>
      <p:sp>
        <p:nvSpPr>
          <p:cNvPr id="3" name="Text Placeholder 2"/>
          <p:cNvSpPr>
            <a:spLocks noGrp="1"/>
          </p:cNvSpPr>
          <p:nvPr>
            <p:ph type="body" idx="1"/>
          </p:nvPr>
        </p:nvSpPr>
        <p:spPr>
          <a:xfrm>
            <a:off x="2994662" y="22029429"/>
            <a:ext cx="37856160" cy="7200898"/>
          </a:xfrm>
        </p:spPr>
        <p:txBody>
          <a:bodyPr/>
          <a:lstStyle>
            <a:lvl1pPr marL="0" indent="0">
              <a:buNone/>
              <a:defRPr sz="11520">
                <a:solidFill>
                  <a:schemeClr val="tx1"/>
                </a:solidFill>
              </a:defRPr>
            </a:lvl1pPr>
            <a:lvl2pPr marL="2194560" indent="0">
              <a:buNone/>
              <a:defRPr sz="9600">
                <a:solidFill>
                  <a:schemeClr val="tx1">
                    <a:tint val="75000"/>
                  </a:schemeClr>
                </a:solidFill>
              </a:defRPr>
            </a:lvl2pPr>
            <a:lvl3pPr marL="4389120" indent="0">
              <a:buNone/>
              <a:defRPr sz="8640">
                <a:solidFill>
                  <a:schemeClr val="tx1">
                    <a:tint val="75000"/>
                  </a:schemeClr>
                </a:solidFill>
              </a:defRPr>
            </a:lvl3pPr>
            <a:lvl4pPr marL="6583680" indent="0">
              <a:buNone/>
              <a:defRPr sz="7680">
                <a:solidFill>
                  <a:schemeClr val="tx1">
                    <a:tint val="75000"/>
                  </a:schemeClr>
                </a:solidFill>
              </a:defRPr>
            </a:lvl4pPr>
            <a:lvl5pPr marL="8778240" indent="0">
              <a:buNone/>
              <a:defRPr sz="7680">
                <a:solidFill>
                  <a:schemeClr val="tx1">
                    <a:tint val="75000"/>
                  </a:schemeClr>
                </a:solidFill>
              </a:defRPr>
            </a:lvl5pPr>
            <a:lvl6pPr marL="10972800" indent="0">
              <a:buNone/>
              <a:defRPr sz="7680">
                <a:solidFill>
                  <a:schemeClr val="tx1">
                    <a:tint val="75000"/>
                  </a:schemeClr>
                </a:solidFill>
              </a:defRPr>
            </a:lvl6pPr>
            <a:lvl7pPr marL="13167360" indent="0">
              <a:buNone/>
              <a:defRPr sz="7680">
                <a:solidFill>
                  <a:schemeClr val="tx1">
                    <a:tint val="75000"/>
                  </a:schemeClr>
                </a:solidFill>
              </a:defRPr>
            </a:lvl7pPr>
            <a:lvl8pPr marL="15361920" indent="0">
              <a:buNone/>
              <a:defRPr sz="7680">
                <a:solidFill>
                  <a:schemeClr val="tx1">
                    <a:tint val="75000"/>
                  </a:schemeClr>
                </a:solidFill>
              </a:defRPr>
            </a:lvl8pPr>
            <a:lvl9pPr marL="17556480" indent="0">
              <a:buNone/>
              <a:defRPr sz="768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EE2EF729-937F-46E5-86FC-D0E83479BFE9}" type="datetimeFigureOut">
              <a:rPr lang="en-US" smtClean="0"/>
              <a:t>4/15/2018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3848D4A-8F2D-4437-B085-76A1FD516375}" type="slidenum">
              <a:rPr lang="en-US" smtClean="0"/>
              <a:t>‹#›</a:t>
            </a:fld>
            <a:endParaRPr lang="en-US"/>
          </a:p>
        </p:txBody>
      </p:sp>
    </p:spTree>
    <p:extLst>
      <p:ext uri="{BB962C8B-B14F-4D97-AF65-F5344CB8AC3E}">
        <p14:creationId xmlns:p14="http://schemas.microsoft.com/office/powerpoint/2010/main" val="421052809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3017520" y="8763000"/>
            <a:ext cx="18653760" cy="2088642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22219920" y="8763000"/>
            <a:ext cx="18653760" cy="2088642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EE2EF729-937F-46E5-86FC-D0E83479BFE9}" type="datetimeFigureOut">
              <a:rPr lang="en-US" smtClean="0"/>
              <a:t>4/15/2018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3848D4A-8F2D-4437-B085-76A1FD516375}" type="slidenum">
              <a:rPr lang="en-US" smtClean="0"/>
              <a:t>‹#›</a:t>
            </a:fld>
            <a:endParaRPr lang="en-US"/>
          </a:p>
        </p:txBody>
      </p:sp>
    </p:spTree>
    <p:extLst>
      <p:ext uri="{BB962C8B-B14F-4D97-AF65-F5344CB8AC3E}">
        <p14:creationId xmlns:p14="http://schemas.microsoft.com/office/powerpoint/2010/main" val="211515433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3023237" y="1752607"/>
            <a:ext cx="37856160" cy="6362702"/>
          </a:xfrm>
        </p:spPr>
        <p:txBody>
          <a:bodyPr/>
          <a:lstStyle/>
          <a:p>
            <a:r>
              <a:rPr lang="en-US"/>
              <a:t>Click to edit Master title style</a:t>
            </a:r>
            <a:endParaRPr lang="en-US" dirty="0"/>
          </a:p>
        </p:txBody>
      </p:sp>
      <p:sp>
        <p:nvSpPr>
          <p:cNvPr id="3" name="Text Placeholder 2"/>
          <p:cNvSpPr>
            <a:spLocks noGrp="1"/>
          </p:cNvSpPr>
          <p:nvPr>
            <p:ph type="body" idx="1"/>
          </p:nvPr>
        </p:nvSpPr>
        <p:spPr>
          <a:xfrm>
            <a:off x="3023242" y="8069582"/>
            <a:ext cx="18568032" cy="3954778"/>
          </a:xfrm>
        </p:spPr>
        <p:txBody>
          <a:bodyPr anchor="b"/>
          <a:lstStyle>
            <a:lvl1pPr marL="0" indent="0">
              <a:buNone/>
              <a:defRPr sz="11520" b="1"/>
            </a:lvl1pPr>
            <a:lvl2pPr marL="2194560" indent="0">
              <a:buNone/>
              <a:defRPr sz="9600" b="1"/>
            </a:lvl2pPr>
            <a:lvl3pPr marL="4389120" indent="0">
              <a:buNone/>
              <a:defRPr sz="8640" b="1"/>
            </a:lvl3pPr>
            <a:lvl4pPr marL="6583680" indent="0">
              <a:buNone/>
              <a:defRPr sz="7680" b="1"/>
            </a:lvl4pPr>
            <a:lvl5pPr marL="8778240" indent="0">
              <a:buNone/>
              <a:defRPr sz="7680" b="1"/>
            </a:lvl5pPr>
            <a:lvl6pPr marL="10972800" indent="0">
              <a:buNone/>
              <a:defRPr sz="7680" b="1"/>
            </a:lvl6pPr>
            <a:lvl7pPr marL="13167360" indent="0">
              <a:buNone/>
              <a:defRPr sz="7680" b="1"/>
            </a:lvl7pPr>
            <a:lvl8pPr marL="15361920" indent="0">
              <a:buNone/>
              <a:defRPr sz="7680" b="1"/>
            </a:lvl8pPr>
            <a:lvl9pPr marL="17556480" indent="0">
              <a:buNone/>
              <a:defRPr sz="7680" b="1"/>
            </a:lvl9pPr>
          </a:lstStyle>
          <a:p>
            <a:pPr lvl="0"/>
            <a:r>
              <a:rPr lang="en-US"/>
              <a:t>Edit Master text styles</a:t>
            </a:r>
          </a:p>
        </p:txBody>
      </p:sp>
      <p:sp>
        <p:nvSpPr>
          <p:cNvPr id="4" name="Content Placeholder 3"/>
          <p:cNvSpPr>
            <a:spLocks noGrp="1"/>
          </p:cNvSpPr>
          <p:nvPr>
            <p:ph sz="half" idx="2"/>
          </p:nvPr>
        </p:nvSpPr>
        <p:spPr>
          <a:xfrm>
            <a:off x="3023242" y="12024360"/>
            <a:ext cx="18568032" cy="1768602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22219922" y="8069582"/>
            <a:ext cx="18659477" cy="3954778"/>
          </a:xfrm>
        </p:spPr>
        <p:txBody>
          <a:bodyPr anchor="b"/>
          <a:lstStyle>
            <a:lvl1pPr marL="0" indent="0">
              <a:buNone/>
              <a:defRPr sz="11520" b="1"/>
            </a:lvl1pPr>
            <a:lvl2pPr marL="2194560" indent="0">
              <a:buNone/>
              <a:defRPr sz="9600" b="1"/>
            </a:lvl2pPr>
            <a:lvl3pPr marL="4389120" indent="0">
              <a:buNone/>
              <a:defRPr sz="8640" b="1"/>
            </a:lvl3pPr>
            <a:lvl4pPr marL="6583680" indent="0">
              <a:buNone/>
              <a:defRPr sz="7680" b="1"/>
            </a:lvl4pPr>
            <a:lvl5pPr marL="8778240" indent="0">
              <a:buNone/>
              <a:defRPr sz="7680" b="1"/>
            </a:lvl5pPr>
            <a:lvl6pPr marL="10972800" indent="0">
              <a:buNone/>
              <a:defRPr sz="7680" b="1"/>
            </a:lvl6pPr>
            <a:lvl7pPr marL="13167360" indent="0">
              <a:buNone/>
              <a:defRPr sz="7680" b="1"/>
            </a:lvl7pPr>
            <a:lvl8pPr marL="15361920" indent="0">
              <a:buNone/>
              <a:defRPr sz="7680" b="1"/>
            </a:lvl8pPr>
            <a:lvl9pPr marL="17556480" indent="0">
              <a:buNone/>
              <a:defRPr sz="7680" b="1"/>
            </a:lvl9pPr>
          </a:lstStyle>
          <a:p>
            <a:pPr lvl="0"/>
            <a:r>
              <a:rPr lang="en-US"/>
              <a:t>Edit Master text styles</a:t>
            </a:r>
          </a:p>
        </p:txBody>
      </p:sp>
      <p:sp>
        <p:nvSpPr>
          <p:cNvPr id="6" name="Content Placeholder 5"/>
          <p:cNvSpPr>
            <a:spLocks noGrp="1"/>
          </p:cNvSpPr>
          <p:nvPr>
            <p:ph sz="quarter" idx="4"/>
          </p:nvPr>
        </p:nvSpPr>
        <p:spPr>
          <a:xfrm>
            <a:off x="22219922" y="12024360"/>
            <a:ext cx="18659477" cy="1768602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EE2EF729-937F-46E5-86FC-D0E83479BFE9}" type="datetimeFigureOut">
              <a:rPr lang="en-US" smtClean="0"/>
              <a:t>4/15/2018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3848D4A-8F2D-4437-B085-76A1FD516375}" type="slidenum">
              <a:rPr lang="en-US" smtClean="0"/>
              <a:t>‹#›</a:t>
            </a:fld>
            <a:endParaRPr lang="en-US"/>
          </a:p>
        </p:txBody>
      </p:sp>
    </p:spTree>
    <p:extLst>
      <p:ext uri="{BB962C8B-B14F-4D97-AF65-F5344CB8AC3E}">
        <p14:creationId xmlns:p14="http://schemas.microsoft.com/office/powerpoint/2010/main" val="13967256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EE2EF729-937F-46E5-86FC-D0E83479BFE9}" type="datetimeFigureOut">
              <a:rPr lang="en-US" smtClean="0"/>
              <a:t>4/15/2018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3848D4A-8F2D-4437-B085-76A1FD516375}" type="slidenum">
              <a:rPr lang="en-US" smtClean="0"/>
              <a:t>‹#›</a:t>
            </a:fld>
            <a:endParaRPr lang="en-US"/>
          </a:p>
        </p:txBody>
      </p:sp>
    </p:spTree>
    <p:extLst>
      <p:ext uri="{BB962C8B-B14F-4D97-AF65-F5344CB8AC3E}">
        <p14:creationId xmlns:p14="http://schemas.microsoft.com/office/powerpoint/2010/main" val="8182406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E2EF729-937F-46E5-86FC-D0E83479BFE9}" type="datetimeFigureOut">
              <a:rPr lang="en-US" smtClean="0"/>
              <a:t>4/15/2018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3848D4A-8F2D-4437-B085-76A1FD516375}" type="slidenum">
              <a:rPr lang="en-US" smtClean="0"/>
              <a:t>‹#›</a:t>
            </a:fld>
            <a:endParaRPr lang="en-US"/>
          </a:p>
        </p:txBody>
      </p:sp>
    </p:spTree>
    <p:extLst>
      <p:ext uri="{BB962C8B-B14F-4D97-AF65-F5344CB8AC3E}">
        <p14:creationId xmlns:p14="http://schemas.microsoft.com/office/powerpoint/2010/main" val="124635903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23237" y="2194560"/>
            <a:ext cx="14156054" cy="7680960"/>
          </a:xfrm>
        </p:spPr>
        <p:txBody>
          <a:bodyPr anchor="b"/>
          <a:lstStyle>
            <a:lvl1pPr>
              <a:defRPr sz="15360"/>
            </a:lvl1pPr>
          </a:lstStyle>
          <a:p>
            <a:r>
              <a:rPr lang="en-US"/>
              <a:t>Click to edit Master title style</a:t>
            </a:r>
            <a:endParaRPr lang="en-US" dirty="0"/>
          </a:p>
        </p:txBody>
      </p:sp>
      <p:sp>
        <p:nvSpPr>
          <p:cNvPr id="3" name="Content Placeholder 2"/>
          <p:cNvSpPr>
            <a:spLocks noGrp="1"/>
          </p:cNvSpPr>
          <p:nvPr>
            <p:ph idx="1"/>
          </p:nvPr>
        </p:nvSpPr>
        <p:spPr>
          <a:xfrm>
            <a:off x="18659477" y="4739647"/>
            <a:ext cx="22219920" cy="23393400"/>
          </a:xfrm>
        </p:spPr>
        <p:txBody>
          <a:bodyPr/>
          <a:lstStyle>
            <a:lvl1pPr>
              <a:defRPr sz="15360"/>
            </a:lvl1pPr>
            <a:lvl2pPr>
              <a:defRPr sz="13440"/>
            </a:lvl2pPr>
            <a:lvl3pPr>
              <a:defRPr sz="11520"/>
            </a:lvl3pPr>
            <a:lvl4pPr>
              <a:defRPr sz="9600"/>
            </a:lvl4pPr>
            <a:lvl5pPr>
              <a:defRPr sz="9600"/>
            </a:lvl5pPr>
            <a:lvl6pPr>
              <a:defRPr sz="9600"/>
            </a:lvl6pPr>
            <a:lvl7pPr>
              <a:defRPr sz="9600"/>
            </a:lvl7pPr>
            <a:lvl8pPr>
              <a:defRPr sz="9600"/>
            </a:lvl8pPr>
            <a:lvl9pPr>
              <a:defRPr sz="9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3023237" y="9875520"/>
            <a:ext cx="14156054" cy="18295622"/>
          </a:xfrm>
        </p:spPr>
        <p:txBody>
          <a:bodyPr/>
          <a:lstStyle>
            <a:lvl1pPr marL="0" indent="0">
              <a:buNone/>
              <a:defRPr sz="7680"/>
            </a:lvl1pPr>
            <a:lvl2pPr marL="2194560" indent="0">
              <a:buNone/>
              <a:defRPr sz="6720"/>
            </a:lvl2pPr>
            <a:lvl3pPr marL="4389120" indent="0">
              <a:buNone/>
              <a:defRPr sz="5760"/>
            </a:lvl3pPr>
            <a:lvl4pPr marL="6583680" indent="0">
              <a:buNone/>
              <a:defRPr sz="4800"/>
            </a:lvl4pPr>
            <a:lvl5pPr marL="8778240" indent="0">
              <a:buNone/>
              <a:defRPr sz="4800"/>
            </a:lvl5pPr>
            <a:lvl6pPr marL="10972800" indent="0">
              <a:buNone/>
              <a:defRPr sz="4800"/>
            </a:lvl6pPr>
            <a:lvl7pPr marL="13167360" indent="0">
              <a:buNone/>
              <a:defRPr sz="4800"/>
            </a:lvl7pPr>
            <a:lvl8pPr marL="15361920" indent="0">
              <a:buNone/>
              <a:defRPr sz="4800"/>
            </a:lvl8pPr>
            <a:lvl9pPr marL="17556480" indent="0">
              <a:buNone/>
              <a:defRPr sz="4800"/>
            </a:lvl9pPr>
          </a:lstStyle>
          <a:p>
            <a:pPr lvl="0"/>
            <a:r>
              <a:rPr lang="en-US"/>
              <a:t>Edit Master text styles</a:t>
            </a:r>
          </a:p>
        </p:txBody>
      </p:sp>
      <p:sp>
        <p:nvSpPr>
          <p:cNvPr id="5" name="Date Placeholder 4"/>
          <p:cNvSpPr>
            <a:spLocks noGrp="1"/>
          </p:cNvSpPr>
          <p:nvPr>
            <p:ph type="dt" sz="half" idx="10"/>
          </p:nvPr>
        </p:nvSpPr>
        <p:spPr/>
        <p:txBody>
          <a:bodyPr/>
          <a:lstStyle/>
          <a:p>
            <a:fld id="{EE2EF729-937F-46E5-86FC-D0E83479BFE9}" type="datetimeFigureOut">
              <a:rPr lang="en-US" smtClean="0"/>
              <a:t>4/15/2018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3848D4A-8F2D-4437-B085-76A1FD516375}" type="slidenum">
              <a:rPr lang="en-US" smtClean="0"/>
              <a:t>‹#›</a:t>
            </a:fld>
            <a:endParaRPr lang="en-US"/>
          </a:p>
        </p:txBody>
      </p:sp>
    </p:spTree>
    <p:extLst>
      <p:ext uri="{BB962C8B-B14F-4D97-AF65-F5344CB8AC3E}">
        <p14:creationId xmlns:p14="http://schemas.microsoft.com/office/powerpoint/2010/main" val="17369949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23237" y="2194560"/>
            <a:ext cx="14156054" cy="7680960"/>
          </a:xfrm>
        </p:spPr>
        <p:txBody>
          <a:bodyPr anchor="b"/>
          <a:lstStyle>
            <a:lvl1pPr>
              <a:defRPr sz="15360"/>
            </a:lvl1pPr>
          </a:lstStyle>
          <a:p>
            <a:r>
              <a:rPr lang="en-US"/>
              <a:t>Click to edit Master title style</a:t>
            </a:r>
            <a:endParaRPr lang="en-US" dirty="0"/>
          </a:p>
        </p:txBody>
      </p:sp>
      <p:sp>
        <p:nvSpPr>
          <p:cNvPr id="3" name="Picture Placeholder 2"/>
          <p:cNvSpPr>
            <a:spLocks noGrp="1" noChangeAspect="1"/>
          </p:cNvSpPr>
          <p:nvPr>
            <p:ph type="pic" idx="1"/>
          </p:nvPr>
        </p:nvSpPr>
        <p:spPr>
          <a:xfrm>
            <a:off x="18659477" y="4739647"/>
            <a:ext cx="22219920" cy="23393400"/>
          </a:xfrm>
        </p:spPr>
        <p:txBody>
          <a:bodyPr anchor="t"/>
          <a:lstStyle>
            <a:lvl1pPr marL="0" indent="0">
              <a:buNone/>
              <a:defRPr sz="15360"/>
            </a:lvl1pPr>
            <a:lvl2pPr marL="2194560" indent="0">
              <a:buNone/>
              <a:defRPr sz="13440"/>
            </a:lvl2pPr>
            <a:lvl3pPr marL="4389120" indent="0">
              <a:buNone/>
              <a:defRPr sz="11520"/>
            </a:lvl3pPr>
            <a:lvl4pPr marL="6583680" indent="0">
              <a:buNone/>
              <a:defRPr sz="9600"/>
            </a:lvl4pPr>
            <a:lvl5pPr marL="8778240" indent="0">
              <a:buNone/>
              <a:defRPr sz="9600"/>
            </a:lvl5pPr>
            <a:lvl6pPr marL="10972800" indent="0">
              <a:buNone/>
              <a:defRPr sz="9600"/>
            </a:lvl6pPr>
            <a:lvl7pPr marL="13167360" indent="0">
              <a:buNone/>
              <a:defRPr sz="9600"/>
            </a:lvl7pPr>
            <a:lvl8pPr marL="15361920" indent="0">
              <a:buNone/>
              <a:defRPr sz="9600"/>
            </a:lvl8pPr>
            <a:lvl9pPr marL="17556480" indent="0">
              <a:buNone/>
              <a:defRPr sz="9600"/>
            </a:lvl9pPr>
          </a:lstStyle>
          <a:p>
            <a:r>
              <a:rPr lang="en-US"/>
              <a:t>Click icon to add picture</a:t>
            </a:r>
            <a:endParaRPr lang="en-US" dirty="0"/>
          </a:p>
        </p:txBody>
      </p:sp>
      <p:sp>
        <p:nvSpPr>
          <p:cNvPr id="4" name="Text Placeholder 3"/>
          <p:cNvSpPr>
            <a:spLocks noGrp="1"/>
          </p:cNvSpPr>
          <p:nvPr>
            <p:ph type="body" sz="half" idx="2"/>
          </p:nvPr>
        </p:nvSpPr>
        <p:spPr>
          <a:xfrm>
            <a:off x="3023237" y="9875520"/>
            <a:ext cx="14156054" cy="18295622"/>
          </a:xfrm>
        </p:spPr>
        <p:txBody>
          <a:bodyPr/>
          <a:lstStyle>
            <a:lvl1pPr marL="0" indent="0">
              <a:buNone/>
              <a:defRPr sz="7680"/>
            </a:lvl1pPr>
            <a:lvl2pPr marL="2194560" indent="0">
              <a:buNone/>
              <a:defRPr sz="6720"/>
            </a:lvl2pPr>
            <a:lvl3pPr marL="4389120" indent="0">
              <a:buNone/>
              <a:defRPr sz="5760"/>
            </a:lvl3pPr>
            <a:lvl4pPr marL="6583680" indent="0">
              <a:buNone/>
              <a:defRPr sz="4800"/>
            </a:lvl4pPr>
            <a:lvl5pPr marL="8778240" indent="0">
              <a:buNone/>
              <a:defRPr sz="4800"/>
            </a:lvl5pPr>
            <a:lvl6pPr marL="10972800" indent="0">
              <a:buNone/>
              <a:defRPr sz="4800"/>
            </a:lvl6pPr>
            <a:lvl7pPr marL="13167360" indent="0">
              <a:buNone/>
              <a:defRPr sz="4800"/>
            </a:lvl7pPr>
            <a:lvl8pPr marL="15361920" indent="0">
              <a:buNone/>
              <a:defRPr sz="4800"/>
            </a:lvl8pPr>
            <a:lvl9pPr marL="17556480" indent="0">
              <a:buNone/>
              <a:defRPr sz="4800"/>
            </a:lvl9pPr>
          </a:lstStyle>
          <a:p>
            <a:pPr lvl="0"/>
            <a:r>
              <a:rPr lang="en-US"/>
              <a:t>Edit Master text styles</a:t>
            </a:r>
          </a:p>
        </p:txBody>
      </p:sp>
      <p:sp>
        <p:nvSpPr>
          <p:cNvPr id="5" name="Date Placeholder 4"/>
          <p:cNvSpPr>
            <a:spLocks noGrp="1"/>
          </p:cNvSpPr>
          <p:nvPr>
            <p:ph type="dt" sz="half" idx="10"/>
          </p:nvPr>
        </p:nvSpPr>
        <p:spPr/>
        <p:txBody>
          <a:bodyPr/>
          <a:lstStyle/>
          <a:p>
            <a:fld id="{EE2EF729-937F-46E5-86FC-D0E83479BFE9}" type="datetimeFigureOut">
              <a:rPr lang="en-US" smtClean="0"/>
              <a:t>4/15/2018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3848D4A-8F2D-4437-B085-76A1FD516375}" type="slidenum">
              <a:rPr lang="en-US" smtClean="0"/>
              <a:t>‹#›</a:t>
            </a:fld>
            <a:endParaRPr lang="en-US"/>
          </a:p>
        </p:txBody>
      </p:sp>
    </p:spTree>
    <p:extLst>
      <p:ext uri="{BB962C8B-B14F-4D97-AF65-F5344CB8AC3E}">
        <p14:creationId xmlns:p14="http://schemas.microsoft.com/office/powerpoint/2010/main" val="2294454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wmf"/><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wmf"/></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017520" y="1752607"/>
            <a:ext cx="37856160" cy="6362702"/>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3017520" y="8763000"/>
            <a:ext cx="37856160" cy="20886422"/>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3017520" y="30510487"/>
            <a:ext cx="9875520" cy="1752600"/>
          </a:xfrm>
          <a:prstGeom prst="rect">
            <a:avLst/>
          </a:prstGeom>
        </p:spPr>
        <p:txBody>
          <a:bodyPr vert="horz" lIns="91440" tIns="45720" rIns="91440" bIns="45720" rtlCol="0" anchor="ctr"/>
          <a:lstStyle>
            <a:lvl1pPr algn="l">
              <a:defRPr sz="5760">
                <a:solidFill>
                  <a:schemeClr val="tx1">
                    <a:tint val="75000"/>
                  </a:schemeClr>
                </a:solidFill>
              </a:defRPr>
            </a:lvl1pPr>
          </a:lstStyle>
          <a:p>
            <a:fld id="{EE2EF729-937F-46E5-86FC-D0E83479BFE9}" type="datetimeFigureOut">
              <a:rPr lang="en-US" smtClean="0"/>
              <a:t>4/15/2018</a:t>
            </a:fld>
            <a:endParaRPr lang="en-US"/>
          </a:p>
        </p:txBody>
      </p:sp>
      <p:sp>
        <p:nvSpPr>
          <p:cNvPr id="5" name="Footer Placeholder 4"/>
          <p:cNvSpPr>
            <a:spLocks noGrp="1"/>
          </p:cNvSpPr>
          <p:nvPr>
            <p:ph type="ftr" sz="quarter" idx="3"/>
          </p:nvPr>
        </p:nvSpPr>
        <p:spPr>
          <a:xfrm>
            <a:off x="14538960" y="30510487"/>
            <a:ext cx="14813280" cy="1752600"/>
          </a:xfrm>
          <a:prstGeom prst="rect">
            <a:avLst/>
          </a:prstGeom>
        </p:spPr>
        <p:txBody>
          <a:bodyPr vert="horz" lIns="91440" tIns="45720" rIns="91440" bIns="45720" rtlCol="0" anchor="ctr"/>
          <a:lstStyle>
            <a:lvl1pPr algn="ctr">
              <a:defRPr sz="576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30998160" y="30510487"/>
            <a:ext cx="9875520" cy="1752600"/>
          </a:xfrm>
          <a:prstGeom prst="rect">
            <a:avLst/>
          </a:prstGeom>
        </p:spPr>
        <p:txBody>
          <a:bodyPr vert="horz" lIns="91440" tIns="45720" rIns="91440" bIns="45720" rtlCol="0" anchor="ctr"/>
          <a:lstStyle>
            <a:lvl1pPr algn="r">
              <a:defRPr sz="5760">
                <a:solidFill>
                  <a:schemeClr val="tx1">
                    <a:tint val="75000"/>
                  </a:schemeClr>
                </a:solidFill>
              </a:defRPr>
            </a:lvl1pPr>
          </a:lstStyle>
          <a:p>
            <a:fld id="{D3848D4A-8F2D-4437-B085-76A1FD516375}" type="slidenum">
              <a:rPr lang="en-US" smtClean="0"/>
              <a:t>‹#›</a:t>
            </a:fld>
            <a:endParaRPr lang="en-US"/>
          </a:p>
        </p:txBody>
      </p:sp>
      <p:pic>
        <p:nvPicPr>
          <p:cNvPr id="11" name="Picture 10"/>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0" y="0"/>
            <a:ext cx="15840075" cy="32994600"/>
          </a:xfrm>
          <a:prstGeom prst="rect">
            <a:avLst/>
          </a:prstGeom>
        </p:spPr>
      </p:pic>
      <p:pic>
        <p:nvPicPr>
          <p:cNvPr id="12" name="Picture 11"/>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36257948" y="28722775"/>
            <a:ext cx="6102624" cy="2748861"/>
          </a:xfrm>
          <a:prstGeom prst="rect">
            <a:avLst/>
          </a:prstGeom>
        </p:spPr>
      </p:pic>
    </p:spTree>
    <p:extLst>
      <p:ext uri="{BB962C8B-B14F-4D97-AF65-F5344CB8AC3E}">
        <p14:creationId xmlns:p14="http://schemas.microsoft.com/office/powerpoint/2010/main" val="92107928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4389120" rtl="0" eaLnBrk="1" latinLnBrk="0" hangingPunct="1">
        <a:lnSpc>
          <a:spcPct val="90000"/>
        </a:lnSpc>
        <a:spcBef>
          <a:spcPct val="0"/>
        </a:spcBef>
        <a:buNone/>
        <a:defRPr sz="21120" kern="1200">
          <a:solidFill>
            <a:schemeClr val="tx1"/>
          </a:solidFill>
          <a:latin typeface="+mj-lt"/>
          <a:ea typeface="+mj-ea"/>
          <a:cs typeface="+mj-cs"/>
        </a:defRPr>
      </a:lvl1pPr>
    </p:titleStyle>
    <p:bodyStyle>
      <a:lvl1pPr marL="1097280" indent="-1097280" algn="l" defTabSz="4389120" rtl="0" eaLnBrk="1" latinLnBrk="0" hangingPunct="1">
        <a:lnSpc>
          <a:spcPct val="90000"/>
        </a:lnSpc>
        <a:spcBef>
          <a:spcPts val="4800"/>
        </a:spcBef>
        <a:buFont typeface="Arial" panose="020B0604020202020204" pitchFamily="34" charset="0"/>
        <a:buChar char="•"/>
        <a:defRPr sz="13440" kern="1200">
          <a:solidFill>
            <a:schemeClr val="tx1"/>
          </a:solidFill>
          <a:latin typeface="+mn-lt"/>
          <a:ea typeface="+mn-ea"/>
          <a:cs typeface="+mn-cs"/>
        </a:defRPr>
      </a:lvl1pPr>
      <a:lvl2pPr marL="3291840" indent="-1097280" algn="l" defTabSz="4389120" rtl="0" eaLnBrk="1" latinLnBrk="0" hangingPunct="1">
        <a:lnSpc>
          <a:spcPct val="90000"/>
        </a:lnSpc>
        <a:spcBef>
          <a:spcPts val="2400"/>
        </a:spcBef>
        <a:buFont typeface="Arial" panose="020B0604020202020204" pitchFamily="34" charset="0"/>
        <a:buChar char="•"/>
        <a:defRPr sz="11520" kern="1200">
          <a:solidFill>
            <a:schemeClr val="tx1"/>
          </a:solidFill>
          <a:latin typeface="+mn-lt"/>
          <a:ea typeface="+mn-ea"/>
          <a:cs typeface="+mn-cs"/>
        </a:defRPr>
      </a:lvl2pPr>
      <a:lvl3pPr marL="5486400" indent="-1097280" algn="l" defTabSz="4389120" rtl="0" eaLnBrk="1" latinLnBrk="0" hangingPunct="1">
        <a:lnSpc>
          <a:spcPct val="90000"/>
        </a:lnSpc>
        <a:spcBef>
          <a:spcPts val="2400"/>
        </a:spcBef>
        <a:buFont typeface="Arial" panose="020B0604020202020204" pitchFamily="34" charset="0"/>
        <a:buChar char="•"/>
        <a:defRPr sz="9600" kern="1200">
          <a:solidFill>
            <a:schemeClr val="tx1"/>
          </a:solidFill>
          <a:latin typeface="+mn-lt"/>
          <a:ea typeface="+mn-ea"/>
          <a:cs typeface="+mn-cs"/>
        </a:defRPr>
      </a:lvl3pPr>
      <a:lvl4pPr marL="768096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4pPr>
      <a:lvl5pPr marL="987552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5pPr>
      <a:lvl6pPr marL="1207008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6pPr>
      <a:lvl7pPr marL="1426464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7pPr>
      <a:lvl8pPr marL="1645920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8pPr>
      <a:lvl9pPr marL="1865376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9pPr>
    </p:bodyStyle>
    <p:otherStyle>
      <a:defPPr>
        <a:defRPr lang="en-US"/>
      </a:defPPr>
      <a:lvl1pPr marL="0" algn="l" defTabSz="4389120" rtl="0" eaLnBrk="1" latinLnBrk="0" hangingPunct="1">
        <a:defRPr sz="8640" kern="1200">
          <a:solidFill>
            <a:schemeClr val="tx1"/>
          </a:solidFill>
          <a:latin typeface="+mn-lt"/>
          <a:ea typeface="+mn-ea"/>
          <a:cs typeface="+mn-cs"/>
        </a:defRPr>
      </a:lvl1pPr>
      <a:lvl2pPr marL="2194560" algn="l" defTabSz="4389120" rtl="0" eaLnBrk="1" latinLnBrk="0" hangingPunct="1">
        <a:defRPr sz="8640" kern="1200">
          <a:solidFill>
            <a:schemeClr val="tx1"/>
          </a:solidFill>
          <a:latin typeface="+mn-lt"/>
          <a:ea typeface="+mn-ea"/>
          <a:cs typeface="+mn-cs"/>
        </a:defRPr>
      </a:lvl2pPr>
      <a:lvl3pPr marL="4389120" algn="l" defTabSz="4389120" rtl="0" eaLnBrk="1" latinLnBrk="0" hangingPunct="1">
        <a:defRPr sz="8640" kern="1200">
          <a:solidFill>
            <a:schemeClr val="tx1"/>
          </a:solidFill>
          <a:latin typeface="+mn-lt"/>
          <a:ea typeface="+mn-ea"/>
          <a:cs typeface="+mn-cs"/>
        </a:defRPr>
      </a:lvl3pPr>
      <a:lvl4pPr marL="6583680" algn="l" defTabSz="4389120" rtl="0" eaLnBrk="1" latinLnBrk="0" hangingPunct="1">
        <a:defRPr sz="8640" kern="1200">
          <a:solidFill>
            <a:schemeClr val="tx1"/>
          </a:solidFill>
          <a:latin typeface="+mn-lt"/>
          <a:ea typeface="+mn-ea"/>
          <a:cs typeface="+mn-cs"/>
        </a:defRPr>
      </a:lvl4pPr>
      <a:lvl5pPr marL="8778240" algn="l" defTabSz="4389120" rtl="0" eaLnBrk="1" latinLnBrk="0" hangingPunct="1">
        <a:defRPr sz="8640" kern="1200">
          <a:solidFill>
            <a:schemeClr val="tx1"/>
          </a:solidFill>
          <a:latin typeface="+mn-lt"/>
          <a:ea typeface="+mn-ea"/>
          <a:cs typeface="+mn-cs"/>
        </a:defRPr>
      </a:lvl5pPr>
      <a:lvl6pPr marL="10972800" algn="l" defTabSz="4389120" rtl="0" eaLnBrk="1" latinLnBrk="0" hangingPunct="1">
        <a:defRPr sz="8640" kern="1200">
          <a:solidFill>
            <a:schemeClr val="tx1"/>
          </a:solidFill>
          <a:latin typeface="+mn-lt"/>
          <a:ea typeface="+mn-ea"/>
          <a:cs typeface="+mn-cs"/>
        </a:defRPr>
      </a:lvl6pPr>
      <a:lvl7pPr marL="13167360" algn="l" defTabSz="4389120" rtl="0" eaLnBrk="1" latinLnBrk="0" hangingPunct="1">
        <a:defRPr sz="8640" kern="1200">
          <a:solidFill>
            <a:schemeClr val="tx1"/>
          </a:solidFill>
          <a:latin typeface="+mn-lt"/>
          <a:ea typeface="+mn-ea"/>
          <a:cs typeface="+mn-cs"/>
        </a:defRPr>
      </a:lvl7pPr>
      <a:lvl8pPr marL="15361920" algn="l" defTabSz="4389120" rtl="0" eaLnBrk="1" latinLnBrk="0" hangingPunct="1">
        <a:defRPr sz="8640" kern="1200">
          <a:solidFill>
            <a:schemeClr val="tx1"/>
          </a:solidFill>
          <a:latin typeface="+mn-lt"/>
          <a:ea typeface="+mn-ea"/>
          <a:cs typeface="+mn-cs"/>
        </a:defRPr>
      </a:lvl8pPr>
      <a:lvl9pPr marL="17556480" algn="l" defTabSz="4389120" rtl="0" eaLnBrk="1" latinLnBrk="0" hangingPunct="1">
        <a:defRPr sz="864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4.jpeg"/><Relationship Id="rId7" Type="http://schemas.openxmlformats.org/officeDocument/2006/relationships/image" Target="../media/image8.png"/><Relationship Id="rId2" Type="http://schemas.openxmlformats.org/officeDocument/2006/relationships/image" Target="../media/image3.jpeg"/><Relationship Id="rId1" Type="http://schemas.openxmlformats.org/officeDocument/2006/relationships/slideLayout" Target="../slideLayouts/slideLayout1.xml"/><Relationship Id="rId6" Type="http://schemas.openxmlformats.org/officeDocument/2006/relationships/image" Target="../media/image7.png"/><Relationship Id="rId11" Type="http://schemas.openxmlformats.org/officeDocument/2006/relationships/image" Target="../media/image11.png"/><Relationship Id="rId5" Type="http://schemas.openxmlformats.org/officeDocument/2006/relationships/image" Target="../media/image6.png"/><Relationship Id="rId10" Type="http://schemas.openxmlformats.org/officeDocument/2006/relationships/image" Target="../media/image10.png"/><Relationship Id="rId4" Type="http://schemas.openxmlformats.org/officeDocument/2006/relationships/image" Target="../media/image5.png"/><Relationship Id="rId9" Type="http://schemas.openxmlformats.org/officeDocument/2006/relationships/chart" Target="../charts/char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291840" y="914400"/>
            <a:ext cx="37307520" cy="2909455"/>
          </a:xfrm>
        </p:spPr>
        <p:txBody>
          <a:bodyPr>
            <a:normAutofit/>
          </a:bodyPr>
          <a:lstStyle/>
          <a:p>
            <a:r>
              <a:rPr lang="en-US" sz="6000" b="1" dirty="0"/>
              <a:t>The Characterization of Polymers using High Performance Liquid Chromatography </a:t>
            </a:r>
            <a:br>
              <a:rPr lang="en-US" sz="5400" b="1" dirty="0"/>
            </a:br>
            <a:r>
              <a:rPr lang="en-US" sz="3600" dirty="0"/>
              <a:t>Mitchell Scowden, </a:t>
            </a:r>
            <a:r>
              <a:rPr lang="en-US" sz="3600" dirty="0" err="1"/>
              <a:t>Beksultan</a:t>
            </a:r>
            <a:r>
              <a:rPr lang="en-US" sz="3600" dirty="0"/>
              <a:t> </a:t>
            </a:r>
            <a:r>
              <a:rPr lang="en-US" sz="3600" dirty="0" err="1"/>
              <a:t>Midinov</a:t>
            </a:r>
            <a:r>
              <a:rPr lang="en-US" sz="3600" dirty="0"/>
              <a:t>, Anh-Lan Ho, Dr. Anne </a:t>
            </a:r>
            <a:r>
              <a:rPr lang="en-US" sz="3600" dirty="0" err="1"/>
              <a:t>Vonderheide</a:t>
            </a:r>
            <a:br>
              <a:rPr lang="en-US" sz="5400" dirty="0"/>
            </a:br>
            <a:endParaRPr lang="en-US" sz="5400" dirty="0"/>
          </a:p>
        </p:txBody>
      </p:sp>
      <p:sp>
        <p:nvSpPr>
          <p:cNvPr id="3" name="Subtitle 2"/>
          <p:cNvSpPr>
            <a:spLocks noGrp="1"/>
          </p:cNvSpPr>
          <p:nvPr>
            <p:ph type="subTitle" idx="1"/>
          </p:nvPr>
        </p:nvSpPr>
        <p:spPr>
          <a:xfrm>
            <a:off x="0" y="5237018"/>
            <a:ext cx="12638314" cy="27681381"/>
          </a:xfrm>
        </p:spPr>
        <p:txBody>
          <a:bodyPr>
            <a:normAutofit/>
          </a:bodyPr>
          <a:lstStyle/>
          <a:p>
            <a:r>
              <a:rPr lang="en-US" sz="4400" b="1" dirty="0">
                <a:solidFill>
                  <a:srgbClr val="FF0000"/>
                </a:solidFill>
              </a:rPr>
              <a:t>Background</a:t>
            </a:r>
          </a:p>
          <a:p>
            <a:r>
              <a:rPr lang="en-US" sz="4400" b="1" dirty="0">
                <a:solidFill>
                  <a:srgbClr val="FF0000"/>
                </a:solidFill>
              </a:rPr>
              <a:t>	</a:t>
            </a:r>
            <a:endParaRPr lang="en-US" sz="3200" b="1" dirty="0">
              <a:solidFill>
                <a:srgbClr val="FF0000"/>
              </a:solidFill>
            </a:endParaRPr>
          </a:p>
          <a:p>
            <a:endParaRPr lang="en-US" sz="4400" b="1" dirty="0">
              <a:solidFill>
                <a:srgbClr val="FF0000"/>
              </a:solidFill>
            </a:endParaRPr>
          </a:p>
          <a:p>
            <a:endParaRPr lang="en-US" sz="3400" dirty="0"/>
          </a:p>
          <a:p>
            <a:endParaRPr lang="en-US" sz="3400" dirty="0"/>
          </a:p>
          <a:p>
            <a:endParaRPr lang="en-US" sz="3400" dirty="0"/>
          </a:p>
          <a:p>
            <a:endParaRPr lang="en-US" sz="3400" dirty="0"/>
          </a:p>
          <a:p>
            <a:endParaRPr lang="en-US" sz="3400" dirty="0"/>
          </a:p>
          <a:p>
            <a:endParaRPr lang="en-US" sz="3400" dirty="0"/>
          </a:p>
          <a:p>
            <a:endParaRPr lang="en-US" sz="3400" dirty="0"/>
          </a:p>
          <a:p>
            <a:endParaRPr lang="en-US" sz="4400" b="1" dirty="0">
              <a:solidFill>
                <a:srgbClr val="FF0000"/>
              </a:solidFill>
            </a:endParaRPr>
          </a:p>
          <a:p>
            <a:endParaRPr lang="en-US" sz="4400" b="1" dirty="0">
              <a:solidFill>
                <a:srgbClr val="FF0000"/>
              </a:solidFill>
            </a:endParaRPr>
          </a:p>
          <a:p>
            <a:endParaRPr lang="en-US" sz="3400" dirty="0"/>
          </a:p>
          <a:p>
            <a:endParaRPr lang="en-US" sz="3400" dirty="0"/>
          </a:p>
          <a:p>
            <a:endParaRPr lang="en-US" sz="3400" dirty="0"/>
          </a:p>
          <a:p>
            <a:endParaRPr lang="en-US" sz="3400" dirty="0"/>
          </a:p>
          <a:p>
            <a:pPr algn="l"/>
            <a:endParaRPr lang="en-US" sz="2000" b="1" dirty="0"/>
          </a:p>
        </p:txBody>
      </p:sp>
      <p:cxnSp>
        <p:nvCxnSpPr>
          <p:cNvPr id="5" name="Straight Connector 4">
            <a:extLst>
              <a:ext uri="{FF2B5EF4-FFF2-40B4-BE49-F238E27FC236}">
                <a16:creationId xmlns:a16="http://schemas.microsoft.com/office/drawing/2014/main" id="{F8E0B9E3-5E1E-460B-B87D-A7F189EF8CF7}"/>
              </a:ext>
            </a:extLst>
          </p:cNvPr>
          <p:cNvCxnSpPr>
            <a:cxnSpLocks/>
          </p:cNvCxnSpPr>
          <p:nvPr/>
        </p:nvCxnSpPr>
        <p:spPr>
          <a:xfrm>
            <a:off x="13160832" y="5237018"/>
            <a:ext cx="0" cy="27387467"/>
          </a:xfrm>
          <a:prstGeom prst="line">
            <a:avLst/>
          </a:prstGeom>
        </p:spPr>
        <p:style>
          <a:lnRef idx="1">
            <a:schemeClr val="dk1"/>
          </a:lnRef>
          <a:fillRef idx="0">
            <a:schemeClr val="dk1"/>
          </a:fillRef>
          <a:effectRef idx="0">
            <a:schemeClr val="dk1"/>
          </a:effectRef>
          <a:fontRef idx="minor">
            <a:schemeClr val="tx1"/>
          </a:fontRef>
        </p:style>
      </p:cxnSp>
      <p:graphicFrame>
        <p:nvGraphicFramePr>
          <p:cNvPr id="6" name="Table 5">
            <a:extLst>
              <a:ext uri="{FF2B5EF4-FFF2-40B4-BE49-F238E27FC236}">
                <a16:creationId xmlns:a16="http://schemas.microsoft.com/office/drawing/2014/main" id="{051CCBAA-E4C9-458F-A20C-0EB73FEB737C}"/>
              </a:ext>
            </a:extLst>
          </p:cNvPr>
          <p:cNvGraphicFramePr>
            <a:graphicFrameLocks noGrp="1"/>
          </p:cNvGraphicFramePr>
          <p:nvPr>
            <p:extLst>
              <p:ext uri="{D42A27DB-BD31-4B8C-83A1-F6EECF244321}">
                <p14:modId xmlns:p14="http://schemas.microsoft.com/office/powerpoint/2010/main" val="2723604562"/>
              </p:ext>
            </p:extLst>
          </p:nvPr>
        </p:nvGraphicFramePr>
        <p:xfrm>
          <a:off x="1479822" y="16070559"/>
          <a:ext cx="9678670" cy="7758513"/>
        </p:xfrm>
        <a:graphic>
          <a:graphicData uri="http://schemas.openxmlformats.org/drawingml/2006/table">
            <a:tbl>
              <a:tblPr firstRow="1" firstCol="1" bandRow="1"/>
              <a:tblGrid>
                <a:gridCol w="4839335">
                  <a:extLst>
                    <a:ext uri="{9D8B030D-6E8A-4147-A177-3AD203B41FA5}">
                      <a16:colId xmlns:a16="http://schemas.microsoft.com/office/drawing/2014/main" val="323439020"/>
                    </a:ext>
                  </a:extLst>
                </a:gridCol>
                <a:gridCol w="4839335">
                  <a:extLst>
                    <a:ext uri="{9D8B030D-6E8A-4147-A177-3AD203B41FA5}">
                      <a16:colId xmlns:a16="http://schemas.microsoft.com/office/drawing/2014/main" val="3651129579"/>
                    </a:ext>
                  </a:extLst>
                </a:gridCol>
              </a:tblGrid>
              <a:tr h="1710003">
                <a:tc>
                  <a:txBody>
                    <a:bodyPr/>
                    <a:lstStyle/>
                    <a:p>
                      <a:pPr marL="0" marR="0">
                        <a:lnSpc>
                          <a:spcPct val="107000"/>
                        </a:lnSpc>
                        <a:spcBef>
                          <a:spcPts val="0"/>
                        </a:spcBef>
                        <a:spcAft>
                          <a:spcPts val="0"/>
                        </a:spcAft>
                      </a:pPr>
                      <a:r>
                        <a:rPr lang="en-US" sz="4400" dirty="0">
                          <a:effectLst/>
                          <a:latin typeface="Calibri" panose="020F0502020204030204" pitchFamily="34" charset="0"/>
                          <a:ea typeface="Calibri" panose="020F0502020204030204" pitchFamily="34" charset="0"/>
                          <a:cs typeface="Times New Roman" panose="02020603050405020304" pitchFamily="18" charset="0"/>
                        </a:rPr>
                        <a:t>Color Vial</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0"/>
                        </a:spcAft>
                      </a:pPr>
                      <a:r>
                        <a:rPr lang="en-US" sz="4400" dirty="0">
                          <a:effectLst/>
                          <a:latin typeface="Calibri" panose="020F0502020204030204" pitchFamily="34" charset="0"/>
                          <a:ea typeface="Calibri" panose="020F0502020204030204" pitchFamily="34" charset="0"/>
                          <a:cs typeface="Times New Roman" panose="02020603050405020304" pitchFamily="18" charset="0"/>
                        </a:rPr>
                        <a:t>Molecular </a:t>
                      </a:r>
                    </a:p>
                    <a:p>
                      <a:pPr marL="0" marR="0">
                        <a:lnSpc>
                          <a:spcPct val="107000"/>
                        </a:lnSpc>
                        <a:spcBef>
                          <a:spcPts val="0"/>
                        </a:spcBef>
                        <a:spcAft>
                          <a:spcPts val="0"/>
                        </a:spcAft>
                      </a:pPr>
                      <a:r>
                        <a:rPr lang="en-US" sz="4400" dirty="0">
                          <a:effectLst/>
                          <a:latin typeface="Calibri" panose="020F0502020204030204" pitchFamily="34" charset="0"/>
                          <a:ea typeface="Calibri" panose="020F0502020204030204" pitchFamily="34" charset="0"/>
                          <a:cs typeface="Times New Roman" panose="02020603050405020304" pitchFamily="18" charset="0"/>
                        </a:rPr>
                        <a:t>Weight (g/</a:t>
                      </a:r>
                      <a:r>
                        <a:rPr lang="en-US" sz="4400" dirty="0" err="1">
                          <a:effectLst/>
                          <a:latin typeface="Calibri" panose="020F0502020204030204" pitchFamily="34" charset="0"/>
                          <a:ea typeface="Calibri" panose="020F0502020204030204" pitchFamily="34" charset="0"/>
                          <a:cs typeface="Times New Roman" panose="02020603050405020304" pitchFamily="18" charset="0"/>
                        </a:rPr>
                        <a:t>mol</a:t>
                      </a:r>
                      <a:r>
                        <a:rPr lang="en-US" sz="4400" dirty="0">
                          <a:effectLst/>
                          <a:latin typeface="Calibri" panose="020F0502020204030204" pitchFamily="34" charset="0"/>
                          <a:ea typeface="Calibri" panose="020F0502020204030204" pitchFamily="34" charset="0"/>
                          <a:cs typeface="Times New Roman" panose="02020603050405020304" pitchFamily="18" charset="0"/>
                        </a:rPr>
                        <a: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46581754"/>
                  </a:ext>
                </a:extLst>
              </a:tr>
              <a:tr h="2016170">
                <a:tc>
                  <a:txBody>
                    <a:bodyPr/>
                    <a:lstStyle/>
                    <a:p>
                      <a:pPr marL="0" marR="0">
                        <a:lnSpc>
                          <a:spcPct val="107000"/>
                        </a:lnSpc>
                        <a:spcBef>
                          <a:spcPts val="0"/>
                        </a:spcBef>
                        <a:spcAft>
                          <a:spcPts val="0"/>
                        </a:spcAft>
                      </a:pPr>
                      <a:r>
                        <a:rPr lang="en-US" sz="48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Red</a:t>
                      </a:r>
                      <a:endParaRPr lang="en-US" sz="4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42900" marR="0" lvl="0" indent="-342900">
                        <a:lnSpc>
                          <a:spcPct val="107000"/>
                        </a:lnSpc>
                        <a:spcBef>
                          <a:spcPts val="0"/>
                        </a:spcBef>
                        <a:spcAft>
                          <a:spcPts val="0"/>
                        </a:spcAft>
                        <a:buFont typeface="+mj-lt"/>
                        <a:buAutoNum type="arabicPeriod"/>
                      </a:pPr>
                      <a:r>
                        <a:rPr lang="en-US" sz="2800" dirty="0">
                          <a:effectLst/>
                          <a:latin typeface="Calibri" panose="020F0502020204030204" pitchFamily="34" charset="0"/>
                          <a:ea typeface="Calibri" panose="020F0502020204030204" pitchFamily="34" charset="0"/>
                          <a:cs typeface="Times New Roman" panose="02020603050405020304" pitchFamily="18" charset="0"/>
                        </a:rPr>
                        <a:t>282</a:t>
                      </a:r>
                    </a:p>
                    <a:p>
                      <a:pPr marL="342900" marR="0" lvl="0" indent="-342900">
                        <a:lnSpc>
                          <a:spcPct val="107000"/>
                        </a:lnSpc>
                        <a:spcBef>
                          <a:spcPts val="0"/>
                        </a:spcBef>
                        <a:spcAft>
                          <a:spcPts val="0"/>
                        </a:spcAft>
                        <a:buFont typeface="+mj-lt"/>
                        <a:buAutoNum type="arabicPeriod"/>
                      </a:pPr>
                      <a:r>
                        <a:rPr lang="en-US" sz="2800" dirty="0">
                          <a:effectLst/>
                          <a:latin typeface="Calibri" panose="020F0502020204030204" pitchFamily="34" charset="0"/>
                          <a:ea typeface="Calibri" panose="020F0502020204030204" pitchFamily="34" charset="0"/>
                          <a:cs typeface="Times New Roman" panose="02020603050405020304" pitchFamily="18" charset="0"/>
                        </a:rPr>
                        <a:t>1,000</a:t>
                      </a:r>
                    </a:p>
                    <a:p>
                      <a:pPr marL="342900" marR="0" lvl="0" indent="-342900">
                        <a:lnSpc>
                          <a:spcPct val="107000"/>
                        </a:lnSpc>
                        <a:spcBef>
                          <a:spcPts val="0"/>
                        </a:spcBef>
                        <a:spcAft>
                          <a:spcPts val="0"/>
                        </a:spcAft>
                        <a:buFont typeface="+mj-lt"/>
                        <a:buAutoNum type="arabicPeriod"/>
                      </a:pPr>
                      <a:r>
                        <a:rPr lang="en-US" sz="2800" dirty="0">
                          <a:effectLst/>
                          <a:latin typeface="Calibri" panose="020F0502020204030204" pitchFamily="34" charset="0"/>
                          <a:ea typeface="Calibri" panose="020F0502020204030204" pitchFamily="34" charset="0"/>
                          <a:cs typeface="Times New Roman" panose="02020603050405020304" pitchFamily="18" charset="0"/>
                        </a:rPr>
                        <a:t>7,000</a:t>
                      </a:r>
                    </a:p>
                    <a:p>
                      <a:pPr marL="342900" marR="0" lvl="0" indent="-342900">
                        <a:lnSpc>
                          <a:spcPct val="107000"/>
                        </a:lnSpc>
                        <a:spcBef>
                          <a:spcPts val="0"/>
                        </a:spcBef>
                        <a:spcAft>
                          <a:spcPts val="0"/>
                        </a:spcAft>
                        <a:buFont typeface="+mj-lt"/>
                        <a:buAutoNum type="arabicPeriod"/>
                      </a:pPr>
                      <a:r>
                        <a:rPr lang="en-US" sz="2800" dirty="0">
                          <a:effectLst/>
                          <a:latin typeface="Calibri" panose="020F0502020204030204" pitchFamily="34" charset="0"/>
                          <a:ea typeface="Calibri" panose="020F0502020204030204" pitchFamily="34" charset="0"/>
                          <a:cs typeface="Times New Roman" panose="02020603050405020304" pitchFamily="18" charset="0"/>
                        </a:rPr>
                        <a:t>30,000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580069232"/>
                  </a:ext>
                </a:extLst>
              </a:tr>
              <a:tr h="2016170">
                <a:tc>
                  <a:txBody>
                    <a:bodyPr/>
                    <a:lstStyle/>
                    <a:p>
                      <a:pPr marL="0" marR="0">
                        <a:lnSpc>
                          <a:spcPct val="107000"/>
                        </a:lnSpc>
                        <a:spcBef>
                          <a:spcPts val="0"/>
                        </a:spcBef>
                        <a:spcAft>
                          <a:spcPts val="0"/>
                        </a:spcAft>
                      </a:pPr>
                      <a:r>
                        <a:rPr lang="en-US" sz="4800" dirty="0">
                          <a:solidFill>
                            <a:srgbClr val="FFFF00"/>
                          </a:solidFill>
                          <a:effectLst/>
                          <a:latin typeface="Calibri" panose="020F0502020204030204" pitchFamily="34" charset="0"/>
                          <a:ea typeface="Calibri" panose="020F0502020204030204" pitchFamily="34" charset="0"/>
                          <a:cs typeface="Times New Roman" panose="02020603050405020304" pitchFamily="18" charset="0"/>
                        </a:rPr>
                        <a:t>Yellow</a:t>
                      </a:r>
                      <a:endParaRPr lang="en-US" sz="4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42900" marR="0" lvl="0" indent="-342900">
                        <a:lnSpc>
                          <a:spcPct val="107000"/>
                        </a:lnSpc>
                        <a:spcBef>
                          <a:spcPts val="0"/>
                        </a:spcBef>
                        <a:spcAft>
                          <a:spcPts val="0"/>
                        </a:spcAft>
                        <a:buFont typeface="+mj-lt"/>
                        <a:buAutoNum type="arabicPeriod"/>
                      </a:pPr>
                      <a:r>
                        <a:rPr lang="en-US" sz="2800" dirty="0">
                          <a:effectLst/>
                          <a:latin typeface="Calibri" panose="020F0502020204030204" pitchFamily="34" charset="0"/>
                          <a:ea typeface="Calibri" panose="020F0502020204030204" pitchFamily="34" charset="0"/>
                          <a:cs typeface="Times New Roman" panose="02020603050405020304" pitchFamily="18" charset="0"/>
                        </a:rPr>
                        <a:t>194</a:t>
                      </a:r>
                    </a:p>
                    <a:p>
                      <a:pPr marL="342900" marR="0" lvl="0" indent="-342900">
                        <a:lnSpc>
                          <a:spcPct val="107000"/>
                        </a:lnSpc>
                        <a:spcBef>
                          <a:spcPts val="0"/>
                        </a:spcBef>
                        <a:spcAft>
                          <a:spcPts val="0"/>
                        </a:spcAft>
                        <a:buFont typeface="+mj-lt"/>
                        <a:buAutoNum type="arabicPeriod"/>
                      </a:pPr>
                      <a:r>
                        <a:rPr lang="en-US" sz="2800" dirty="0">
                          <a:effectLst/>
                          <a:latin typeface="Calibri" panose="020F0502020204030204" pitchFamily="34" charset="0"/>
                          <a:ea typeface="Calibri" panose="020F0502020204030204" pitchFamily="34" charset="0"/>
                          <a:cs typeface="Times New Roman" panose="02020603050405020304" pitchFamily="18" charset="0"/>
                        </a:rPr>
                        <a:t>600</a:t>
                      </a:r>
                    </a:p>
                    <a:p>
                      <a:pPr marL="342900" marR="0" lvl="0" indent="-342900">
                        <a:lnSpc>
                          <a:spcPct val="107000"/>
                        </a:lnSpc>
                        <a:spcBef>
                          <a:spcPts val="0"/>
                        </a:spcBef>
                        <a:spcAft>
                          <a:spcPts val="0"/>
                        </a:spcAft>
                        <a:buFont typeface="+mj-lt"/>
                        <a:buAutoNum type="arabicPeriod"/>
                      </a:pPr>
                      <a:r>
                        <a:rPr lang="en-US" sz="2800" dirty="0">
                          <a:effectLst/>
                          <a:latin typeface="Calibri" panose="020F0502020204030204" pitchFamily="34" charset="0"/>
                          <a:ea typeface="Calibri" panose="020F0502020204030204" pitchFamily="34" charset="0"/>
                          <a:cs typeface="Times New Roman" panose="02020603050405020304" pitchFamily="18" charset="0"/>
                        </a:rPr>
                        <a:t>4,000</a:t>
                      </a:r>
                    </a:p>
                    <a:p>
                      <a:pPr marL="342900" marR="0" lvl="0" indent="-342900">
                        <a:lnSpc>
                          <a:spcPct val="107000"/>
                        </a:lnSpc>
                        <a:spcBef>
                          <a:spcPts val="0"/>
                        </a:spcBef>
                        <a:spcAft>
                          <a:spcPts val="0"/>
                        </a:spcAft>
                        <a:buFont typeface="+mj-lt"/>
                        <a:buAutoNum type="arabicPeriod"/>
                      </a:pPr>
                      <a:r>
                        <a:rPr lang="en-US" sz="2800" dirty="0">
                          <a:effectLst/>
                          <a:latin typeface="Calibri" panose="020F0502020204030204" pitchFamily="34" charset="0"/>
                          <a:ea typeface="Calibri" panose="020F0502020204030204" pitchFamily="34" charset="0"/>
                          <a:cs typeface="Times New Roman" panose="02020603050405020304" pitchFamily="18" charset="0"/>
                        </a:rPr>
                        <a:t>20,000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565200978"/>
                  </a:ext>
                </a:extLst>
              </a:tr>
              <a:tr h="2016170">
                <a:tc>
                  <a:txBody>
                    <a:bodyPr/>
                    <a:lstStyle/>
                    <a:p>
                      <a:pPr marL="0" marR="0">
                        <a:lnSpc>
                          <a:spcPct val="107000"/>
                        </a:lnSpc>
                        <a:spcBef>
                          <a:spcPts val="0"/>
                        </a:spcBef>
                        <a:spcAft>
                          <a:spcPts val="0"/>
                        </a:spcAft>
                      </a:pPr>
                      <a:r>
                        <a:rPr lang="en-US" sz="48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Green</a:t>
                      </a:r>
                      <a:endParaRPr lang="en-US" sz="4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42900" marR="0" lvl="0" indent="-342900">
                        <a:lnSpc>
                          <a:spcPct val="107000"/>
                        </a:lnSpc>
                        <a:spcBef>
                          <a:spcPts val="0"/>
                        </a:spcBef>
                        <a:spcAft>
                          <a:spcPts val="0"/>
                        </a:spcAft>
                        <a:buFont typeface="+mj-lt"/>
                        <a:buAutoNum type="arabicPeriod"/>
                      </a:pPr>
                      <a:r>
                        <a:rPr lang="en-US" sz="2800" dirty="0">
                          <a:effectLst/>
                          <a:latin typeface="Calibri" panose="020F0502020204030204" pitchFamily="34" charset="0"/>
                          <a:ea typeface="Calibri" panose="020F0502020204030204" pitchFamily="34" charset="0"/>
                          <a:cs typeface="Times New Roman" panose="02020603050405020304" pitchFamily="18" charset="0"/>
                        </a:rPr>
                        <a:t>106</a:t>
                      </a:r>
                    </a:p>
                    <a:p>
                      <a:pPr marL="342900" marR="0" lvl="0" indent="-342900">
                        <a:lnSpc>
                          <a:spcPct val="107000"/>
                        </a:lnSpc>
                        <a:spcBef>
                          <a:spcPts val="0"/>
                        </a:spcBef>
                        <a:spcAft>
                          <a:spcPts val="0"/>
                        </a:spcAft>
                        <a:buFont typeface="+mj-lt"/>
                        <a:buAutoNum type="arabicPeriod"/>
                      </a:pPr>
                      <a:r>
                        <a:rPr lang="en-US" sz="2800" dirty="0">
                          <a:effectLst/>
                          <a:latin typeface="Calibri" panose="020F0502020204030204" pitchFamily="34" charset="0"/>
                          <a:ea typeface="Calibri" panose="020F0502020204030204" pitchFamily="34" charset="0"/>
                          <a:cs typeface="Times New Roman" panose="02020603050405020304" pitchFamily="18" charset="0"/>
                        </a:rPr>
                        <a:t>400</a:t>
                      </a:r>
                    </a:p>
                    <a:p>
                      <a:pPr marL="342900" marR="0" lvl="0" indent="-342900">
                        <a:lnSpc>
                          <a:spcPct val="107000"/>
                        </a:lnSpc>
                        <a:spcBef>
                          <a:spcPts val="0"/>
                        </a:spcBef>
                        <a:spcAft>
                          <a:spcPts val="0"/>
                        </a:spcAft>
                        <a:buFont typeface="+mj-lt"/>
                        <a:buAutoNum type="arabicPeriod"/>
                      </a:pPr>
                      <a:r>
                        <a:rPr lang="en-US" sz="2800" dirty="0">
                          <a:effectLst/>
                          <a:latin typeface="Calibri" panose="020F0502020204030204" pitchFamily="34" charset="0"/>
                          <a:ea typeface="Calibri" panose="020F0502020204030204" pitchFamily="34" charset="0"/>
                          <a:cs typeface="Times New Roman" panose="02020603050405020304" pitchFamily="18" charset="0"/>
                        </a:rPr>
                        <a:t>1,500</a:t>
                      </a:r>
                    </a:p>
                    <a:p>
                      <a:pPr marL="342900" marR="0" lvl="0" indent="-342900">
                        <a:lnSpc>
                          <a:spcPct val="107000"/>
                        </a:lnSpc>
                        <a:spcBef>
                          <a:spcPts val="0"/>
                        </a:spcBef>
                        <a:spcAft>
                          <a:spcPts val="0"/>
                        </a:spcAft>
                        <a:buFont typeface="+mj-lt"/>
                        <a:buAutoNum type="arabicPeriod"/>
                      </a:pPr>
                      <a:r>
                        <a:rPr lang="en-US" sz="2800" dirty="0">
                          <a:effectLst/>
                          <a:latin typeface="Calibri" panose="020F0502020204030204" pitchFamily="34" charset="0"/>
                          <a:ea typeface="Calibri" panose="020F0502020204030204" pitchFamily="34" charset="0"/>
                          <a:cs typeface="Times New Roman" panose="02020603050405020304" pitchFamily="18" charset="0"/>
                        </a:rPr>
                        <a:t>13,000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539967928"/>
                  </a:ext>
                </a:extLst>
              </a:tr>
            </a:tbl>
          </a:graphicData>
        </a:graphic>
      </p:graphicFrame>
      <p:graphicFrame>
        <p:nvGraphicFramePr>
          <p:cNvPr id="7" name="Table 6">
            <a:extLst>
              <a:ext uri="{FF2B5EF4-FFF2-40B4-BE49-F238E27FC236}">
                <a16:creationId xmlns:a16="http://schemas.microsoft.com/office/drawing/2014/main" id="{B2977B39-A3D3-4EDB-B25D-6827670D340A}"/>
              </a:ext>
            </a:extLst>
          </p:cNvPr>
          <p:cNvGraphicFramePr>
            <a:graphicFrameLocks noGrp="1"/>
          </p:cNvGraphicFramePr>
          <p:nvPr>
            <p:extLst>
              <p:ext uri="{D42A27DB-BD31-4B8C-83A1-F6EECF244321}">
                <p14:modId xmlns:p14="http://schemas.microsoft.com/office/powerpoint/2010/main" val="2479197518"/>
              </p:ext>
            </p:extLst>
          </p:nvPr>
        </p:nvGraphicFramePr>
        <p:xfrm>
          <a:off x="1474422" y="25165287"/>
          <a:ext cx="9678670" cy="7249274"/>
        </p:xfrm>
        <a:graphic>
          <a:graphicData uri="http://schemas.openxmlformats.org/drawingml/2006/table">
            <a:tbl>
              <a:tblPr firstRow="1" firstCol="1" bandRow="1"/>
              <a:tblGrid>
                <a:gridCol w="4839335">
                  <a:extLst>
                    <a:ext uri="{9D8B030D-6E8A-4147-A177-3AD203B41FA5}">
                      <a16:colId xmlns:a16="http://schemas.microsoft.com/office/drawing/2014/main" val="185553306"/>
                    </a:ext>
                  </a:extLst>
                </a:gridCol>
                <a:gridCol w="4839335">
                  <a:extLst>
                    <a:ext uri="{9D8B030D-6E8A-4147-A177-3AD203B41FA5}">
                      <a16:colId xmlns:a16="http://schemas.microsoft.com/office/drawing/2014/main" val="196486381"/>
                    </a:ext>
                  </a:extLst>
                </a:gridCol>
              </a:tblGrid>
              <a:tr h="1106429">
                <a:tc>
                  <a:txBody>
                    <a:bodyPr/>
                    <a:lstStyle/>
                    <a:p>
                      <a:pPr marL="0" marR="0" algn="l">
                        <a:lnSpc>
                          <a:spcPct val="107000"/>
                        </a:lnSpc>
                        <a:spcBef>
                          <a:spcPts val="0"/>
                        </a:spcBef>
                        <a:spcAft>
                          <a:spcPts val="0"/>
                        </a:spcAft>
                      </a:pPr>
                      <a:r>
                        <a:rPr lang="en-US" sz="3600" b="1">
                          <a:effectLst/>
                          <a:latin typeface="Calibri" panose="020F0502020204030204" pitchFamily="34" charset="0"/>
                          <a:ea typeface="Calibri" panose="020F0502020204030204" pitchFamily="34" charset="0"/>
                          <a:cs typeface="Times New Roman" panose="02020603050405020304" pitchFamily="18" charset="0"/>
                        </a:rPr>
                        <a:t>Mobile Phase</a:t>
                      </a:r>
                      <a:endParaRPr lang="en-US" sz="3600">
                        <a:effectLst/>
                        <a:latin typeface="Calibri" panose="020F0502020204030204" pitchFamily="34" charset="0"/>
                        <a:ea typeface="Calibri" panose="020F0502020204030204" pitchFamily="34" charset="0"/>
                        <a:cs typeface="Times New Roman" panose="02020603050405020304" pitchFamily="18" charset="0"/>
                      </a:endParaRPr>
                    </a:p>
                    <a:p>
                      <a:pPr marL="0" marR="0" algn="l">
                        <a:lnSpc>
                          <a:spcPct val="107000"/>
                        </a:lnSpc>
                        <a:spcBef>
                          <a:spcPts val="0"/>
                        </a:spcBef>
                        <a:spcAft>
                          <a:spcPts val="0"/>
                        </a:spcAft>
                      </a:pPr>
                      <a:r>
                        <a:rPr lang="en-US" sz="3600">
                          <a:effectLst/>
                          <a:latin typeface="Calibri" panose="020F0502020204030204" pitchFamily="34" charset="0"/>
                          <a:ea typeface="Calibri" panose="020F0502020204030204" pitchFamily="34" charset="0"/>
                          <a:cs typeface="Times New Roman" panose="02020603050405020304" pitchFamily="18"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a:lnSpc>
                          <a:spcPct val="107000"/>
                        </a:lnSpc>
                        <a:spcBef>
                          <a:spcPts val="0"/>
                        </a:spcBef>
                        <a:spcAft>
                          <a:spcPts val="0"/>
                        </a:spcAft>
                      </a:pPr>
                      <a:r>
                        <a:rPr lang="en-US" sz="3600" dirty="0">
                          <a:effectLst/>
                          <a:latin typeface="Calibri" panose="020F0502020204030204" pitchFamily="34" charset="0"/>
                          <a:ea typeface="Calibri" panose="020F0502020204030204" pitchFamily="34" charset="0"/>
                          <a:cs typeface="Times New Roman" panose="02020603050405020304" pitchFamily="18" charset="0"/>
                        </a:rPr>
                        <a:t>Dimethyl Fluorine (DMF)</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559449206"/>
                  </a:ext>
                </a:extLst>
              </a:tr>
              <a:tr h="1106429">
                <a:tc>
                  <a:txBody>
                    <a:bodyPr/>
                    <a:lstStyle/>
                    <a:p>
                      <a:pPr marL="0" marR="0" algn="l">
                        <a:lnSpc>
                          <a:spcPct val="107000"/>
                        </a:lnSpc>
                        <a:spcBef>
                          <a:spcPts val="0"/>
                        </a:spcBef>
                        <a:spcAft>
                          <a:spcPts val="0"/>
                        </a:spcAft>
                      </a:pPr>
                      <a:r>
                        <a:rPr lang="en-US" sz="3600" b="1">
                          <a:effectLst/>
                          <a:latin typeface="Calibri" panose="020F0502020204030204" pitchFamily="34" charset="0"/>
                          <a:ea typeface="Calibri" panose="020F0502020204030204" pitchFamily="34" charset="0"/>
                          <a:cs typeface="Times New Roman" panose="02020603050405020304" pitchFamily="18" charset="0"/>
                        </a:rPr>
                        <a:t>Flow Rate </a:t>
                      </a:r>
                      <a:endParaRPr lang="en-US" sz="3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a:lnSpc>
                          <a:spcPct val="107000"/>
                        </a:lnSpc>
                        <a:spcBef>
                          <a:spcPts val="0"/>
                        </a:spcBef>
                        <a:spcAft>
                          <a:spcPts val="0"/>
                        </a:spcAft>
                      </a:pPr>
                      <a:r>
                        <a:rPr lang="en-US" sz="3600">
                          <a:effectLst/>
                          <a:latin typeface="Calibri" panose="020F0502020204030204" pitchFamily="34" charset="0"/>
                          <a:ea typeface="Calibri" panose="020F0502020204030204" pitchFamily="34" charset="0"/>
                          <a:cs typeface="Times New Roman" panose="02020603050405020304" pitchFamily="18" charset="0"/>
                        </a:rPr>
                        <a:t>.5mL/min</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228572967"/>
                  </a:ext>
                </a:extLst>
              </a:tr>
              <a:tr h="1155370">
                <a:tc>
                  <a:txBody>
                    <a:bodyPr/>
                    <a:lstStyle/>
                    <a:p>
                      <a:pPr marL="0" marR="0" algn="l">
                        <a:lnSpc>
                          <a:spcPct val="107000"/>
                        </a:lnSpc>
                        <a:spcBef>
                          <a:spcPts val="0"/>
                        </a:spcBef>
                        <a:spcAft>
                          <a:spcPts val="0"/>
                        </a:spcAft>
                      </a:pPr>
                      <a:r>
                        <a:rPr lang="en-US" sz="3600" b="1">
                          <a:effectLst/>
                          <a:latin typeface="Calibri" panose="020F0502020204030204" pitchFamily="34" charset="0"/>
                          <a:ea typeface="Calibri" panose="020F0502020204030204" pitchFamily="34" charset="0"/>
                          <a:cs typeface="Times New Roman" panose="02020603050405020304" pitchFamily="18" charset="0"/>
                        </a:rPr>
                        <a:t>Injection Volume</a:t>
                      </a:r>
                      <a:endParaRPr lang="en-US" sz="3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a:lnSpc>
                          <a:spcPct val="107000"/>
                        </a:lnSpc>
                        <a:spcBef>
                          <a:spcPts val="0"/>
                        </a:spcBef>
                        <a:spcAft>
                          <a:spcPts val="0"/>
                        </a:spcAft>
                      </a:pPr>
                      <a:r>
                        <a:rPr lang="en-US" sz="3600">
                          <a:effectLst/>
                          <a:latin typeface="Calibri" panose="020F0502020204030204" pitchFamily="34" charset="0"/>
                          <a:ea typeface="Calibri" panose="020F0502020204030204" pitchFamily="34" charset="0"/>
                          <a:cs typeface="Times New Roman" panose="02020603050405020304" pitchFamily="18" charset="0"/>
                        </a:rPr>
                        <a:t>20 microliters</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84371423"/>
                  </a:ext>
                </a:extLst>
              </a:tr>
              <a:tr h="1106429">
                <a:tc>
                  <a:txBody>
                    <a:bodyPr/>
                    <a:lstStyle/>
                    <a:p>
                      <a:pPr marL="0" marR="0" algn="l">
                        <a:lnSpc>
                          <a:spcPct val="107000"/>
                        </a:lnSpc>
                        <a:spcBef>
                          <a:spcPts val="0"/>
                        </a:spcBef>
                        <a:spcAft>
                          <a:spcPts val="0"/>
                        </a:spcAft>
                      </a:pPr>
                      <a:r>
                        <a:rPr lang="en-US" sz="3600" b="1">
                          <a:effectLst/>
                          <a:latin typeface="Calibri" panose="020F0502020204030204" pitchFamily="34" charset="0"/>
                          <a:ea typeface="Calibri" panose="020F0502020204030204" pitchFamily="34" charset="0"/>
                          <a:cs typeface="Times New Roman" panose="02020603050405020304" pitchFamily="18" charset="0"/>
                        </a:rPr>
                        <a:t>Column Temperature</a:t>
                      </a:r>
                      <a:endParaRPr lang="en-US" sz="3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a:lnSpc>
                          <a:spcPct val="107000"/>
                        </a:lnSpc>
                        <a:spcBef>
                          <a:spcPts val="0"/>
                        </a:spcBef>
                        <a:spcAft>
                          <a:spcPts val="0"/>
                        </a:spcAft>
                      </a:pPr>
                      <a:r>
                        <a:rPr lang="en-US" sz="3600">
                          <a:effectLst/>
                          <a:latin typeface="Calibri" panose="020F0502020204030204" pitchFamily="34" charset="0"/>
                          <a:ea typeface="Calibri" panose="020F0502020204030204" pitchFamily="34" charset="0"/>
                          <a:cs typeface="Times New Roman" panose="02020603050405020304" pitchFamily="18" charset="0"/>
                        </a:rPr>
                        <a:t>37</a:t>
                      </a:r>
                      <a:r>
                        <a:rPr lang="en-US" sz="3600">
                          <a:solidFill>
                            <a:srgbClr val="222222"/>
                          </a:solidFill>
                          <a:effectLst/>
                          <a:latin typeface="Arial" panose="020B0604020202020204" pitchFamily="34" charset="0"/>
                          <a:ea typeface="Calibri" panose="020F0502020204030204" pitchFamily="34" charset="0"/>
                          <a:cs typeface="Times New Roman" panose="02020603050405020304" pitchFamily="18" charset="0"/>
                        </a:rPr>
                        <a:t> </a:t>
                      </a:r>
                      <a:r>
                        <a:rPr lang="en-US" sz="3600">
                          <a:effectLst/>
                          <a:latin typeface="Calibri" panose="020F0502020204030204" pitchFamily="34" charset="0"/>
                          <a:ea typeface="Calibri" panose="020F0502020204030204" pitchFamily="34" charset="0"/>
                          <a:cs typeface="Times New Roman" panose="02020603050405020304" pitchFamily="18" charset="0"/>
                        </a:rPr>
                        <a:t>° C</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222445577"/>
                  </a:ext>
                </a:extLst>
              </a:tr>
              <a:tr h="1626537">
                <a:tc>
                  <a:txBody>
                    <a:bodyPr/>
                    <a:lstStyle/>
                    <a:p>
                      <a:pPr marL="0" marR="0" algn="l">
                        <a:lnSpc>
                          <a:spcPct val="107000"/>
                        </a:lnSpc>
                        <a:spcBef>
                          <a:spcPts val="0"/>
                        </a:spcBef>
                        <a:spcAft>
                          <a:spcPts val="0"/>
                        </a:spcAft>
                      </a:pPr>
                      <a:r>
                        <a:rPr lang="en-US" sz="3600" b="1">
                          <a:effectLst/>
                          <a:latin typeface="Calibri" panose="020F0502020204030204" pitchFamily="34" charset="0"/>
                          <a:ea typeface="Calibri" panose="020F0502020204030204" pitchFamily="34" charset="0"/>
                          <a:cs typeface="Times New Roman" panose="02020603050405020304" pitchFamily="18" charset="0"/>
                        </a:rPr>
                        <a:t>Refractive Index Detector Temperature</a:t>
                      </a:r>
                      <a:endParaRPr lang="en-US" sz="3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a:lnSpc>
                          <a:spcPct val="107000"/>
                        </a:lnSpc>
                        <a:spcBef>
                          <a:spcPts val="0"/>
                        </a:spcBef>
                        <a:spcAft>
                          <a:spcPts val="0"/>
                        </a:spcAft>
                      </a:pPr>
                      <a:r>
                        <a:rPr lang="en-US" sz="3600">
                          <a:effectLst/>
                          <a:latin typeface="Calibri" panose="020F0502020204030204" pitchFamily="34" charset="0"/>
                          <a:ea typeface="Calibri" panose="020F0502020204030204" pitchFamily="34" charset="0"/>
                          <a:cs typeface="Times New Roman" panose="02020603050405020304" pitchFamily="18" charset="0"/>
                        </a:rPr>
                        <a:t>37</a:t>
                      </a:r>
                      <a:r>
                        <a:rPr lang="en-US" sz="3600">
                          <a:solidFill>
                            <a:srgbClr val="222222"/>
                          </a:solidFill>
                          <a:effectLst/>
                          <a:latin typeface="Arial" panose="020B0604020202020204" pitchFamily="34" charset="0"/>
                          <a:ea typeface="Calibri" panose="020F0502020204030204" pitchFamily="34" charset="0"/>
                          <a:cs typeface="Times New Roman" panose="02020603050405020304" pitchFamily="18" charset="0"/>
                        </a:rPr>
                        <a:t> </a:t>
                      </a:r>
                      <a:r>
                        <a:rPr lang="en-US" sz="3600">
                          <a:effectLst/>
                          <a:latin typeface="Calibri" panose="020F0502020204030204" pitchFamily="34" charset="0"/>
                          <a:ea typeface="Calibri" panose="020F0502020204030204" pitchFamily="34" charset="0"/>
                          <a:cs typeface="Times New Roman" panose="02020603050405020304" pitchFamily="18" charset="0"/>
                        </a:rPr>
                        <a:t>° C</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03438774"/>
                  </a:ext>
                </a:extLst>
              </a:tr>
              <a:tr h="1106429">
                <a:tc>
                  <a:txBody>
                    <a:bodyPr/>
                    <a:lstStyle/>
                    <a:p>
                      <a:pPr marL="0" marR="0" algn="l">
                        <a:lnSpc>
                          <a:spcPct val="107000"/>
                        </a:lnSpc>
                        <a:spcBef>
                          <a:spcPts val="0"/>
                        </a:spcBef>
                        <a:spcAft>
                          <a:spcPts val="0"/>
                        </a:spcAft>
                      </a:pPr>
                      <a:r>
                        <a:rPr lang="en-US" sz="3600" b="1" dirty="0">
                          <a:effectLst/>
                          <a:latin typeface="Calibri" panose="020F0502020204030204" pitchFamily="34" charset="0"/>
                          <a:ea typeface="Calibri" panose="020F0502020204030204" pitchFamily="34" charset="0"/>
                          <a:cs typeface="Times New Roman" panose="02020603050405020304" pitchFamily="18" charset="0"/>
                        </a:rPr>
                        <a:t>Pressure of Column</a:t>
                      </a:r>
                      <a:endParaRPr lang="en-US" sz="3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a:lnSpc>
                          <a:spcPct val="107000"/>
                        </a:lnSpc>
                        <a:spcBef>
                          <a:spcPts val="0"/>
                        </a:spcBef>
                        <a:spcAft>
                          <a:spcPts val="0"/>
                        </a:spcAft>
                      </a:pPr>
                      <a:r>
                        <a:rPr lang="en-US" sz="3600" dirty="0">
                          <a:effectLst/>
                          <a:latin typeface="Calibri" panose="020F0502020204030204" pitchFamily="34" charset="0"/>
                          <a:ea typeface="Calibri" panose="020F0502020204030204" pitchFamily="34" charset="0"/>
                          <a:cs typeface="Times New Roman" panose="02020603050405020304" pitchFamily="18" charset="0"/>
                        </a:rPr>
                        <a:t>Around 35 bars</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028094320"/>
                  </a:ext>
                </a:extLst>
              </a:tr>
            </a:tbl>
          </a:graphicData>
        </a:graphic>
      </p:graphicFrame>
      <p:pic>
        <p:nvPicPr>
          <p:cNvPr id="9" name="Picture 8">
            <a:extLst>
              <a:ext uri="{FF2B5EF4-FFF2-40B4-BE49-F238E27FC236}">
                <a16:creationId xmlns:a16="http://schemas.microsoft.com/office/drawing/2014/main" id="{35C85A8D-D140-45EE-A065-32CF484051F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3199428" y="6200407"/>
            <a:ext cx="8746172" cy="6559629"/>
          </a:xfrm>
          <a:prstGeom prst="rect">
            <a:avLst/>
          </a:prstGeom>
        </p:spPr>
      </p:pic>
      <p:pic>
        <p:nvPicPr>
          <p:cNvPr id="11" name="Picture 10">
            <a:extLst>
              <a:ext uri="{FF2B5EF4-FFF2-40B4-BE49-F238E27FC236}">
                <a16:creationId xmlns:a16="http://schemas.microsoft.com/office/drawing/2014/main" id="{90404449-0FBD-40F7-BAD8-2B25C6717F7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2900583" y="6200407"/>
            <a:ext cx="8746172" cy="6559629"/>
          </a:xfrm>
          <a:prstGeom prst="rect">
            <a:avLst/>
          </a:prstGeom>
        </p:spPr>
      </p:pic>
      <p:sp>
        <p:nvSpPr>
          <p:cNvPr id="12" name="Subtitle 2">
            <a:extLst>
              <a:ext uri="{FF2B5EF4-FFF2-40B4-BE49-F238E27FC236}">
                <a16:creationId xmlns:a16="http://schemas.microsoft.com/office/drawing/2014/main" id="{ABC9A73D-C221-4984-A2CE-103CA9D2D350}"/>
              </a:ext>
            </a:extLst>
          </p:cNvPr>
          <p:cNvSpPr txBox="1">
            <a:spLocks/>
          </p:cNvSpPr>
          <p:nvPr/>
        </p:nvSpPr>
        <p:spPr>
          <a:xfrm>
            <a:off x="13376073" y="13420171"/>
            <a:ext cx="18364198" cy="27681381"/>
          </a:xfrm>
          <a:prstGeom prst="rect">
            <a:avLst/>
          </a:prstGeom>
        </p:spPr>
        <p:txBody>
          <a:bodyPr vert="horz" lIns="91440" tIns="45720" rIns="91440" bIns="45720" rtlCol="0">
            <a:normAutofit/>
          </a:bodyPr>
          <a:lstStyle>
            <a:lvl1pPr marL="0" indent="0" algn="ctr" defTabSz="4389120" rtl="0" eaLnBrk="1" latinLnBrk="0" hangingPunct="1">
              <a:lnSpc>
                <a:spcPct val="90000"/>
              </a:lnSpc>
              <a:spcBef>
                <a:spcPts val="4800"/>
              </a:spcBef>
              <a:buFont typeface="Arial" panose="020B0604020202020204" pitchFamily="34" charset="0"/>
              <a:buNone/>
              <a:defRPr sz="11520" kern="1200">
                <a:solidFill>
                  <a:schemeClr val="tx1"/>
                </a:solidFill>
                <a:latin typeface="+mn-lt"/>
                <a:ea typeface="+mn-ea"/>
                <a:cs typeface="+mn-cs"/>
              </a:defRPr>
            </a:lvl1pPr>
            <a:lvl2pPr marL="2194560" indent="0" algn="ctr" defTabSz="4389120" rtl="0" eaLnBrk="1" latinLnBrk="0" hangingPunct="1">
              <a:lnSpc>
                <a:spcPct val="90000"/>
              </a:lnSpc>
              <a:spcBef>
                <a:spcPts val="2400"/>
              </a:spcBef>
              <a:buFont typeface="Arial" panose="020B0604020202020204" pitchFamily="34" charset="0"/>
              <a:buNone/>
              <a:defRPr sz="9600" kern="1200">
                <a:solidFill>
                  <a:schemeClr val="tx1"/>
                </a:solidFill>
                <a:latin typeface="+mn-lt"/>
                <a:ea typeface="+mn-ea"/>
                <a:cs typeface="+mn-cs"/>
              </a:defRPr>
            </a:lvl2pPr>
            <a:lvl3pPr marL="4389120" indent="0" algn="ctr" defTabSz="4389120" rtl="0" eaLnBrk="1" latinLnBrk="0" hangingPunct="1">
              <a:lnSpc>
                <a:spcPct val="90000"/>
              </a:lnSpc>
              <a:spcBef>
                <a:spcPts val="2400"/>
              </a:spcBef>
              <a:buFont typeface="Arial" panose="020B0604020202020204" pitchFamily="34" charset="0"/>
              <a:buNone/>
              <a:defRPr sz="8640" kern="1200">
                <a:solidFill>
                  <a:schemeClr val="tx1"/>
                </a:solidFill>
                <a:latin typeface="+mn-lt"/>
                <a:ea typeface="+mn-ea"/>
                <a:cs typeface="+mn-cs"/>
              </a:defRPr>
            </a:lvl3pPr>
            <a:lvl4pPr marL="6583680" indent="0" algn="ctr" defTabSz="4389120" rtl="0" eaLnBrk="1" latinLnBrk="0" hangingPunct="1">
              <a:lnSpc>
                <a:spcPct val="90000"/>
              </a:lnSpc>
              <a:spcBef>
                <a:spcPts val="2400"/>
              </a:spcBef>
              <a:buFont typeface="Arial" panose="020B0604020202020204" pitchFamily="34" charset="0"/>
              <a:buNone/>
              <a:defRPr sz="7680" kern="1200">
                <a:solidFill>
                  <a:schemeClr val="tx1"/>
                </a:solidFill>
                <a:latin typeface="+mn-lt"/>
                <a:ea typeface="+mn-ea"/>
                <a:cs typeface="+mn-cs"/>
              </a:defRPr>
            </a:lvl4pPr>
            <a:lvl5pPr marL="8778240" indent="0" algn="ctr" defTabSz="4389120" rtl="0" eaLnBrk="1" latinLnBrk="0" hangingPunct="1">
              <a:lnSpc>
                <a:spcPct val="90000"/>
              </a:lnSpc>
              <a:spcBef>
                <a:spcPts val="2400"/>
              </a:spcBef>
              <a:buFont typeface="Arial" panose="020B0604020202020204" pitchFamily="34" charset="0"/>
              <a:buNone/>
              <a:defRPr sz="7680" kern="1200">
                <a:solidFill>
                  <a:schemeClr val="tx1"/>
                </a:solidFill>
                <a:latin typeface="+mn-lt"/>
                <a:ea typeface="+mn-ea"/>
                <a:cs typeface="+mn-cs"/>
              </a:defRPr>
            </a:lvl5pPr>
            <a:lvl6pPr marL="10972800" indent="0" algn="ctr" defTabSz="4389120" rtl="0" eaLnBrk="1" latinLnBrk="0" hangingPunct="1">
              <a:lnSpc>
                <a:spcPct val="90000"/>
              </a:lnSpc>
              <a:spcBef>
                <a:spcPts val="2400"/>
              </a:spcBef>
              <a:buFont typeface="Arial" panose="020B0604020202020204" pitchFamily="34" charset="0"/>
              <a:buNone/>
              <a:defRPr sz="7680" kern="1200">
                <a:solidFill>
                  <a:schemeClr val="tx1"/>
                </a:solidFill>
                <a:latin typeface="+mn-lt"/>
                <a:ea typeface="+mn-ea"/>
                <a:cs typeface="+mn-cs"/>
              </a:defRPr>
            </a:lvl6pPr>
            <a:lvl7pPr marL="13167360" indent="0" algn="ctr" defTabSz="4389120" rtl="0" eaLnBrk="1" latinLnBrk="0" hangingPunct="1">
              <a:lnSpc>
                <a:spcPct val="90000"/>
              </a:lnSpc>
              <a:spcBef>
                <a:spcPts val="2400"/>
              </a:spcBef>
              <a:buFont typeface="Arial" panose="020B0604020202020204" pitchFamily="34" charset="0"/>
              <a:buNone/>
              <a:defRPr sz="7680" kern="1200">
                <a:solidFill>
                  <a:schemeClr val="tx1"/>
                </a:solidFill>
                <a:latin typeface="+mn-lt"/>
                <a:ea typeface="+mn-ea"/>
                <a:cs typeface="+mn-cs"/>
              </a:defRPr>
            </a:lvl7pPr>
            <a:lvl8pPr marL="15361920" indent="0" algn="ctr" defTabSz="4389120" rtl="0" eaLnBrk="1" latinLnBrk="0" hangingPunct="1">
              <a:lnSpc>
                <a:spcPct val="90000"/>
              </a:lnSpc>
              <a:spcBef>
                <a:spcPts val="2400"/>
              </a:spcBef>
              <a:buFont typeface="Arial" panose="020B0604020202020204" pitchFamily="34" charset="0"/>
              <a:buNone/>
              <a:defRPr sz="7680" kern="1200">
                <a:solidFill>
                  <a:schemeClr val="tx1"/>
                </a:solidFill>
                <a:latin typeface="+mn-lt"/>
                <a:ea typeface="+mn-ea"/>
                <a:cs typeface="+mn-cs"/>
              </a:defRPr>
            </a:lvl8pPr>
            <a:lvl9pPr marL="17556480" indent="0" algn="ctr" defTabSz="4389120" rtl="0" eaLnBrk="1" latinLnBrk="0" hangingPunct="1">
              <a:lnSpc>
                <a:spcPct val="90000"/>
              </a:lnSpc>
              <a:spcBef>
                <a:spcPts val="2400"/>
              </a:spcBef>
              <a:buFont typeface="Arial" panose="020B0604020202020204" pitchFamily="34" charset="0"/>
              <a:buNone/>
              <a:defRPr sz="7680" kern="1200">
                <a:solidFill>
                  <a:schemeClr val="tx1"/>
                </a:solidFill>
                <a:latin typeface="+mn-lt"/>
                <a:ea typeface="+mn-ea"/>
                <a:cs typeface="+mn-cs"/>
              </a:defRPr>
            </a:lvl9pPr>
          </a:lstStyle>
          <a:p>
            <a:r>
              <a:rPr lang="en-US" sz="4400" b="1" dirty="0">
                <a:solidFill>
                  <a:srgbClr val="FF0000"/>
                </a:solidFill>
              </a:rPr>
              <a:t>Chromatograms </a:t>
            </a:r>
            <a:endParaRPr lang="en-US" sz="3400" dirty="0"/>
          </a:p>
          <a:p>
            <a:endParaRPr lang="en-US" sz="3400" dirty="0"/>
          </a:p>
          <a:p>
            <a:endParaRPr lang="en-US" sz="3400" dirty="0"/>
          </a:p>
          <a:p>
            <a:endParaRPr lang="en-US" sz="3400" dirty="0"/>
          </a:p>
          <a:p>
            <a:pPr algn="l"/>
            <a:endParaRPr lang="en-US" sz="2000" b="1" dirty="0"/>
          </a:p>
        </p:txBody>
      </p:sp>
      <p:cxnSp>
        <p:nvCxnSpPr>
          <p:cNvPr id="14" name="Straight Connector 13">
            <a:extLst>
              <a:ext uri="{FF2B5EF4-FFF2-40B4-BE49-F238E27FC236}">
                <a16:creationId xmlns:a16="http://schemas.microsoft.com/office/drawing/2014/main" id="{79C238D9-7A04-44A4-AD77-7F554D5CF3A2}"/>
              </a:ext>
            </a:extLst>
          </p:cNvPr>
          <p:cNvCxnSpPr>
            <a:cxnSpLocks/>
          </p:cNvCxnSpPr>
          <p:nvPr/>
        </p:nvCxnSpPr>
        <p:spPr>
          <a:xfrm>
            <a:off x="31646750" y="5524993"/>
            <a:ext cx="0" cy="27105429"/>
          </a:xfrm>
          <a:prstGeom prst="line">
            <a:avLst/>
          </a:prstGeom>
        </p:spPr>
        <p:style>
          <a:lnRef idx="1">
            <a:schemeClr val="dk1"/>
          </a:lnRef>
          <a:fillRef idx="0">
            <a:schemeClr val="dk1"/>
          </a:fillRef>
          <a:effectRef idx="0">
            <a:schemeClr val="dk1"/>
          </a:effectRef>
          <a:fontRef idx="minor">
            <a:schemeClr val="tx1"/>
          </a:fontRef>
        </p:style>
      </p:cxnSp>
      <p:pic>
        <p:nvPicPr>
          <p:cNvPr id="18" name="Picture 17">
            <a:extLst>
              <a:ext uri="{FF2B5EF4-FFF2-40B4-BE49-F238E27FC236}">
                <a16:creationId xmlns:a16="http://schemas.microsoft.com/office/drawing/2014/main" id="{81465E35-B857-4674-BDEB-40A13A99122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3725207" y="26338292"/>
            <a:ext cx="8614247" cy="4566907"/>
          </a:xfrm>
          <a:prstGeom prst="rect">
            <a:avLst/>
          </a:prstGeom>
        </p:spPr>
      </p:pic>
      <p:pic>
        <p:nvPicPr>
          <p:cNvPr id="20" name="Picture 19" descr="A close up of a map&#10;&#10;Description generated with very high confidence">
            <a:extLst>
              <a:ext uri="{FF2B5EF4-FFF2-40B4-BE49-F238E27FC236}">
                <a16:creationId xmlns:a16="http://schemas.microsoft.com/office/drawing/2014/main" id="{4493E9BD-AF03-42E9-8D2C-92ED52428A6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2572476" y="26338292"/>
            <a:ext cx="8692732" cy="4611510"/>
          </a:xfrm>
          <a:prstGeom prst="rect">
            <a:avLst/>
          </a:prstGeom>
        </p:spPr>
      </p:pic>
      <p:pic>
        <p:nvPicPr>
          <p:cNvPr id="22" name="Picture 21" descr="A close up of a map&#10;&#10;Description generated with very high confidence">
            <a:extLst>
              <a:ext uri="{FF2B5EF4-FFF2-40B4-BE49-F238E27FC236}">
                <a16:creationId xmlns:a16="http://schemas.microsoft.com/office/drawing/2014/main" id="{51950E97-6985-4AE5-BB99-9AFB6E3C636F}"/>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2572476" y="19960207"/>
            <a:ext cx="8509899" cy="4575447"/>
          </a:xfrm>
          <a:prstGeom prst="rect">
            <a:avLst/>
          </a:prstGeom>
        </p:spPr>
      </p:pic>
      <p:pic>
        <p:nvPicPr>
          <p:cNvPr id="24" name="Picture 23" descr="A close up of a map&#10;&#10;Description generated with very high confidence">
            <a:extLst>
              <a:ext uri="{FF2B5EF4-FFF2-40B4-BE49-F238E27FC236}">
                <a16:creationId xmlns:a16="http://schemas.microsoft.com/office/drawing/2014/main" id="{5A0B1B02-BA3C-4B4E-879D-1CC675B39E6D}"/>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7574480" y="14375544"/>
            <a:ext cx="9529967" cy="4735870"/>
          </a:xfrm>
          <a:prstGeom prst="rect">
            <a:avLst/>
          </a:prstGeom>
        </p:spPr>
      </p:pic>
      <p:pic>
        <p:nvPicPr>
          <p:cNvPr id="26" name="Picture 25" descr="A close up of a map&#10;&#10;Description generated with high confidence">
            <a:extLst>
              <a:ext uri="{FF2B5EF4-FFF2-40B4-BE49-F238E27FC236}">
                <a16:creationId xmlns:a16="http://schemas.microsoft.com/office/drawing/2014/main" id="{EFEF80BB-4630-4716-ACDD-285805BBAC5E}"/>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3725208" y="19968747"/>
            <a:ext cx="8632028" cy="4566907"/>
          </a:xfrm>
          <a:prstGeom prst="rect">
            <a:avLst/>
          </a:prstGeom>
        </p:spPr>
      </p:pic>
      <p:cxnSp>
        <p:nvCxnSpPr>
          <p:cNvPr id="28" name="Straight Connector 27">
            <a:extLst>
              <a:ext uri="{FF2B5EF4-FFF2-40B4-BE49-F238E27FC236}">
                <a16:creationId xmlns:a16="http://schemas.microsoft.com/office/drawing/2014/main" id="{788EAABE-E364-4A2F-9541-E5994D8D72F5}"/>
              </a:ext>
            </a:extLst>
          </p:cNvPr>
          <p:cNvCxnSpPr>
            <a:cxnSpLocks/>
          </p:cNvCxnSpPr>
          <p:nvPr/>
        </p:nvCxnSpPr>
        <p:spPr>
          <a:xfrm flipV="1">
            <a:off x="22572476" y="26338292"/>
            <a:ext cx="0" cy="4566908"/>
          </a:xfrm>
          <a:prstGeom prst="line">
            <a:avLst/>
          </a:prstGeom>
        </p:spPr>
        <p:style>
          <a:lnRef idx="1">
            <a:schemeClr val="dk1"/>
          </a:lnRef>
          <a:fillRef idx="0">
            <a:schemeClr val="dk1"/>
          </a:fillRef>
          <a:effectRef idx="0">
            <a:schemeClr val="dk1"/>
          </a:effectRef>
          <a:fontRef idx="minor">
            <a:schemeClr val="tx1"/>
          </a:fontRef>
        </p:style>
      </p:cxnSp>
      <p:graphicFrame>
        <p:nvGraphicFramePr>
          <p:cNvPr id="29" name="Chart 28">
            <a:extLst>
              <a:ext uri="{FF2B5EF4-FFF2-40B4-BE49-F238E27FC236}">
                <a16:creationId xmlns:a16="http://schemas.microsoft.com/office/drawing/2014/main" id="{23596F30-C981-413F-BBE9-BF4EDDB3664D}"/>
              </a:ext>
            </a:extLst>
          </p:cNvPr>
          <p:cNvGraphicFramePr>
            <a:graphicFrameLocks/>
          </p:cNvGraphicFramePr>
          <p:nvPr>
            <p:extLst>
              <p:ext uri="{D42A27DB-BD31-4B8C-83A1-F6EECF244321}">
                <p14:modId xmlns:p14="http://schemas.microsoft.com/office/powerpoint/2010/main" val="1713126469"/>
              </p:ext>
            </p:extLst>
          </p:nvPr>
        </p:nvGraphicFramePr>
        <p:xfrm>
          <a:off x="32211126" y="6200407"/>
          <a:ext cx="10354687" cy="6559629"/>
        </p:xfrm>
        <a:graphic>
          <a:graphicData uri="http://schemas.openxmlformats.org/drawingml/2006/chart">
            <c:chart xmlns:c="http://schemas.openxmlformats.org/drawingml/2006/chart" xmlns:r="http://schemas.openxmlformats.org/officeDocument/2006/relationships" r:id="rId9"/>
          </a:graphicData>
        </a:graphic>
      </p:graphicFrame>
      <p:cxnSp>
        <p:nvCxnSpPr>
          <p:cNvPr id="31" name="Straight Connector 30">
            <a:extLst>
              <a:ext uri="{FF2B5EF4-FFF2-40B4-BE49-F238E27FC236}">
                <a16:creationId xmlns:a16="http://schemas.microsoft.com/office/drawing/2014/main" id="{9152B5D6-44E2-4AE7-BDE5-90F4A3F1D3BF}"/>
              </a:ext>
            </a:extLst>
          </p:cNvPr>
          <p:cNvCxnSpPr/>
          <p:nvPr/>
        </p:nvCxnSpPr>
        <p:spPr>
          <a:xfrm>
            <a:off x="32211126" y="6200407"/>
            <a:ext cx="0" cy="6559629"/>
          </a:xfrm>
          <a:prstGeom prst="line">
            <a:avLst/>
          </a:prstGeom>
        </p:spPr>
        <p:style>
          <a:lnRef idx="1">
            <a:schemeClr val="dk1"/>
          </a:lnRef>
          <a:fillRef idx="0">
            <a:schemeClr val="dk1"/>
          </a:fillRef>
          <a:effectRef idx="0">
            <a:schemeClr val="dk1"/>
          </a:effectRef>
          <a:fontRef idx="minor">
            <a:schemeClr val="tx1"/>
          </a:fontRef>
        </p:style>
      </p:cxnSp>
      <p:cxnSp>
        <p:nvCxnSpPr>
          <p:cNvPr id="33" name="Straight Connector 32">
            <a:extLst>
              <a:ext uri="{FF2B5EF4-FFF2-40B4-BE49-F238E27FC236}">
                <a16:creationId xmlns:a16="http://schemas.microsoft.com/office/drawing/2014/main" id="{9099AB07-E5DC-4170-9B42-729862DE7760}"/>
              </a:ext>
            </a:extLst>
          </p:cNvPr>
          <p:cNvCxnSpPr/>
          <p:nvPr/>
        </p:nvCxnSpPr>
        <p:spPr>
          <a:xfrm>
            <a:off x="32211126" y="12760036"/>
            <a:ext cx="10470706" cy="0"/>
          </a:xfrm>
          <a:prstGeom prst="line">
            <a:avLst/>
          </a:prstGeom>
        </p:spPr>
        <p:style>
          <a:lnRef idx="1">
            <a:schemeClr val="dk1"/>
          </a:lnRef>
          <a:fillRef idx="0">
            <a:schemeClr val="dk1"/>
          </a:fillRef>
          <a:effectRef idx="0">
            <a:schemeClr val="dk1"/>
          </a:effectRef>
          <a:fontRef idx="minor">
            <a:schemeClr val="tx1"/>
          </a:fontRef>
        </p:style>
      </p:cxnSp>
      <p:cxnSp>
        <p:nvCxnSpPr>
          <p:cNvPr id="35" name="Straight Connector 34">
            <a:extLst>
              <a:ext uri="{FF2B5EF4-FFF2-40B4-BE49-F238E27FC236}">
                <a16:creationId xmlns:a16="http://schemas.microsoft.com/office/drawing/2014/main" id="{1D8EBA13-0EEE-4D44-94B8-699C00F5E362}"/>
              </a:ext>
            </a:extLst>
          </p:cNvPr>
          <p:cNvCxnSpPr>
            <a:cxnSpLocks/>
          </p:cNvCxnSpPr>
          <p:nvPr/>
        </p:nvCxnSpPr>
        <p:spPr>
          <a:xfrm flipV="1">
            <a:off x="42696581" y="6200407"/>
            <a:ext cx="0" cy="6559630"/>
          </a:xfrm>
          <a:prstGeom prst="line">
            <a:avLst/>
          </a:prstGeom>
        </p:spPr>
        <p:style>
          <a:lnRef idx="1">
            <a:schemeClr val="dk1"/>
          </a:lnRef>
          <a:fillRef idx="0">
            <a:schemeClr val="dk1"/>
          </a:fillRef>
          <a:effectRef idx="0">
            <a:schemeClr val="dk1"/>
          </a:effectRef>
          <a:fontRef idx="minor">
            <a:schemeClr val="tx1"/>
          </a:fontRef>
        </p:style>
      </p:cxnSp>
      <p:cxnSp>
        <p:nvCxnSpPr>
          <p:cNvPr id="37" name="Straight Connector 36">
            <a:extLst>
              <a:ext uri="{FF2B5EF4-FFF2-40B4-BE49-F238E27FC236}">
                <a16:creationId xmlns:a16="http://schemas.microsoft.com/office/drawing/2014/main" id="{D976F25D-7185-45F9-B1C6-6D4AB4A3F6E5}"/>
              </a:ext>
            </a:extLst>
          </p:cNvPr>
          <p:cNvCxnSpPr>
            <a:cxnSpLocks/>
          </p:cNvCxnSpPr>
          <p:nvPr/>
        </p:nvCxnSpPr>
        <p:spPr>
          <a:xfrm>
            <a:off x="32211126" y="6200407"/>
            <a:ext cx="10470706" cy="0"/>
          </a:xfrm>
          <a:prstGeom prst="line">
            <a:avLst/>
          </a:prstGeom>
        </p:spPr>
        <p:style>
          <a:lnRef idx="1">
            <a:schemeClr val="dk1"/>
          </a:lnRef>
          <a:fillRef idx="0">
            <a:schemeClr val="dk1"/>
          </a:fillRef>
          <a:effectRef idx="0">
            <a:schemeClr val="dk1"/>
          </a:effectRef>
          <a:fontRef idx="minor">
            <a:schemeClr val="tx1"/>
          </a:fontRef>
        </p:style>
      </p:cxnSp>
      <p:sp>
        <p:nvSpPr>
          <p:cNvPr id="39" name="Subtitle 2">
            <a:extLst>
              <a:ext uri="{FF2B5EF4-FFF2-40B4-BE49-F238E27FC236}">
                <a16:creationId xmlns:a16="http://schemas.microsoft.com/office/drawing/2014/main" id="{1A2D55D4-5551-48DF-BD8B-3CE99E1A9361}"/>
              </a:ext>
            </a:extLst>
          </p:cNvPr>
          <p:cNvSpPr txBox="1">
            <a:spLocks/>
          </p:cNvSpPr>
          <p:nvPr/>
        </p:nvSpPr>
        <p:spPr>
          <a:xfrm>
            <a:off x="34629327" y="5144471"/>
            <a:ext cx="5634303" cy="761044"/>
          </a:xfrm>
          <a:prstGeom prst="rect">
            <a:avLst/>
          </a:prstGeom>
        </p:spPr>
        <p:txBody>
          <a:bodyPr vert="horz" lIns="91440" tIns="45720" rIns="91440" bIns="45720" rtlCol="0">
            <a:normAutofit/>
          </a:bodyPr>
          <a:lstStyle>
            <a:lvl1pPr marL="0" indent="0" algn="ctr" defTabSz="4389120" rtl="0" eaLnBrk="1" latinLnBrk="0" hangingPunct="1">
              <a:lnSpc>
                <a:spcPct val="90000"/>
              </a:lnSpc>
              <a:spcBef>
                <a:spcPts val="4800"/>
              </a:spcBef>
              <a:buFont typeface="Arial" panose="020B0604020202020204" pitchFamily="34" charset="0"/>
              <a:buNone/>
              <a:defRPr sz="11520" kern="1200">
                <a:solidFill>
                  <a:schemeClr val="tx1"/>
                </a:solidFill>
                <a:latin typeface="+mn-lt"/>
                <a:ea typeface="+mn-ea"/>
                <a:cs typeface="+mn-cs"/>
              </a:defRPr>
            </a:lvl1pPr>
            <a:lvl2pPr marL="2194560" indent="0" algn="ctr" defTabSz="4389120" rtl="0" eaLnBrk="1" latinLnBrk="0" hangingPunct="1">
              <a:lnSpc>
                <a:spcPct val="90000"/>
              </a:lnSpc>
              <a:spcBef>
                <a:spcPts val="2400"/>
              </a:spcBef>
              <a:buFont typeface="Arial" panose="020B0604020202020204" pitchFamily="34" charset="0"/>
              <a:buNone/>
              <a:defRPr sz="9600" kern="1200">
                <a:solidFill>
                  <a:schemeClr val="tx1"/>
                </a:solidFill>
                <a:latin typeface="+mn-lt"/>
                <a:ea typeface="+mn-ea"/>
                <a:cs typeface="+mn-cs"/>
              </a:defRPr>
            </a:lvl2pPr>
            <a:lvl3pPr marL="4389120" indent="0" algn="ctr" defTabSz="4389120" rtl="0" eaLnBrk="1" latinLnBrk="0" hangingPunct="1">
              <a:lnSpc>
                <a:spcPct val="90000"/>
              </a:lnSpc>
              <a:spcBef>
                <a:spcPts val="2400"/>
              </a:spcBef>
              <a:buFont typeface="Arial" panose="020B0604020202020204" pitchFamily="34" charset="0"/>
              <a:buNone/>
              <a:defRPr sz="8640" kern="1200">
                <a:solidFill>
                  <a:schemeClr val="tx1"/>
                </a:solidFill>
                <a:latin typeface="+mn-lt"/>
                <a:ea typeface="+mn-ea"/>
                <a:cs typeface="+mn-cs"/>
              </a:defRPr>
            </a:lvl3pPr>
            <a:lvl4pPr marL="6583680" indent="0" algn="ctr" defTabSz="4389120" rtl="0" eaLnBrk="1" latinLnBrk="0" hangingPunct="1">
              <a:lnSpc>
                <a:spcPct val="90000"/>
              </a:lnSpc>
              <a:spcBef>
                <a:spcPts val="2400"/>
              </a:spcBef>
              <a:buFont typeface="Arial" panose="020B0604020202020204" pitchFamily="34" charset="0"/>
              <a:buNone/>
              <a:defRPr sz="7680" kern="1200">
                <a:solidFill>
                  <a:schemeClr val="tx1"/>
                </a:solidFill>
                <a:latin typeface="+mn-lt"/>
                <a:ea typeface="+mn-ea"/>
                <a:cs typeface="+mn-cs"/>
              </a:defRPr>
            </a:lvl4pPr>
            <a:lvl5pPr marL="8778240" indent="0" algn="ctr" defTabSz="4389120" rtl="0" eaLnBrk="1" latinLnBrk="0" hangingPunct="1">
              <a:lnSpc>
                <a:spcPct val="90000"/>
              </a:lnSpc>
              <a:spcBef>
                <a:spcPts val="2400"/>
              </a:spcBef>
              <a:buFont typeface="Arial" panose="020B0604020202020204" pitchFamily="34" charset="0"/>
              <a:buNone/>
              <a:defRPr sz="7680" kern="1200">
                <a:solidFill>
                  <a:schemeClr val="tx1"/>
                </a:solidFill>
                <a:latin typeface="+mn-lt"/>
                <a:ea typeface="+mn-ea"/>
                <a:cs typeface="+mn-cs"/>
              </a:defRPr>
            </a:lvl5pPr>
            <a:lvl6pPr marL="10972800" indent="0" algn="ctr" defTabSz="4389120" rtl="0" eaLnBrk="1" latinLnBrk="0" hangingPunct="1">
              <a:lnSpc>
                <a:spcPct val="90000"/>
              </a:lnSpc>
              <a:spcBef>
                <a:spcPts val="2400"/>
              </a:spcBef>
              <a:buFont typeface="Arial" panose="020B0604020202020204" pitchFamily="34" charset="0"/>
              <a:buNone/>
              <a:defRPr sz="7680" kern="1200">
                <a:solidFill>
                  <a:schemeClr val="tx1"/>
                </a:solidFill>
                <a:latin typeface="+mn-lt"/>
                <a:ea typeface="+mn-ea"/>
                <a:cs typeface="+mn-cs"/>
              </a:defRPr>
            </a:lvl6pPr>
            <a:lvl7pPr marL="13167360" indent="0" algn="ctr" defTabSz="4389120" rtl="0" eaLnBrk="1" latinLnBrk="0" hangingPunct="1">
              <a:lnSpc>
                <a:spcPct val="90000"/>
              </a:lnSpc>
              <a:spcBef>
                <a:spcPts val="2400"/>
              </a:spcBef>
              <a:buFont typeface="Arial" panose="020B0604020202020204" pitchFamily="34" charset="0"/>
              <a:buNone/>
              <a:defRPr sz="7680" kern="1200">
                <a:solidFill>
                  <a:schemeClr val="tx1"/>
                </a:solidFill>
                <a:latin typeface="+mn-lt"/>
                <a:ea typeface="+mn-ea"/>
                <a:cs typeface="+mn-cs"/>
              </a:defRPr>
            </a:lvl7pPr>
            <a:lvl8pPr marL="15361920" indent="0" algn="ctr" defTabSz="4389120" rtl="0" eaLnBrk="1" latinLnBrk="0" hangingPunct="1">
              <a:lnSpc>
                <a:spcPct val="90000"/>
              </a:lnSpc>
              <a:spcBef>
                <a:spcPts val="2400"/>
              </a:spcBef>
              <a:buFont typeface="Arial" panose="020B0604020202020204" pitchFamily="34" charset="0"/>
              <a:buNone/>
              <a:defRPr sz="7680" kern="1200">
                <a:solidFill>
                  <a:schemeClr val="tx1"/>
                </a:solidFill>
                <a:latin typeface="+mn-lt"/>
                <a:ea typeface="+mn-ea"/>
                <a:cs typeface="+mn-cs"/>
              </a:defRPr>
            </a:lvl8pPr>
            <a:lvl9pPr marL="17556480" indent="0" algn="ctr" defTabSz="4389120" rtl="0" eaLnBrk="1" latinLnBrk="0" hangingPunct="1">
              <a:lnSpc>
                <a:spcPct val="90000"/>
              </a:lnSpc>
              <a:spcBef>
                <a:spcPts val="2400"/>
              </a:spcBef>
              <a:buFont typeface="Arial" panose="020B0604020202020204" pitchFamily="34" charset="0"/>
              <a:buNone/>
              <a:defRPr sz="7680" kern="1200">
                <a:solidFill>
                  <a:schemeClr val="tx1"/>
                </a:solidFill>
                <a:latin typeface="+mn-lt"/>
                <a:ea typeface="+mn-ea"/>
                <a:cs typeface="+mn-cs"/>
              </a:defRPr>
            </a:lvl9pPr>
          </a:lstStyle>
          <a:p>
            <a:r>
              <a:rPr lang="en-US" sz="4400" b="1" dirty="0">
                <a:solidFill>
                  <a:srgbClr val="FF0000"/>
                </a:solidFill>
              </a:rPr>
              <a:t>Calibration Curve </a:t>
            </a:r>
            <a:endParaRPr lang="en-US" sz="3400" dirty="0"/>
          </a:p>
          <a:p>
            <a:endParaRPr lang="en-US" sz="3400" dirty="0"/>
          </a:p>
          <a:p>
            <a:endParaRPr lang="en-US" sz="3400" dirty="0"/>
          </a:p>
          <a:p>
            <a:endParaRPr lang="en-US" sz="3400" dirty="0"/>
          </a:p>
          <a:p>
            <a:pPr algn="l"/>
            <a:endParaRPr lang="en-US" sz="2000" b="1" dirty="0"/>
          </a:p>
        </p:txBody>
      </p:sp>
      <p:pic>
        <p:nvPicPr>
          <p:cNvPr id="8" name="Picture 7" descr="A close up of a logo&#10;&#10;Description generated with very high confidence">
            <a:extLst>
              <a:ext uri="{FF2B5EF4-FFF2-40B4-BE49-F238E27FC236}">
                <a16:creationId xmlns:a16="http://schemas.microsoft.com/office/drawing/2014/main" id="{8B5B580D-BC18-4E9B-839E-30E1851EEACE}"/>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4332105" y="12088861"/>
            <a:ext cx="3970069" cy="2991868"/>
          </a:xfrm>
          <a:prstGeom prst="rect">
            <a:avLst/>
          </a:prstGeom>
        </p:spPr>
      </p:pic>
      <p:sp>
        <p:nvSpPr>
          <p:cNvPr id="19" name="Arrow: Down 18">
            <a:extLst>
              <a:ext uri="{FF2B5EF4-FFF2-40B4-BE49-F238E27FC236}">
                <a16:creationId xmlns:a16="http://schemas.microsoft.com/office/drawing/2014/main" id="{5D4636AD-5592-47DD-9B28-1F3A31685D3A}"/>
              </a:ext>
            </a:extLst>
          </p:cNvPr>
          <p:cNvSpPr/>
          <p:nvPr/>
        </p:nvSpPr>
        <p:spPr>
          <a:xfrm rot="5400000">
            <a:off x="8071674" y="12478967"/>
            <a:ext cx="329432" cy="894651"/>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0000"/>
              </a:solidFill>
            </a:endParaRPr>
          </a:p>
        </p:txBody>
      </p:sp>
      <p:sp>
        <p:nvSpPr>
          <p:cNvPr id="21" name="TextBox 20">
            <a:extLst>
              <a:ext uri="{FF2B5EF4-FFF2-40B4-BE49-F238E27FC236}">
                <a16:creationId xmlns:a16="http://schemas.microsoft.com/office/drawing/2014/main" id="{8B45AA95-ED93-4EAB-9BE0-BA4EA4A11637}"/>
              </a:ext>
            </a:extLst>
          </p:cNvPr>
          <p:cNvSpPr txBox="1"/>
          <p:nvPr/>
        </p:nvSpPr>
        <p:spPr>
          <a:xfrm>
            <a:off x="4064883" y="24193370"/>
            <a:ext cx="4497748" cy="701731"/>
          </a:xfrm>
          <a:prstGeom prst="rect">
            <a:avLst/>
          </a:prstGeom>
          <a:noFill/>
        </p:spPr>
        <p:txBody>
          <a:bodyPr wrap="square" rtlCol="0">
            <a:spAutoFit/>
          </a:bodyPr>
          <a:lstStyle/>
          <a:p>
            <a:pPr lvl="0" algn="ctr" defTabSz="4389120">
              <a:lnSpc>
                <a:spcPct val="90000"/>
              </a:lnSpc>
              <a:spcBef>
                <a:spcPts val="4800"/>
              </a:spcBef>
            </a:pPr>
            <a:r>
              <a:rPr lang="en-US" sz="4400" b="1" dirty="0">
                <a:solidFill>
                  <a:srgbClr val="FF0000"/>
                </a:solidFill>
              </a:rPr>
              <a:t>HPLC Parameters </a:t>
            </a:r>
          </a:p>
        </p:txBody>
      </p:sp>
      <p:sp>
        <p:nvSpPr>
          <p:cNvPr id="25" name="TextBox 24">
            <a:extLst>
              <a:ext uri="{FF2B5EF4-FFF2-40B4-BE49-F238E27FC236}">
                <a16:creationId xmlns:a16="http://schemas.microsoft.com/office/drawing/2014/main" id="{34CA9256-5C5C-48DC-9273-F85C1752771D}"/>
              </a:ext>
            </a:extLst>
          </p:cNvPr>
          <p:cNvSpPr txBox="1"/>
          <p:nvPr/>
        </p:nvSpPr>
        <p:spPr>
          <a:xfrm>
            <a:off x="8722311" y="12659840"/>
            <a:ext cx="3401278" cy="532903"/>
          </a:xfrm>
          <a:prstGeom prst="rect">
            <a:avLst/>
          </a:prstGeom>
          <a:noFill/>
        </p:spPr>
        <p:txBody>
          <a:bodyPr wrap="square" rtlCol="0">
            <a:spAutoFit/>
          </a:bodyPr>
          <a:lstStyle/>
          <a:p>
            <a:pPr lvl="0" defTabSz="4389120">
              <a:lnSpc>
                <a:spcPct val="107000"/>
              </a:lnSpc>
            </a:pPr>
            <a:r>
              <a:rPr lang="en-US" sz="2800" dirty="0">
                <a:solidFill>
                  <a:prstClr val="black"/>
                </a:solidFill>
                <a:latin typeface="Calibri" panose="020F0502020204030204" pitchFamily="34" charset="0"/>
                <a:ea typeface="Calibri" panose="020F0502020204030204" pitchFamily="34" charset="0"/>
                <a:cs typeface="Times New Roman" panose="02020603050405020304" pitchFamily="18" charset="0"/>
              </a:rPr>
              <a:t>Polyacrylic Acid </a:t>
            </a:r>
          </a:p>
        </p:txBody>
      </p:sp>
      <p:sp>
        <p:nvSpPr>
          <p:cNvPr id="10" name="TextBox 9">
            <a:extLst>
              <a:ext uri="{FF2B5EF4-FFF2-40B4-BE49-F238E27FC236}">
                <a16:creationId xmlns:a16="http://schemas.microsoft.com/office/drawing/2014/main" id="{52FA62F4-1DF8-478F-A7B4-3CC079C0F20A}"/>
              </a:ext>
            </a:extLst>
          </p:cNvPr>
          <p:cNvSpPr txBox="1"/>
          <p:nvPr/>
        </p:nvSpPr>
        <p:spPr>
          <a:xfrm>
            <a:off x="21384481" y="19153139"/>
            <a:ext cx="3472070" cy="523220"/>
          </a:xfrm>
          <a:prstGeom prst="rect">
            <a:avLst/>
          </a:prstGeom>
          <a:noFill/>
        </p:spPr>
        <p:txBody>
          <a:bodyPr wrap="square" rtlCol="0">
            <a:spAutoFit/>
          </a:bodyPr>
          <a:lstStyle/>
          <a:p>
            <a:r>
              <a:rPr lang="en-US" sz="2800" b="1" dirty="0">
                <a:solidFill>
                  <a:srgbClr val="FF0000"/>
                </a:solidFill>
              </a:rPr>
              <a:t>PAA (1</a:t>
            </a:r>
            <a:r>
              <a:rPr lang="en-US" sz="2800" b="1" baseline="30000" dirty="0">
                <a:solidFill>
                  <a:srgbClr val="FF0000"/>
                </a:solidFill>
              </a:rPr>
              <a:t>st</a:t>
            </a:r>
            <a:r>
              <a:rPr lang="en-US" sz="2800" b="1" dirty="0">
                <a:solidFill>
                  <a:srgbClr val="FF0000"/>
                </a:solidFill>
              </a:rPr>
              <a:t> Run)</a:t>
            </a:r>
            <a:endParaRPr lang="en-US" sz="2800" dirty="0"/>
          </a:p>
        </p:txBody>
      </p:sp>
      <p:sp>
        <p:nvSpPr>
          <p:cNvPr id="13" name="Rectangle 12">
            <a:extLst>
              <a:ext uri="{FF2B5EF4-FFF2-40B4-BE49-F238E27FC236}">
                <a16:creationId xmlns:a16="http://schemas.microsoft.com/office/drawing/2014/main" id="{4AB3DF54-E8D3-4F55-A21C-7C0044E4DFCE}"/>
              </a:ext>
            </a:extLst>
          </p:cNvPr>
          <p:cNvSpPr/>
          <p:nvPr/>
        </p:nvSpPr>
        <p:spPr>
          <a:xfrm>
            <a:off x="26370505" y="24509121"/>
            <a:ext cx="1806328" cy="523220"/>
          </a:xfrm>
          <a:prstGeom prst="rect">
            <a:avLst/>
          </a:prstGeom>
        </p:spPr>
        <p:txBody>
          <a:bodyPr wrap="none">
            <a:spAutoFit/>
          </a:bodyPr>
          <a:lstStyle/>
          <a:p>
            <a:pPr lvl="0"/>
            <a:r>
              <a:rPr lang="en-US" sz="2800" b="1" dirty="0">
                <a:solidFill>
                  <a:srgbClr val="FF0000"/>
                </a:solidFill>
              </a:rPr>
              <a:t>Yellow Vial</a:t>
            </a:r>
            <a:endParaRPr lang="en-US" sz="2800" dirty="0">
              <a:solidFill>
                <a:prstClr val="black"/>
              </a:solidFill>
            </a:endParaRPr>
          </a:p>
        </p:txBody>
      </p:sp>
      <p:sp>
        <p:nvSpPr>
          <p:cNvPr id="30" name="Rectangle 29">
            <a:extLst>
              <a:ext uri="{FF2B5EF4-FFF2-40B4-BE49-F238E27FC236}">
                <a16:creationId xmlns:a16="http://schemas.microsoft.com/office/drawing/2014/main" id="{48FC4355-918D-48F4-92AF-92E4A2952F1D}"/>
              </a:ext>
            </a:extLst>
          </p:cNvPr>
          <p:cNvSpPr/>
          <p:nvPr/>
        </p:nvSpPr>
        <p:spPr>
          <a:xfrm>
            <a:off x="17122465" y="24696635"/>
            <a:ext cx="2282676" cy="523220"/>
          </a:xfrm>
          <a:prstGeom prst="rect">
            <a:avLst/>
          </a:prstGeom>
        </p:spPr>
        <p:txBody>
          <a:bodyPr wrap="none">
            <a:spAutoFit/>
          </a:bodyPr>
          <a:lstStyle/>
          <a:p>
            <a:pPr lvl="0"/>
            <a:r>
              <a:rPr lang="en-US" sz="2800" b="1" dirty="0">
                <a:solidFill>
                  <a:srgbClr val="FF0000"/>
                </a:solidFill>
              </a:rPr>
              <a:t>PAA (2</a:t>
            </a:r>
            <a:r>
              <a:rPr lang="en-US" sz="2800" b="1" baseline="30000" dirty="0">
                <a:solidFill>
                  <a:srgbClr val="FF0000"/>
                </a:solidFill>
              </a:rPr>
              <a:t>nd</a:t>
            </a:r>
            <a:r>
              <a:rPr lang="en-US" sz="2800" b="1" dirty="0">
                <a:solidFill>
                  <a:srgbClr val="FF0000"/>
                </a:solidFill>
              </a:rPr>
              <a:t> Run)</a:t>
            </a:r>
            <a:endParaRPr lang="en-US" sz="2800" dirty="0">
              <a:solidFill>
                <a:prstClr val="black"/>
              </a:solidFill>
            </a:endParaRPr>
          </a:p>
        </p:txBody>
      </p:sp>
      <p:sp>
        <p:nvSpPr>
          <p:cNvPr id="32" name="Rectangle 31">
            <a:extLst>
              <a:ext uri="{FF2B5EF4-FFF2-40B4-BE49-F238E27FC236}">
                <a16:creationId xmlns:a16="http://schemas.microsoft.com/office/drawing/2014/main" id="{CDABB6D4-110F-4F8D-A44E-CF79505AFAC8}"/>
              </a:ext>
            </a:extLst>
          </p:cNvPr>
          <p:cNvSpPr/>
          <p:nvPr/>
        </p:nvSpPr>
        <p:spPr>
          <a:xfrm>
            <a:off x="17360639" y="31042114"/>
            <a:ext cx="1740348" cy="523220"/>
          </a:xfrm>
          <a:prstGeom prst="rect">
            <a:avLst/>
          </a:prstGeom>
        </p:spPr>
        <p:txBody>
          <a:bodyPr wrap="none">
            <a:spAutoFit/>
          </a:bodyPr>
          <a:lstStyle/>
          <a:p>
            <a:pPr lvl="0"/>
            <a:r>
              <a:rPr lang="en-US" sz="2800" b="1" dirty="0">
                <a:solidFill>
                  <a:srgbClr val="FF0000"/>
                </a:solidFill>
              </a:rPr>
              <a:t>Green Vial</a:t>
            </a:r>
            <a:endParaRPr lang="en-US" sz="2800" dirty="0">
              <a:solidFill>
                <a:prstClr val="black"/>
              </a:solidFill>
            </a:endParaRPr>
          </a:p>
        </p:txBody>
      </p:sp>
      <p:sp>
        <p:nvSpPr>
          <p:cNvPr id="34" name="Rectangle 33">
            <a:extLst>
              <a:ext uri="{FF2B5EF4-FFF2-40B4-BE49-F238E27FC236}">
                <a16:creationId xmlns:a16="http://schemas.microsoft.com/office/drawing/2014/main" id="{99EAD79B-1E5F-4943-B2AE-76A9ABE036CD}"/>
              </a:ext>
            </a:extLst>
          </p:cNvPr>
          <p:cNvSpPr/>
          <p:nvPr/>
        </p:nvSpPr>
        <p:spPr>
          <a:xfrm>
            <a:off x="26572419" y="31039231"/>
            <a:ext cx="1402500" cy="523220"/>
          </a:xfrm>
          <a:prstGeom prst="rect">
            <a:avLst/>
          </a:prstGeom>
        </p:spPr>
        <p:txBody>
          <a:bodyPr wrap="none">
            <a:spAutoFit/>
          </a:bodyPr>
          <a:lstStyle/>
          <a:p>
            <a:pPr lvl="0"/>
            <a:r>
              <a:rPr lang="en-US" sz="2800" b="1" dirty="0">
                <a:solidFill>
                  <a:srgbClr val="FF0000"/>
                </a:solidFill>
              </a:rPr>
              <a:t>Red Vial</a:t>
            </a:r>
            <a:endParaRPr lang="en-US" sz="2800" dirty="0">
              <a:solidFill>
                <a:prstClr val="black"/>
              </a:solidFill>
            </a:endParaRPr>
          </a:p>
        </p:txBody>
      </p:sp>
      <p:sp>
        <p:nvSpPr>
          <p:cNvPr id="15" name="TextBox 14">
            <a:extLst>
              <a:ext uri="{FF2B5EF4-FFF2-40B4-BE49-F238E27FC236}">
                <a16:creationId xmlns:a16="http://schemas.microsoft.com/office/drawing/2014/main" id="{156A2A1A-A8E8-4C77-9E5C-549173DF41F4}"/>
              </a:ext>
            </a:extLst>
          </p:cNvPr>
          <p:cNvSpPr txBox="1"/>
          <p:nvPr/>
        </p:nvSpPr>
        <p:spPr>
          <a:xfrm>
            <a:off x="32211126" y="13584795"/>
            <a:ext cx="10470706" cy="4278094"/>
          </a:xfrm>
          <a:prstGeom prst="rect">
            <a:avLst/>
          </a:prstGeom>
          <a:noFill/>
        </p:spPr>
        <p:txBody>
          <a:bodyPr wrap="square" rtlCol="0">
            <a:spAutoFit/>
          </a:bodyPr>
          <a:lstStyle/>
          <a:p>
            <a:pPr marL="285750" indent="-285750">
              <a:buFont typeface="Arial" panose="020B0604020202020204" pitchFamily="34" charset="0"/>
              <a:buChar char="•"/>
            </a:pPr>
            <a:r>
              <a:rPr lang="en-US" sz="3400" dirty="0"/>
              <a:t>Retention times were taken and plotted on the x-axis along with </a:t>
            </a:r>
            <a:r>
              <a:rPr lang="en-US" sz="3400" dirty="0" err="1"/>
              <a:t>LogMp</a:t>
            </a:r>
            <a:r>
              <a:rPr lang="en-US" sz="3400" dirty="0"/>
              <a:t> (molecular weight) on the y-axis. </a:t>
            </a:r>
          </a:p>
          <a:p>
            <a:pPr marL="285750" indent="-285750">
              <a:buFont typeface="Arial" panose="020B0604020202020204" pitchFamily="34" charset="0"/>
              <a:buChar char="•"/>
            </a:pPr>
            <a:r>
              <a:rPr lang="en-US" sz="3400" dirty="0"/>
              <a:t>The line of best fit was determined and plugged in the retention time of PAA to the line equation, y= -0.1988x + 6.8594. </a:t>
            </a:r>
          </a:p>
          <a:p>
            <a:pPr marL="285750" indent="-285750">
              <a:buFont typeface="Arial" panose="020B0604020202020204" pitchFamily="34" charset="0"/>
              <a:buChar char="•"/>
            </a:pPr>
            <a:r>
              <a:rPr lang="en-US" sz="3400" dirty="0"/>
              <a:t>We then, took 10 to the power of that number and calculated a molecular weight of 52,305 g/</a:t>
            </a:r>
            <a:r>
              <a:rPr lang="en-US" sz="3400" dirty="0" err="1"/>
              <a:t>mol</a:t>
            </a:r>
            <a:r>
              <a:rPr lang="en-US" sz="3400" dirty="0"/>
              <a:t> and 52,016 g/</a:t>
            </a:r>
            <a:r>
              <a:rPr lang="en-US" sz="3400" dirty="0" err="1"/>
              <a:t>mol</a:t>
            </a:r>
            <a:r>
              <a:rPr lang="en-US" sz="3400" dirty="0"/>
              <a:t> for polyacrylic acid. </a:t>
            </a:r>
          </a:p>
        </p:txBody>
      </p:sp>
      <p:cxnSp>
        <p:nvCxnSpPr>
          <p:cNvPr id="43" name="Straight Arrow Connector 42">
            <a:extLst>
              <a:ext uri="{FF2B5EF4-FFF2-40B4-BE49-F238E27FC236}">
                <a16:creationId xmlns:a16="http://schemas.microsoft.com/office/drawing/2014/main" id="{A7A72FF9-664C-4676-BCB2-3248EE0F1DFD}"/>
              </a:ext>
            </a:extLst>
          </p:cNvPr>
          <p:cNvCxnSpPr/>
          <p:nvPr/>
        </p:nvCxnSpPr>
        <p:spPr>
          <a:xfrm>
            <a:off x="25923240" y="21366480"/>
            <a:ext cx="579120"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44" name="TextBox 43">
            <a:extLst>
              <a:ext uri="{FF2B5EF4-FFF2-40B4-BE49-F238E27FC236}">
                <a16:creationId xmlns:a16="http://schemas.microsoft.com/office/drawing/2014/main" id="{2548CC2C-4627-458A-9514-F84B340773FE}"/>
              </a:ext>
            </a:extLst>
          </p:cNvPr>
          <p:cNvSpPr txBox="1"/>
          <p:nvPr/>
        </p:nvSpPr>
        <p:spPr>
          <a:xfrm>
            <a:off x="24502094" y="21197203"/>
            <a:ext cx="1526973" cy="338554"/>
          </a:xfrm>
          <a:prstGeom prst="rect">
            <a:avLst/>
          </a:prstGeom>
          <a:noFill/>
        </p:spPr>
        <p:txBody>
          <a:bodyPr wrap="square" rtlCol="0">
            <a:spAutoFit/>
          </a:bodyPr>
          <a:lstStyle/>
          <a:p>
            <a:r>
              <a:rPr lang="en-US" sz="1600" dirty="0"/>
              <a:t>20,000 g/</a:t>
            </a:r>
            <a:r>
              <a:rPr lang="en-US" sz="1600" dirty="0" err="1"/>
              <a:t>mol</a:t>
            </a:r>
            <a:endParaRPr lang="en-US" sz="1600" dirty="0"/>
          </a:p>
        </p:txBody>
      </p:sp>
      <p:cxnSp>
        <p:nvCxnSpPr>
          <p:cNvPr id="46" name="Straight Arrow Connector 45">
            <a:extLst>
              <a:ext uri="{FF2B5EF4-FFF2-40B4-BE49-F238E27FC236}">
                <a16:creationId xmlns:a16="http://schemas.microsoft.com/office/drawing/2014/main" id="{317F932B-0612-49C2-BB82-7F82524ADA43}"/>
              </a:ext>
            </a:extLst>
          </p:cNvPr>
          <p:cNvCxnSpPr/>
          <p:nvPr/>
        </p:nvCxnSpPr>
        <p:spPr>
          <a:xfrm>
            <a:off x="27104447" y="21015960"/>
            <a:ext cx="457093" cy="35052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47" name="TextBox 46">
            <a:extLst>
              <a:ext uri="{FF2B5EF4-FFF2-40B4-BE49-F238E27FC236}">
                <a16:creationId xmlns:a16="http://schemas.microsoft.com/office/drawing/2014/main" id="{59439AC0-596B-4A9B-B65B-5DD0A603A117}"/>
              </a:ext>
            </a:extLst>
          </p:cNvPr>
          <p:cNvSpPr txBox="1"/>
          <p:nvPr/>
        </p:nvSpPr>
        <p:spPr>
          <a:xfrm>
            <a:off x="26000066" y="20748496"/>
            <a:ext cx="1397851" cy="338554"/>
          </a:xfrm>
          <a:prstGeom prst="rect">
            <a:avLst/>
          </a:prstGeom>
          <a:noFill/>
        </p:spPr>
        <p:txBody>
          <a:bodyPr wrap="square" rtlCol="0">
            <a:spAutoFit/>
          </a:bodyPr>
          <a:lstStyle/>
          <a:p>
            <a:r>
              <a:rPr lang="en-US" sz="1600" dirty="0"/>
              <a:t>4,000 g/</a:t>
            </a:r>
            <a:r>
              <a:rPr lang="en-US" sz="1600" dirty="0" err="1"/>
              <a:t>mol</a:t>
            </a:r>
            <a:endParaRPr lang="en-US" sz="1600" dirty="0"/>
          </a:p>
        </p:txBody>
      </p:sp>
      <p:cxnSp>
        <p:nvCxnSpPr>
          <p:cNvPr id="49" name="Straight Arrow Connector 48">
            <a:extLst>
              <a:ext uri="{FF2B5EF4-FFF2-40B4-BE49-F238E27FC236}">
                <a16:creationId xmlns:a16="http://schemas.microsoft.com/office/drawing/2014/main" id="{5F204428-C593-481A-85BE-CF54915BD654}"/>
              </a:ext>
            </a:extLst>
          </p:cNvPr>
          <p:cNvCxnSpPr>
            <a:cxnSpLocks/>
          </p:cNvCxnSpPr>
          <p:nvPr/>
        </p:nvCxnSpPr>
        <p:spPr>
          <a:xfrm>
            <a:off x="28557751" y="21191220"/>
            <a:ext cx="0" cy="45720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51" name="TextBox 50">
            <a:extLst>
              <a:ext uri="{FF2B5EF4-FFF2-40B4-BE49-F238E27FC236}">
                <a16:creationId xmlns:a16="http://schemas.microsoft.com/office/drawing/2014/main" id="{5DED4B52-4666-497D-9A5D-D2C7DD207251}"/>
              </a:ext>
            </a:extLst>
          </p:cNvPr>
          <p:cNvSpPr txBox="1"/>
          <p:nvPr/>
        </p:nvSpPr>
        <p:spPr>
          <a:xfrm>
            <a:off x="28182970" y="20594607"/>
            <a:ext cx="1085243" cy="646331"/>
          </a:xfrm>
          <a:prstGeom prst="rect">
            <a:avLst/>
          </a:prstGeom>
          <a:noFill/>
        </p:spPr>
        <p:txBody>
          <a:bodyPr wrap="square" rtlCol="0">
            <a:spAutoFit/>
          </a:bodyPr>
          <a:lstStyle/>
          <a:p>
            <a:r>
              <a:rPr lang="en-US" dirty="0"/>
              <a:t>600 g/</a:t>
            </a:r>
            <a:r>
              <a:rPr lang="en-US" dirty="0" err="1"/>
              <a:t>mol</a:t>
            </a:r>
            <a:endParaRPr lang="en-US" dirty="0"/>
          </a:p>
        </p:txBody>
      </p:sp>
      <p:cxnSp>
        <p:nvCxnSpPr>
          <p:cNvPr id="53" name="Straight Arrow Connector 52">
            <a:extLst>
              <a:ext uri="{FF2B5EF4-FFF2-40B4-BE49-F238E27FC236}">
                <a16:creationId xmlns:a16="http://schemas.microsoft.com/office/drawing/2014/main" id="{B2DD3251-4E2D-4985-A497-045003962EA0}"/>
              </a:ext>
            </a:extLst>
          </p:cNvPr>
          <p:cNvCxnSpPr/>
          <p:nvPr/>
        </p:nvCxnSpPr>
        <p:spPr>
          <a:xfrm flipV="1">
            <a:off x="16942676" y="27053628"/>
            <a:ext cx="945931" cy="105103"/>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54" name="TextBox 53">
            <a:extLst>
              <a:ext uri="{FF2B5EF4-FFF2-40B4-BE49-F238E27FC236}">
                <a16:creationId xmlns:a16="http://schemas.microsoft.com/office/drawing/2014/main" id="{B46F48F4-9AFF-4E12-A952-DD8CEE1CED33}"/>
              </a:ext>
            </a:extLst>
          </p:cNvPr>
          <p:cNvSpPr txBox="1"/>
          <p:nvPr/>
        </p:nvSpPr>
        <p:spPr>
          <a:xfrm>
            <a:off x="15721894" y="27053628"/>
            <a:ext cx="1569426" cy="338554"/>
          </a:xfrm>
          <a:prstGeom prst="rect">
            <a:avLst/>
          </a:prstGeom>
          <a:noFill/>
        </p:spPr>
        <p:txBody>
          <a:bodyPr wrap="square" rtlCol="0">
            <a:spAutoFit/>
          </a:bodyPr>
          <a:lstStyle/>
          <a:p>
            <a:r>
              <a:rPr lang="en-US" sz="1600" dirty="0"/>
              <a:t>13,000 g/</a:t>
            </a:r>
            <a:r>
              <a:rPr lang="en-US" sz="1600" dirty="0" err="1"/>
              <a:t>mol</a:t>
            </a:r>
            <a:endParaRPr lang="en-US" sz="1600" dirty="0"/>
          </a:p>
        </p:txBody>
      </p:sp>
      <p:cxnSp>
        <p:nvCxnSpPr>
          <p:cNvPr id="56" name="Straight Arrow Connector 55">
            <a:extLst>
              <a:ext uri="{FF2B5EF4-FFF2-40B4-BE49-F238E27FC236}">
                <a16:creationId xmlns:a16="http://schemas.microsoft.com/office/drawing/2014/main" id="{64EC5C07-D408-4C1D-BFBC-BF1D71AAD294}"/>
              </a:ext>
            </a:extLst>
          </p:cNvPr>
          <p:cNvCxnSpPr/>
          <p:nvPr/>
        </p:nvCxnSpPr>
        <p:spPr>
          <a:xfrm>
            <a:off x="18939641" y="27317294"/>
            <a:ext cx="389676"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57" name="TextBox 56">
            <a:extLst>
              <a:ext uri="{FF2B5EF4-FFF2-40B4-BE49-F238E27FC236}">
                <a16:creationId xmlns:a16="http://schemas.microsoft.com/office/drawing/2014/main" id="{471DABC8-161E-4126-84DC-AFDABFEE43A3}"/>
              </a:ext>
            </a:extLst>
          </p:cNvPr>
          <p:cNvSpPr txBox="1"/>
          <p:nvPr/>
        </p:nvSpPr>
        <p:spPr>
          <a:xfrm>
            <a:off x="18313754" y="27024906"/>
            <a:ext cx="814337" cy="584775"/>
          </a:xfrm>
          <a:prstGeom prst="rect">
            <a:avLst/>
          </a:prstGeom>
          <a:noFill/>
        </p:spPr>
        <p:txBody>
          <a:bodyPr wrap="square" rtlCol="0">
            <a:spAutoFit/>
          </a:bodyPr>
          <a:lstStyle/>
          <a:p>
            <a:r>
              <a:rPr lang="en-US" sz="1600" dirty="0"/>
              <a:t>1,500 g/</a:t>
            </a:r>
            <a:r>
              <a:rPr lang="en-US" sz="1600" dirty="0" err="1"/>
              <a:t>mol</a:t>
            </a:r>
            <a:endParaRPr lang="en-US" sz="1600" dirty="0"/>
          </a:p>
        </p:txBody>
      </p:sp>
      <p:cxnSp>
        <p:nvCxnSpPr>
          <p:cNvPr id="59" name="Straight Arrow Connector 58">
            <a:extLst>
              <a:ext uri="{FF2B5EF4-FFF2-40B4-BE49-F238E27FC236}">
                <a16:creationId xmlns:a16="http://schemas.microsoft.com/office/drawing/2014/main" id="{5BEF1B45-81DF-4151-A990-65F8F40668F9}"/>
              </a:ext>
            </a:extLst>
          </p:cNvPr>
          <p:cNvCxnSpPr/>
          <p:nvPr/>
        </p:nvCxnSpPr>
        <p:spPr>
          <a:xfrm>
            <a:off x="19587956" y="27053628"/>
            <a:ext cx="311303" cy="263665"/>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60" name="TextBox 59">
            <a:extLst>
              <a:ext uri="{FF2B5EF4-FFF2-40B4-BE49-F238E27FC236}">
                <a16:creationId xmlns:a16="http://schemas.microsoft.com/office/drawing/2014/main" id="{9EECC0AA-D7CF-4F64-A2BF-594AF5ED7613}"/>
              </a:ext>
            </a:extLst>
          </p:cNvPr>
          <p:cNvSpPr txBox="1"/>
          <p:nvPr/>
        </p:nvSpPr>
        <p:spPr>
          <a:xfrm>
            <a:off x="18967225" y="26636067"/>
            <a:ext cx="787776" cy="584775"/>
          </a:xfrm>
          <a:prstGeom prst="rect">
            <a:avLst/>
          </a:prstGeom>
          <a:noFill/>
        </p:spPr>
        <p:txBody>
          <a:bodyPr wrap="square" rtlCol="0">
            <a:spAutoFit/>
          </a:bodyPr>
          <a:lstStyle/>
          <a:p>
            <a:r>
              <a:rPr lang="en-US" sz="1600" dirty="0"/>
              <a:t>400 g/</a:t>
            </a:r>
            <a:r>
              <a:rPr lang="en-US" sz="1600" dirty="0" err="1"/>
              <a:t>mol</a:t>
            </a:r>
            <a:endParaRPr lang="en-US" sz="1600" dirty="0"/>
          </a:p>
        </p:txBody>
      </p:sp>
      <p:cxnSp>
        <p:nvCxnSpPr>
          <p:cNvPr id="62" name="Straight Arrow Connector 61">
            <a:extLst>
              <a:ext uri="{FF2B5EF4-FFF2-40B4-BE49-F238E27FC236}">
                <a16:creationId xmlns:a16="http://schemas.microsoft.com/office/drawing/2014/main" id="{F13EAA85-D15D-4233-BD6F-2FD6ED96C50B}"/>
              </a:ext>
            </a:extLst>
          </p:cNvPr>
          <p:cNvCxnSpPr/>
          <p:nvPr/>
        </p:nvCxnSpPr>
        <p:spPr>
          <a:xfrm>
            <a:off x="25750345" y="27392182"/>
            <a:ext cx="620160" cy="10288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63" name="TextBox 62">
            <a:extLst>
              <a:ext uri="{FF2B5EF4-FFF2-40B4-BE49-F238E27FC236}">
                <a16:creationId xmlns:a16="http://schemas.microsoft.com/office/drawing/2014/main" id="{3B9FDDDC-80E0-41C1-9768-FE3446B7DB1D}"/>
              </a:ext>
            </a:extLst>
          </p:cNvPr>
          <p:cNvSpPr txBox="1"/>
          <p:nvPr/>
        </p:nvSpPr>
        <p:spPr>
          <a:xfrm>
            <a:off x="24521297" y="27185460"/>
            <a:ext cx="1478769" cy="338554"/>
          </a:xfrm>
          <a:prstGeom prst="rect">
            <a:avLst/>
          </a:prstGeom>
          <a:noFill/>
        </p:spPr>
        <p:txBody>
          <a:bodyPr wrap="square" rtlCol="0">
            <a:spAutoFit/>
          </a:bodyPr>
          <a:lstStyle/>
          <a:p>
            <a:r>
              <a:rPr lang="en-US" sz="1600" dirty="0"/>
              <a:t>30,000 g/</a:t>
            </a:r>
            <a:r>
              <a:rPr lang="en-US" sz="1600" dirty="0" err="1"/>
              <a:t>mol</a:t>
            </a:r>
            <a:endParaRPr lang="en-US" sz="1600" dirty="0"/>
          </a:p>
        </p:txBody>
      </p:sp>
      <p:cxnSp>
        <p:nvCxnSpPr>
          <p:cNvPr id="65" name="Straight Arrow Connector 64">
            <a:extLst>
              <a:ext uri="{FF2B5EF4-FFF2-40B4-BE49-F238E27FC236}">
                <a16:creationId xmlns:a16="http://schemas.microsoft.com/office/drawing/2014/main" id="{57AF0089-2CC7-486B-8B96-DDB88D888D2C}"/>
              </a:ext>
            </a:extLst>
          </p:cNvPr>
          <p:cNvCxnSpPr/>
          <p:nvPr/>
        </p:nvCxnSpPr>
        <p:spPr>
          <a:xfrm>
            <a:off x="26918842" y="27317293"/>
            <a:ext cx="260910" cy="206721"/>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66" name="TextBox 65">
            <a:extLst>
              <a:ext uri="{FF2B5EF4-FFF2-40B4-BE49-F238E27FC236}">
                <a16:creationId xmlns:a16="http://schemas.microsoft.com/office/drawing/2014/main" id="{40FC1132-8627-48FA-A63A-6B093EF1814E}"/>
              </a:ext>
            </a:extLst>
          </p:cNvPr>
          <p:cNvSpPr txBox="1"/>
          <p:nvPr/>
        </p:nvSpPr>
        <p:spPr>
          <a:xfrm>
            <a:off x="26204598" y="27013443"/>
            <a:ext cx="1245654" cy="338554"/>
          </a:xfrm>
          <a:prstGeom prst="rect">
            <a:avLst/>
          </a:prstGeom>
          <a:noFill/>
        </p:spPr>
        <p:txBody>
          <a:bodyPr wrap="square" rtlCol="0">
            <a:spAutoFit/>
          </a:bodyPr>
          <a:lstStyle/>
          <a:p>
            <a:r>
              <a:rPr lang="en-US" sz="1600" dirty="0"/>
              <a:t>7,000 g/</a:t>
            </a:r>
            <a:r>
              <a:rPr lang="en-US" sz="1600" dirty="0" err="1"/>
              <a:t>mol</a:t>
            </a:r>
            <a:endParaRPr lang="en-US" sz="1600" dirty="0"/>
          </a:p>
        </p:txBody>
      </p:sp>
      <p:cxnSp>
        <p:nvCxnSpPr>
          <p:cNvPr id="68" name="Straight Arrow Connector 67">
            <a:extLst>
              <a:ext uri="{FF2B5EF4-FFF2-40B4-BE49-F238E27FC236}">
                <a16:creationId xmlns:a16="http://schemas.microsoft.com/office/drawing/2014/main" id="{90F8C5A4-3A6E-403D-A41B-58BBC52AED08}"/>
              </a:ext>
            </a:extLst>
          </p:cNvPr>
          <p:cNvCxnSpPr/>
          <p:nvPr/>
        </p:nvCxnSpPr>
        <p:spPr>
          <a:xfrm>
            <a:off x="28283338" y="27681382"/>
            <a:ext cx="178676" cy="41277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69" name="TextBox 68">
            <a:extLst>
              <a:ext uri="{FF2B5EF4-FFF2-40B4-BE49-F238E27FC236}">
                <a16:creationId xmlns:a16="http://schemas.microsoft.com/office/drawing/2014/main" id="{FB40833A-2DD8-49B5-980A-BBBB0C59C53C}"/>
              </a:ext>
            </a:extLst>
          </p:cNvPr>
          <p:cNvSpPr txBox="1"/>
          <p:nvPr/>
        </p:nvSpPr>
        <p:spPr>
          <a:xfrm>
            <a:off x="27588619" y="27372178"/>
            <a:ext cx="1568113" cy="338554"/>
          </a:xfrm>
          <a:prstGeom prst="rect">
            <a:avLst/>
          </a:prstGeom>
          <a:noFill/>
        </p:spPr>
        <p:txBody>
          <a:bodyPr wrap="square" rtlCol="0">
            <a:spAutoFit/>
          </a:bodyPr>
          <a:lstStyle/>
          <a:p>
            <a:r>
              <a:rPr lang="en-US" sz="1600" dirty="0"/>
              <a:t>1,000 g/</a:t>
            </a:r>
            <a:r>
              <a:rPr lang="en-US" sz="1600" dirty="0" err="1"/>
              <a:t>mol</a:t>
            </a:r>
            <a:endParaRPr lang="en-US" sz="1600" dirty="0"/>
          </a:p>
        </p:txBody>
      </p:sp>
      <p:cxnSp>
        <p:nvCxnSpPr>
          <p:cNvPr id="73" name="Straight Arrow Connector 72">
            <a:extLst>
              <a:ext uri="{FF2B5EF4-FFF2-40B4-BE49-F238E27FC236}">
                <a16:creationId xmlns:a16="http://schemas.microsoft.com/office/drawing/2014/main" id="{9ACE9177-0077-4EF0-B246-28F9DE7CCF15}"/>
              </a:ext>
            </a:extLst>
          </p:cNvPr>
          <p:cNvCxnSpPr/>
          <p:nvPr/>
        </p:nvCxnSpPr>
        <p:spPr>
          <a:xfrm flipH="1">
            <a:off x="21567913" y="14809304"/>
            <a:ext cx="771541"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74" name="TextBox 73">
            <a:extLst>
              <a:ext uri="{FF2B5EF4-FFF2-40B4-BE49-F238E27FC236}">
                <a16:creationId xmlns:a16="http://schemas.microsoft.com/office/drawing/2014/main" id="{D9434DC2-C305-4A55-9BA3-87EB67D72009}"/>
              </a:ext>
            </a:extLst>
          </p:cNvPr>
          <p:cNvSpPr txBox="1"/>
          <p:nvPr/>
        </p:nvSpPr>
        <p:spPr>
          <a:xfrm>
            <a:off x="22266790" y="14640027"/>
            <a:ext cx="1762539" cy="338554"/>
          </a:xfrm>
          <a:prstGeom prst="rect">
            <a:avLst/>
          </a:prstGeom>
          <a:noFill/>
        </p:spPr>
        <p:txBody>
          <a:bodyPr wrap="square" rtlCol="0">
            <a:spAutoFit/>
          </a:bodyPr>
          <a:lstStyle/>
          <a:p>
            <a:r>
              <a:rPr lang="en-US" sz="1600" dirty="0"/>
              <a:t>52,302.5 g/</a:t>
            </a:r>
            <a:r>
              <a:rPr lang="en-US" sz="1600" dirty="0" err="1"/>
              <a:t>mol</a:t>
            </a:r>
            <a:endParaRPr lang="en-US" sz="1600" dirty="0"/>
          </a:p>
        </p:txBody>
      </p:sp>
      <p:cxnSp>
        <p:nvCxnSpPr>
          <p:cNvPr id="76" name="Straight Arrow Connector 75">
            <a:extLst>
              <a:ext uri="{FF2B5EF4-FFF2-40B4-BE49-F238E27FC236}">
                <a16:creationId xmlns:a16="http://schemas.microsoft.com/office/drawing/2014/main" id="{064BBB80-402A-44DB-97D9-20C5AE31FC8A}"/>
              </a:ext>
            </a:extLst>
          </p:cNvPr>
          <p:cNvCxnSpPr/>
          <p:nvPr/>
        </p:nvCxnSpPr>
        <p:spPr>
          <a:xfrm flipH="1">
            <a:off x="17291320" y="20594607"/>
            <a:ext cx="678628"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77" name="TextBox 76">
            <a:extLst>
              <a:ext uri="{FF2B5EF4-FFF2-40B4-BE49-F238E27FC236}">
                <a16:creationId xmlns:a16="http://schemas.microsoft.com/office/drawing/2014/main" id="{21EF7A64-44B6-46AC-BC64-03B02ACB18A1}"/>
              </a:ext>
            </a:extLst>
          </p:cNvPr>
          <p:cNvSpPr txBox="1"/>
          <p:nvPr/>
        </p:nvSpPr>
        <p:spPr>
          <a:xfrm>
            <a:off x="17900935" y="20420619"/>
            <a:ext cx="1485486" cy="338554"/>
          </a:xfrm>
          <a:prstGeom prst="rect">
            <a:avLst/>
          </a:prstGeom>
          <a:noFill/>
        </p:spPr>
        <p:txBody>
          <a:bodyPr wrap="square" rtlCol="0">
            <a:spAutoFit/>
          </a:bodyPr>
          <a:lstStyle/>
          <a:p>
            <a:r>
              <a:rPr lang="en-US" sz="1600" dirty="0"/>
              <a:t>52,016 g/</a:t>
            </a:r>
            <a:r>
              <a:rPr lang="en-US" sz="1600" dirty="0" err="1"/>
              <a:t>mol</a:t>
            </a:r>
            <a:endParaRPr lang="en-US" sz="1600" dirty="0"/>
          </a:p>
        </p:txBody>
      </p:sp>
      <p:sp>
        <p:nvSpPr>
          <p:cNvPr id="79" name="TextBox 78">
            <a:extLst>
              <a:ext uri="{FF2B5EF4-FFF2-40B4-BE49-F238E27FC236}">
                <a16:creationId xmlns:a16="http://schemas.microsoft.com/office/drawing/2014/main" id="{FDE68748-58BD-4C33-8A6A-36BFD7C3AF3F}"/>
              </a:ext>
            </a:extLst>
          </p:cNvPr>
          <p:cNvSpPr txBox="1"/>
          <p:nvPr/>
        </p:nvSpPr>
        <p:spPr>
          <a:xfrm>
            <a:off x="2382411" y="15125827"/>
            <a:ext cx="7862692" cy="701731"/>
          </a:xfrm>
          <a:prstGeom prst="rect">
            <a:avLst/>
          </a:prstGeom>
          <a:noFill/>
        </p:spPr>
        <p:txBody>
          <a:bodyPr wrap="square" rtlCol="0">
            <a:spAutoFit/>
          </a:bodyPr>
          <a:lstStyle/>
          <a:p>
            <a:pPr lvl="0" algn="ctr" defTabSz="4389120">
              <a:lnSpc>
                <a:spcPct val="90000"/>
              </a:lnSpc>
              <a:spcBef>
                <a:spcPts val="4800"/>
              </a:spcBef>
            </a:pPr>
            <a:r>
              <a:rPr lang="en-US" sz="4400" b="1" dirty="0">
                <a:solidFill>
                  <a:srgbClr val="FF0000"/>
                </a:solidFill>
              </a:rPr>
              <a:t>Molecular Weight of Standards</a:t>
            </a:r>
          </a:p>
        </p:txBody>
      </p:sp>
      <p:sp>
        <p:nvSpPr>
          <p:cNvPr id="80" name="TextBox 79">
            <a:extLst>
              <a:ext uri="{FF2B5EF4-FFF2-40B4-BE49-F238E27FC236}">
                <a16:creationId xmlns:a16="http://schemas.microsoft.com/office/drawing/2014/main" id="{B330DDE4-C228-4917-B98B-D3D37B0D5451}"/>
              </a:ext>
            </a:extLst>
          </p:cNvPr>
          <p:cNvSpPr txBox="1"/>
          <p:nvPr/>
        </p:nvSpPr>
        <p:spPr>
          <a:xfrm>
            <a:off x="266605" y="5945372"/>
            <a:ext cx="12094303" cy="6214009"/>
          </a:xfrm>
          <a:prstGeom prst="rect">
            <a:avLst/>
          </a:prstGeom>
          <a:noFill/>
        </p:spPr>
        <p:txBody>
          <a:bodyPr wrap="square" rtlCol="0">
            <a:spAutoFit/>
          </a:bodyPr>
          <a:lstStyle/>
          <a:p>
            <a:pPr lvl="0" algn="ctr" defTabSz="4389120">
              <a:lnSpc>
                <a:spcPct val="90000"/>
              </a:lnSpc>
              <a:spcBef>
                <a:spcPts val="4800"/>
              </a:spcBef>
            </a:pPr>
            <a:r>
              <a:rPr lang="en-US" sz="3400" dirty="0">
                <a:solidFill>
                  <a:prstClr val="black"/>
                </a:solidFill>
              </a:rPr>
              <a:t>The purpose of this project was to develop a method to characterize polymers using size exclusion chromatography. A polymer is a long chain of repeating subunits. Size exclusion chromatography is used to separate and characterize a mixture of compounds based on their size. Specifically, high performance liquid chromatography coupled with a refractive index detector (RID) was used for this research project. Compounds that have a lower retention time has a higher molecular weight while compounds that have a higher retention time are considered to have a smaller molecular weight. The column in the HPLC used was a </a:t>
            </a:r>
            <a:r>
              <a:rPr lang="en-US" sz="3400" dirty="0" err="1">
                <a:solidFill>
                  <a:prstClr val="black"/>
                </a:solidFill>
              </a:rPr>
              <a:t>Shodex</a:t>
            </a:r>
            <a:r>
              <a:rPr lang="en-US" sz="3400" dirty="0">
                <a:solidFill>
                  <a:prstClr val="black"/>
                </a:solidFill>
              </a:rPr>
              <a:t> KF-803. Polyethylene glycol (PEG) was used a standard for this method. The mobile phase used was dimethylformamide (DMF), which is a sufficient solvent for polyethylene glycol.</a:t>
            </a:r>
          </a:p>
        </p:txBody>
      </p:sp>
      <p:sp>
        <p:nvSpPr>
          <p:cNvPr id="82" name="TextBox 81">
            <a:extLst>
              <a:ext uri="{FF2B5EF4-FFF2-40B4-BE49-F238E27FC236}">
                <a16:creationId xmlns:a16="http://schemas.microsoft.com/office/drawing/2014/main" id="{EF25F10A-86FF-4542-9771-85AE695AC4D6}"/>
              </a:ext>
            </a:extLst>
          </p:cNvPr>
          <p:cNvSpPr txBox="1"/>
          <p:nvPr/>
        </p:nvSpPr>
        <p:spPr>
          <a:xfrm>
            <a:off x="34064127" y="18968798"/>
            <a:ext cx="6648683" cy="701731"/>
          </a:xfrm>
          <a:prstGeom prst="rect">
            <a:avLst/>
          </a:prstGeom>
          <a:noFill/>
        </p:spPr>
        <p:txBody>
          <a:bodyPr wrap="square" rtlCol="0">
            <a:spAutoFit/>
          </a:bodyPr>
          <a:lstStyle/>
          <a:p>
            <a:pPr lvl="0" algn="ctr" defTabSz="4389120">
              <a:lnSpc>
                <a:spcPct val="90000"/>
              </a:lnSpc>
              <a:spcBef>
                <a:spcPts val="4800"/>
              </a:spcBef>
            </a:pPr>
            <a:r>
              <a:rPr lang="en-US" sz="4400" b="1" dirty="0">
                <a:solidFill>
                  <a:srgbClr val="FF0000"/>
                </a:solidFill>
              </a:rPr>
              <a:t>Conclusion</a:t>
            </a:r>
          </a:p>
        </p:txBody>
      </p:sp>
      <p:sp>
        <p:nvSpPr>
          <p:cNvPr id="83" name="TextBox 82">
            <a:extLst>
              <a:ext uri="{FF2B5EF4-FFF2-40B4-BE49-F238E27FC236}">
                <a16:creationId xmlns:a16="http://schemas.microsoft.com/office/drawing/2014/main" id="{F1A9CF70-48D7-466D-86BD-8D867ECB3B43}"/>
              </a:ext>
            </a:extLst>
          </p:cNvPr>
          <p:cNvSpPr txBox="1"/>
          <p:nvPr/>
        </p:nvSpPr>
        <p:spPr>
          <a:xfrm>
            <a:off x="31890062" y="19692995"/>
            <a:ext cx="11112831" cy="5690660"/>
          </a:xfrm>
          <a:prstGeom prst="rect">
            <a:avLst/>
          </a:prstGeom>
          <a:noFill/>
        </p:spPr>
        <p:txBody>
          <a:bodyPr wrap="square" rtlCol="0">
            <a:spAutoFit/>
          </a:bodyPr>
          <a:lstStyle/>
          <a:p>
            <a:pPr>
              <a:lnSpc>
                <a:spcPct val="107000"/>
              </a:lnSpc>
              <a:spcAft>
                <a:spcPts val="800"/>
              </a:spcAft>
            </a:pPr>
            <a:r>
              <a:rPr lang="en-US" sz="3400" dirty="0">
                <a:latin typeface="Calibri" panose="020F0502020204030204" pitchFamily="34" charset="0"/>
                <a:ea typeface="Calibri" panose="020F0502020204030204" pitchFamily="34" charset="0"/>
                <a:cs typeface="Times New Roman" panose="02020603050405020304" pitchFamily="18" charset="0"/>
              </a:rPr>
              <a:t>This method was shown to be an effective way to characterize polymers using PEG as a standard. We decided to ignore any peaks after 22 minutes because we were getting impurities. Poly (methyl methacrylate), otherwise known as P(MMA), was also tested using the same method. P(MMA) is very high in polarity. The known weight of the polymer was 60,500 g/mol. After running the polymer, 23,000 g/</a:t>
            </a:r>
            <a:r>
              <a:rPr lang="en-US" sz="3400" dirty="0" err="1">
                <a:latin typeface="Calibri" panose="020F0502020204030204" pitchFamily="34" charset="0"/>
                <a:ea typeface="Calibri" panose="020F0502020204030204" pitchFamily="34" charset="0"/>
                <a:cs typeface="Times New Roman" panose="02020603050405020304" pitchFamily="18" charset="0"/>
              </a:rPr>
              <a:t>mol</a:t>
            </a:r>
            <a:r>
              <a:rPr lang="en-US" sz="3400" dirty="0">
                <a:latin typeface="Calibri" panose="020F0502020204030204" pitchFamily="34" charset="0"/>
                <a:ea typeface="Calibri" panose="020F0502020204030204" pitchFamily="34" charset="0"/>
                <a:cs typeface="Times New Roman" panose="02020603050405020304" pitchFamily="18" charset="0"/>
              </a:rPr>
              <a:t> was calculated to be the molecular weight. This molecular weight shows that certain parameters like polarity needs to be considered when running samples on the HPLC. </a:t>
            </a:r>
            <a:endParaRPr lang="en-US" sz="34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85" name="Picture 84" descr="A picture containing object&#10;&#10;Description generated with high confidence">
            <a:extLst>
              <a:ext uri="{FF2B5EF4-FFF2-40B4-BE49-F238E27FC236}">
                <a16:creationId xmlns:a16="http://schemas.microsoft.com/office/drawing/2014/main" id="{497F7FA6-C5A6-465C-B1BC-B3124638ADEB}"/>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32081366" y="25722552"/>
            <a:ext cx="4395386" cy="4330430"/>
          </a:xfrm>
          <a:prstGeom prst="rect">
            <a:avLst/>
          </a:prstGeom>
        </p:spPr>
      </p:pic>
      <p:sp>
        <p:nvSpPr>
          <p:cNvPr id="86" name="Arrow: Right 85">
            <a:extLst>
              <a:ext uri="{FF2B5EF4-FFF2-40B4-BE49-F238E27FC236}">
                <a16:creationId xmlns:a16="http://schemas.microsoft.com/office/drawing/2014/main" id="{9E30017B-34A2-4F38-A608-05C341F19ACC}"/>
              </a:ext>
            </a:extLst>
          </p:cNvPr>
          <p:cNvSpPr/>
          <p:nvPr/>
        </p:nvSpPr>
        <p:spPr>
          <a:xfrm rot="10800000">
            <a:off x="35412102" y="26297513"/>
            <a:ext cx="1223533" cy="71593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7" name="TextBox 86">
            <a:extLst>
              <a:ext uri="{FF2B5EF4-FFF2-40B4-BE49-F238E27FC236}">
                <a16:creationId xmlns:a16="http://schemas.microsoft.com/office/drawing/2014/main" id="{FE725602-17BA-4E43-875B-4E64087A7829}"/>
              </a:ext>
            </a:extLst>
          </p:cNvPr>
          <p:cNvSpPr txBox="1"/>
          <p:nvPr/>
        </p:nvSpPr>
        <p:spPr>
          <a:xfrm>
            <a:off x="36635635" y="26359388"/>
            <a:ext cx="5434489" cy="553357"/>
          </a:xfrm>
          <a:prstGeom prst="rect">
            <a:avLst/>
          </a:prstGeom>
          <a:noFill/>
        </p:spPr>
        <p:txBody>
          <a:bodyPr wrap="square" rtlCol="0">
            <a:spAutoFit/>
          </a:bodyPr>
          <a:lstStyle/>
          <a:p>
            <a:pPr lvl="0" defTabSz="4389120">
              <a:lnSpc>
                <a:spcPct val="107000"/>
              </a:lnSpc>
            </a:pPr>
            <a:r>
              <a:rPr lang="en-US" sz="2800" dirty="0">
                <a:solidFill>
                  <a:prstClr val="black"/>
                </a:solidFill>
                <a:latin typeface="Calibri" panose="020F0502020204030204" pitchFamily="34" charset="0"/>
                <a:ea typeface="Calibri" panose="020F0502020204030204" pitchFamily="34" charset="0"/>
                <a:cs typeface="Times New Roman" panose="02020603050405020304" pitchFamily="18" charset="0"/>
              </a:rPr>
              <a:t>Poly(methyl methacrylate)</a:t>
            </a:r>
          </a:p>
        </p:txBody>
      </p:sp>
      <p:sp>
        <p:nvSpPr>
          <p:cNvPr id="4" name="TextBox 3">
            <a:extLst>
              <a:ext uri="{FF2B5EF4-FFF2-40B4-BE49-F238E27FC236}">
                <a16:creationId xmlns:a16="http://schemas.microsoft.com/office/drawing/2014/main" id="{1EAED60C-E54B-4EE3-9A21-8FEF853D5CB2}"/>
              </a:ext>
            </a:extLst>
          </p:cNvPr>
          <p:cNvSpPr txBox="1"/>
          <p:nvPr/>
        </p:nvSpPr>
        <p:spPr>
          <a:xfrm>
            <a:off x="14700042" y="12760036"/>
            <a:ext cx="5557713" cy="523220"/>
          </a:xfrm>
          <a:prstGeom prst="rect">
            <a:avLst/>
          </a:prstGeom>
          <a:noFill/>
        </p:spPr>
        <p:txBody>
          <a:bodyPr wrap="square" rtlCol="0">
            <a:spAutoFit/>
          </a:bodyPr>
          <a:lstStyle/>
          <a:p>
            <a:r>
              <a:rPr lang="en-US" sz="2800" b="1" dirty="0">
                <a:solidFill>
                  <a:srgbClr val="FF0000"/>
                </a:solidFill>
              </a:rPr>
              <a:t>Agilent Technologies 1260 Infinity II</a:t>
            </a:r>
          </a:p>
        </p:txBody>
      </p:sp>
      <p:sp>
        <p:nvSpPr>
          <p:cNvPr id="17" name="Rectangle 16">
            <a:extLst>
              <a:ext uri="{FF2B5EF4-FFF2-40B4-BE49-F238E27FC236}">
                <a16:creationId xmlns:a16="http://schemas.microsoft.com/office/drawing/2014/main" id="{1DDE7E56-CC4A-4000-9013-6262FEFBFCEA}"/>
              </a:ext>
            </a:extLst>
          </p:cNvPr>
          <p:cNvSpPr/>
          <p:nvPr/>
        </p:nvSpPr>
        <p:spPr>
          <a:xfrm>
            <a:off x="25864099" y="12782274"/>
            <a:ext cx="3067635" cy="523220"/>
          </a:xfrm>
          <a:prstGeom prst="rect">
            <a:avLst/>
          </a:prstGeom>
        </p:spPr>
        <p:txBody>
          <a:bodyPr wrap="none">
            <a:spAutoFit/>
          </a:bodyPr>
          <a:lstStyle/>
          <a:p>
            <a:pPr lvl="0"/>
            <a:r>
              <a:rPr lang="en-US" sz="2800" b="1" dirty="0" err="1">
                <a:solidFill>
                  <a:srgbClr val="FF0000"/>
                </a:solidFill>
              </a:rPr>
              <a:t>Shodex</a:t>
            </a:r>
            <a:r>
              <a:rPr lang="en-US" sz="2800" b="1" dirty="0">
                <a:solidFill>
                  <a:srgbClr val="FF0000"/>
                </a:solidFill>
              </a:rPr>
              <a:t> GPC KF-803</a:t>
            </a:r>
          </a:p>
        </p:txBody>
      </p:sp>
    </p:spTree>
    <p:extLst>
      <p:ext uri="{BB962C8B-B14F-4D97-AF65-F5344CB8AC3E}">
        <p14:creationId xmlns:p14="http://schemas.microsoft.com/office/powerpoint/2010/main" val="2199027421"/>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docProps/app.xml><?xml version="1.0" encoding="utf-8"?>
<Properties xmlns="http://schemas.openxmlformats.org/officeDocument/2006/extended-properties" xmlns:vt="http://schemas.openxmlformats.org/officeDocument/2006/docPropsVTypes">
  <Template>Office Theme</Template>
  <TotalTime>414</TotalTime>
  <Words>485</Words>
  <Application>Microsoft Office PowerPoint</Application>
  <PresentationFormat>Custom</PresentationFormat>
  <Paragraphs>83</Paragraphs>
  <Slides>1</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vt:i4>
      </vt:variant>
    </vt:vector>
  </HeadingPairs>
  <TitlesOfParts>
    <vt:vector size="6" baseType="lpstr">
      <vt:lpstr>Arial</vt:lpstr>
      <vt:lpstr>Calibri</vt:lpstr>
      <vt:lpstr>Calibri Light</vt:lpstr>
      <vt:lpstr>Times New Roman</vt:lpstr>
      <vt:lpstr>Office Theme</vt:lpstr>
      <vt:lpstr>The Characterization of Polymers using High Performance Liquid Chromatography  Mitchell Scowden, Beksultan Midinov, Anh-Lan Ho, Dr. Anne Vonderheide </vt:lpstr>
    </vt:vector>
  </TitlesOfParts>
  <Company>University of Cincinnati</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Nienaber, Bill (nienabwl)</dc:creator>
  <cp:lastModifiedBy>Mitchell Scowden</cp:lastModifiedBy>
  <cp:revision>27</cp:revision>
  <dcterms:created xsi:type="dcterms:W3CDTF">2017-02-01T19:09:24Z</dcterms:created>
  <dcterms:modified xsi:type="dcterms:W3CDTF">2018-04-16T03:19:59Z</dcterms:modified>
</cp:coreProperties>
</file>