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312"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1143000" y="685800"/>
            <a:ext cx="4572000" cy="3429000"/>
          </a:xfrm>
          <a:prstGeom prst="rect">
            <a:avLst/>
          </a:prstGeom>
        </p:spPr>
        <p:txBody>
          <a:bodyPr/>
          <a:lstStyle/>
          <a:p>
            <a:endParaRPr/>
          </a:p>
        </p:txBody>
      </p:sp>
      <p:sp>
        <p:nvSpPr>
          <p:cNvPr id="120" name="Shape 12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295220739"/>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92" name="Title Text"/>
          <p:cNvSpPr txBox="1">
            <a:spLocks noGrp="1"/>
          </p:cNvSpPr>
          <p:nvPr>
            <p:ph type="title"/>
          </p:nvPr>
        </p:nvSpPr>
        <p:spPr>
          <a:xfrm>
            <a:off x="2416967" y="1151929"/>
            <a:ext cx="7358067" cy="2321720"/>
          </a:xfrm>
          <a:prstGeom prst="rect">
            <a:avLst/>
          </a:prstGeom>
        </p:spPr>
        <p:txBody>
          <a:bodyPr lIns="35716" tIns="35716" rIns="35716" bIns="35716" anchor="b"/>
          <a:lstStyle>
            <a:lvl1pPr algn="ctr" defTabSz="410763">
              <a:lnSpc>
                <a:spcPct val="100000"/>
              </a:lnSpc>
              <a:defRPr sz="5600">
                <a:latin typeface="Helvetica Neue Medium"/>
                <a:ea typeface="Helvetica Neue Medium"/>
                <a:cs typeface="Helvetica Neue Medium"/>
                <a:sym typeface="Helvetica Neue Medium"/>
              </a:defRPr>
            </a:lvl1pPr>
          </a:lstStyle>
          <a:p>
            <a:r>
              <a:t>Title Text</a:t>
            </a:r>
          </a:p>
        </p:txBody>
      </p:sp>
      <p:sp>
        <p:nvSpPr>
          <p:cNvPr id="93" name="Body Level One…"/>
          <p:cNvSpPr txBox="1">
            <a:spLocks noGrp="1"/>
          </p:cNvSpPr>
          <p:nvPr>
            <p:ph type="body" sz="quarter" idx="1"/>
          </p:nvPr>
        </p:nvSpPr>
        <p:spPr>
          <a:xfrm>
            <a:off x="2416967" y="3545085"/>
            <a:ext cx="7358067" cy="794746"/>
          </a:xfrm>
          <a:prstGeom prst="rect">
            <a:avLst/>
          </a:prstGeom>
        </p:spPr>
        <p:txBody>
          <a:bodyPr lIns="35716" tIns="35716" rIns="35716" bIns="35716"/>
          <a:lstStyle>
            <a:lvl1pPr marL="0" indent="0" algn="ctr" defTabSz="410763">
              <a:lnSpc>
                <a:spcPct val="100000"/>
              </a:lnSpc>
              <a:spcBef>
                <a:spcPts val="0"/>
              </a:spcBef>
              <a:buSzTx/>
              <a:buFontTx/>
              <a:buNone/>
              <a:defRPr sz="2600">
                <a:latin typeface="Helvetica Neue"/>
                <a:ea typeface="Helvetica Neue"/>
                <a:cs typeface="Helvetica Neue"/>
                <a:sym typeface="Helvetica Neue"/>
              </a:defRPr>
            </a:lvl1pPr>
            <a:lvl2pPr marL="0" indent="0" algn="ctr" defTabSz="410763">
              <a:lnSpc>
                <a:spcPct val="100000"/>
              </a:lnSpc>
              <a:spcBef>
                <a:spcPts val="0"/>
              </a:spcBef>
              <a:buSzTx/>
              <a:buFontTx/>
              <a:buNone/>
              <a:defRPr sz="2600">
                <a:latin typeface="Helvetica Neue"/>
                <a:ea typeface="Helvetica Neue"/>
                <a:cs typeface="Helvetica Neue"/>
                <a:sym typeface="Helvetica Neue"/>
              </a:defRPr>
            </a:lvl2pPr>
            <a:lvl3pPr marL="0" indent="0" algn="ctr" defTabSz="410763">
              <a:lnSpc>
                <a:spcPct val="100000"/>
              </a:lnSpc>
              <a:spcBef>
                <a:spcPts val="0"/>
              </a:spcBef>
              <a:buSzTx/>
              <a:buFontTx/>
              <a:buNone/>
              <a:defRPr sz="2600">
                <a:latin typeface="Helvetica Neue"/>
                <a:ea typeface="Helvetica Neue"/>
                <a:cs typeface="Helvetica Neue"/>
                <a:sym typeface="Helvetica Neue"/>
              </a:defRPr>
            </a:lvl3pPr>
            <a:lvl4pPr marL="0" indent="0" algn="ctr" defTabSz="410763">
              <a:lnSpc>
                <a:spcPct val="100000"/>
              </a:lnSpc>
              <a:spcBef>
                <a:spcPts val="0"/>
              </a:spcBef>
              <a:buSzTx/>
              <a:buFontTx/>
              <a:buNone/>
              <a:defRPr sz="2600">
                <a:latin typeface="Helvetica Neue"/>
                <a:ea typeface="Helvetica Neue"/>
                <a:cs typeface="Helvetica Neue"/>
                <a:sym typeface="Helvetica Neue"/>
              </a:defRPr>
            </a:lvl4pPr>
            <a:lvl5pPr marL="0" indent="0" algn="ctr" defTabSz="410763">
              <a:lnSpc>
                <a:spcPct val="100000"/>
              </a:lnSpc>
              <a:spcBef>
                <a:spcPts val="0"/>
              </a:spcBef>
              <a:buSzTx/>
              <a:buFontTx/>
              <a:buNone/>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xfrm>
            <a:off x="5973878" y="6536531"/>
            <a:ext cx="239481" cy="232482"/>
          </a:xfrm>
          <a:prstGeom prst="rect">
            <a:avLst/>
          </a:prstGeom>
        </p:spPr>
        <p:txBody>
          <a:bodyPr lIns="35716" tIns="35716" rIns="35716" bIns="35716" anchor="t"/>
          <a:lstStyle>
            <a:lvl1pPr algn="ctr" defTabSz="410763">
              <a:defRPr sz="1100">
                <a:solidFill>
                  <a:srgbClr val="000000"/>
                </a:solidFill>
                <a:latin typeface="Helvetica Neue Thin"/>
                <a:ea typeface="Helvetica Neue Thin"/>
                <a:cs typeface="Helvetica Neue Thin"/>
                <a:sym typeface="Helvetica Neue Thin"/>
              </a:defRPr>
            </a:lvl1p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1" name="Image"/>
          <p:cNvSpPr>
            <a:spLocks noGrp="1"/>
          </p:cNvSpPr>
          <p:nvPr>
            <p:ph type="pic" sz="quarter" idx="13"/>
          </p:nvPr>
        </p:nvSpPr>
        <p:spPr>
          <a:xfrm>
            <a:off x="6247803" y="1821656"/>
            <a:ext cx="3750472" cy="4420197"/>
          </a:xfrm>
          <a:prstGeom prst="rect">
            <a:avLst/>
          </a:prstGeom>
        </p:spPr>
        <p:txBody>
          <a:bodyPr lIns="91439" tIns="45719" rIns="91439" bIns="45719">
            <a:noAutofit/>
          </a:bodyPr>
          <a:lstStyle/>
          <a:p>
            <a:endParaRPr/>
          </a:p>
        </p:txBody>
      </p:sp>
      <p:sp>
        <p:nvSpPr>
          <p:cNvPr id="102" name="Title Text"/>
          <p:cNvSpPr txBox="1">
            <a:spLocks noGrp="1"/>
          </p:cNvSpPr>
          <p:nvPr>
            <p:ph type="title"/>
          </p:nvPr>
        </p:nvSpPr>
        <p:spPr>
          <a:xfrm>
            <a:off x="2193725" y="178592"/>
            <a:ext cx="7804550" cy="1518050"/>
          </a:xfrm>
          <a:prstGeom prst="rect">
            <a:avLst/>
          </a:prstGeom>
        </p:spPr>
        <p:txBody>
          <a:bodyPr lIns="35716" tIns="35716" rIns="35716" bIns="35716"/>
          <a:lstStyle>
            <a:lvl1pPr algn="ctr" defTabSz="410763">
              <a:lnSpc>
                <a:spcPct val="100000"/>
              </a:lnSpc>
              <a:defRPr sz="5600">
                <a:latin typeface="Helvetica Neue Medium"/>
                <a:ea typeface="Helvetica Neue Medium"/>
                <a:cs typeface="Helvetica Neue Medium"/>
                <a:sym typeface="Helvetica Neue Medium"/>
              </a:defRPr>
            </a:lvl1pPr>
          </a:lstStyle>
          <a:p>
            <a:r>
              <a:t>Title Text</a:t>
            </a:r>
          </a:p>
        </p:txBody>
      </p:sp>
      <p:sp>
        <p:nvSpPr>
          <p:cNvPr id="103" name="Body Level One…"/>
          <p:cNvSpPr txBox="1">
            <a:spLocks noGrp="1"/>
          </p:cNvSpPr>
          <p:nvPr>
            <p:ph type="body" sz="quarter" idx="1"/>
          </p:nvPr>
        </p:nvSpPr>
        <p:spPr>
          <a:xfrm>
            <a:off x="2193725" y="1821656"/>
            <a:ext cx="3750472" cy="4420197"/>
          </a:xfrm>
          <a:prstGeom prst="rect">
            <a:avLst/>
          </a:prstGeom>
        </p:spPr>
        <p:txBody>
          <a:bodyPr lIns="35716" tIns="35716" rIns="35716" bIns="35716" anchor="ctr"/>
          <a:lstStyle>
            <a:lvl1pPr marL="220434" indent="-220434" defTabSz="410763">
              <a:lnSpc>
                <a:spcPct val="100000"/>
              </a:lnSpc>
              <a:spcBef>
                <a:spcPts val="2200"/>
              </a:spcBef>
              <a:buSzPct val="145000"/>
              <a:buFontTx/>
              <a:defRPr sz="1800">
                <a:latin typeface="Helvetica Neue"/>
                <a:ea typeface="Helvetica Neue"/>
                <a:cs typeface="Helvetica Neue"/>
                <a:sym typeface="Helvetica Neue"/>
              </a:defRPr>
            </a:lvl1pPr>
            <a:lvl2pPr marL="563333" indent="-220434" defTabSz="410763">
              <a:lnSpc>
                <a:spcPct val="100000"/>
              </a:lnSpc>
              <a:spcBef>
                <a:spcPts val="2200"/>
              </a:spcBef>
              <a:buSzPct val="145000"/>
              <a:buFontTx/>
              <a:defRPr sz="1800">
                <a:latin typeface="Helvetica Neue"/>
                <a:ea typeface="Helvetica Neue"/>
                <a:cs typeface="Helvetica Neue"/>
                <a:sym typeface="Helvetica Neue"/>
              </a:defRPr>
            </a:lvl2pPr>
            <a:lvl3pPr marL="906234" indent="-220434" defTabSz="410763">
              <a:lnSpc>
                <a:spcPct val="100000"/>
              </a:lnSpc>
              <a:spcBef>
                <a:spcPts val="2200"/>
              </a:spcBef>
              <a:buSzPct val="145000"/>
              <a:buFontTx/>
              <a:defRPr sz="1800">
                <a:latin typeface="Helvetica Neue"/>
                <a:ea typeface="Helvetica Neue"/>
                <a:cs typeface="Helvetica Neue"/>
                <a:sym typeface="Helvetica Neue"/>
              </a:defRPr>
            </a:lvl3pPr>
            <a:lvl4pPr marL="1249134" indent="-220434" defTabSz="410763">
              <a:lnSpc>
                <a:spcPct val="100000"/>
              </a:lnSpc>
              <a:spcBef>
                <a:spcPts val="2200"/>
              </a:spcBef>
              <a:buSzPct val="145000"/>
              <a:buFontTx/>
              <a:defRPr sz="1800">
                <a:latin typeface="Helvetica Neue"/>
                <a:ea typeface="Helvetica Neue"/>
                <a:cs typeface="Helvetica Neue"/>
                <a:sym typeface="Helvetica Neue"/>
              </a:defRPr>
            </a:lvl4pPr>
            <a:lvl5pPr marL="1592034" indent="-220434" defTabSz="410763">
              <a:lnSpc>
                <a:spcPct val="100000"/>
              </a:lnSpc>
              <a:spcBef>
                <a:spcPts val="2200"/>
              </a:spcBef>
              <a:buSzPct val="145000"/>
              <a:buFontTx/>
              <a:defRPr sz="18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xfrm>
            <a:off x="5973878" y="6536531"/>
            <a:ext cx="239481" cy="236535"/>
          </a:xfrm>
          <a:prstGeom prst="rect">
            <a:avLst/>
          </a:prstGeom>
        </p:spPr>
        <p:txBody>
          <a:bodyPr lIns="35716" tIns="35716" rIns="35716" bIns="35716" anchor="t"/>
          <a:lstStyle>
            <a:lvl1pPr algn="ctr" defTabSz="410763">
              <a:defRPr sz="1100">
                <a:solidFill>
                  <a:srgbClr val="000000"/>
                </a:solidFill>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2193725" y="178592"/>
            <a:ext cx="7804550" cy="1518050"/>
          </a:xfrm>
          <a:prstGeom prst="rect">
            <a:avLst/>
          </a:prstGeom>
        </p:spPr>
        <p:txBody>
          <a:bodyPr lIns="35716" tIns="35716" rIns="35716" bIns="35716"/>
          <a:lstStyle>
            <a:lvl1pPr algn="ctr" defTabSz="410763">
              <a:lnSpc>
                <a:spcPct val="100000"/>
              </a:lnSpc>
              <a:defRPr sz="5600">
                <a:latin typeface="Helvetica Neue Medium"/>
                <a:ea typeface="Helvetica Neue Medium"/>
                <a:cs typeface="Helvetica Neue Medium"/>
                <a:sym typeface="Helvetica Neue Medium"/>
              </a:defRPr>
            </a:lvl1pPr>
          </a:lstStyle>
          <a:p>
            <a:r>
              <a:t>Title Text</a:t>
            </a:r>
          </a:p>
        </p:txBody>
      </p:sp>
      <p:sp>
        <p:nvSpPr>
          <p:cNvPr id="112" name="Body Level One…"/>
          <p:cNvSpPr txBox="1">
            <a:spLocks noGrp="1"/>
          </p:cNvSpPr>
          <p:nvPr>
            <p:ph type="body" idx="1"/>
          </p:nvPr>
        </p:nvSpPr>
        <p:spPr>
          <a:xfrm>
            <a:off x="2193725" y="1821656"/>
            <a:ext cx="7804550" cy="4420197"/>
          </a:xfrm>
          <a:prstGeom prst="rect">
            <a:avLst/>
          </a:prstGeom>
        </p:spPr>
        <p:txBody>
          <a:bodyPr lIns="35716" tIns="35716" rIns="35716" bIns="35716" anchor="ctr"/>
          <a:lstStyle>
            <a:lvl1pPr marL="305592" indent="-305592" defTabSz="410763">
              <a:lnSpc>
                <a:spcPct val="100000"/>
              </a:lnSpc>
              <a:spcBef>
                <a:spcPts val="2900"/>
              </a:spcBef>
              <a:buSzPct val="145000"/>
              <a:buFontTx/>
              <a:defRPr sz="2200">
                <a:latin typeface="Helvetica Neue"/>
                <a:ea typeface="Helvetica Neue"/>
                <a:cs typeface="Helvetica Neue"/>
                <a:sym typeface="Helvetica Neue"/>
              </a:defRPr>
            </a:lvl1pPr>
            <a:lvl2pPr marL="750093" indent="-305593" defTabSz="410763">
              <a:lnSpc>
                <a:spcPct val="100000"/>
              </a:lnSpc>
              <a:spcBef>
                <a:spcPts val="2900"/>
              </a:spcBef>
              <a:buSzPct val="145000"/>
              <a:buFontTx/>
              <a:defRPr sz="2200">
                <a:latin typeface="Helvetica Neue"/>
                <a:ea typeface="Helvetica Neue"/>
                <a:cs typeface="Helvetica Neue"/>
                <a:sym typeface="Helvetica Neue"/>
              </a:defRPr>
            </a:lvl2pPr>
            <a:lvl3pPr marL="1194592" indent="-305592" defTabSz="410763">
              <a:lnSpc>
                <a:spcPct val="100000"/>
              </a:lnSpc>
              <a:spcBef>
                <a:spcPts val="2900"/>
              </a:spcBef>
              <a:buSzPct val="145000"/>
              <a:buFontTx/>
              <a:defRPr sz="2200">
                <a:latin typeface="Helvetica Neue"/>
                <a:ea typeface="Helvetica Neue"/>
                <a:cs typeface="Helvetica Neue"/>
                <a:sym typeface="Helvetica Neue"/>
              </a:defRPr>
            </a:lvl3pPr>
            <a:lvl4pPr marL="1639092" indent="-305592" defTabSz="410763">
              <a:lnSpc>
                <a:spcPct val="100000"/>
              </a:lnSpc>
              <a:spcBef>
                <a:spcPts val="2900"/>
              </a:spcBef>
              <a:buSzPct val="145000"/>
              <a:buFontTx/>
              <a:defRPr sz="2200">
                <a:latin typeface="Helvetica Neue"/>
                <a:ea typeface="Helvetica Neue"/>
                <a:cs typeface="Helvetica Neue"/>
                <a:sym typeface="Helvetica Neue"/>
              </a:defRPr>
            </a:lvl4pPr>
            <a:lvl5pPr marL="2083592" indent="-305592" defTabSz="410763">
              <a:lnSpc>
                <a:spcPct val="100000"/>
              </a:lnSpc>
              <a:spcBef>
                <a:spcPts val="2900"/>
              </a:spcBef>
              <a:buSzPct val="145000"/>
              <a:buFontTx/>
              <a:defRPr sz="22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xfrm>
            <a:off x="5973878" y="6536531"/>
            <a:ext cx="239481" cy="232482"/>
          </a:xfrm>
          <a:prstGeom prst="rect">
            <a:avLst/>
          </a:prstGeom>
        </p:spPr>
        <p:txBody>
          <a:bodyPr lIns="35716" tIns="35716" rIns="35716" bIns="35716" anchor="t"/>
          <a:lstStyle>
            <a:lvl1pPr algn="ctr" defTabSz="410763">
              <a:defRPr sz="1100">
                <a:solidFill>
                  <a:srgbClr val="000000"/>
                </a:solidFill>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90"/>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3"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04294"/>
            <a:ext cx="258620" cy="269237"/>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4EgZTwtu568" TargetMode="External"/><Relationship Id="rId2" Type="http://schemas.openxmlformats.org/officeDocument/2006/relationships/slideLayout" Target="../slideLayouts/slideLayout6.xml"/><Relationship Id="rId1" Type="http://schemas.openxmlformats.org/officeDocument/2006/relationships/video" Target="https://www.youtube.com/embed/4EgZTwtu568" TargetMode="Externa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4EgZTwtu56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4EgZTwtu56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jointcommission.org" TargetMode="External"/><Relationship Id="rId2" Type="http://schemas.openxmlformats.org/officeDocument/2006/relationships/hyperlink" Target="http://www.ihi.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welchallyn.com/en/microsites/connex-clinical-surveillance-system/connex-electronic-vitals-documentation.html" TargetMode="External"/><Relationship Id="rId2" Type="http://schemas.openxmlformats.org/officeDocument/2006/relationships/hyperlink" Target="https://www.youtube.com/watch?v=4EgZTwtu56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122" name="Improving Accuracy and Saving Time: Electronic Vitals Documentation"/>
          <p:cNvSpPr txBox="1">
            <a:spLocks noGrp="1"/>
          </p:cNvSpPr>
          <p:nvPr>
            <p:ph type="title"/>
          </p:nvPr>
        </p:nvSpPr>
        <p:spPr>
          <a:xfrm>
            <a:off x="838200" y="365123"/>
            <a:ext cx="10515600" cy="2280356"/>
          </a:xfrm>
          <a:prstGeom prst="rect">
            <a:avLst/>
          </a:prstGeom>
        </p:spPr>
        <p:txBody>
          <a:bodyPr/>
          <a:lstStyle>
            <a:lvl1pPr algn="ctr">
              <a:defRPr sz="4800" b="1"/>
            </a:lvl1pPr>
          </a:lstStyle>
          <a:p>
            <a:r>
              <a:t>Improving Accuracy and Saving Time: Electronic Vitals Documentation </a:t>
            </a:r>
          </a:p>
        </p:txBody>
      </p:sp>
      <p:sp>
        <p:nvSpPr>
          <p:cNvPr id="123" name="Tamara Brockman…"/>
          <p:cNvSpPr txBox="1">
            <a:spLocks noGrp="1"/>
          </p:cNvSpPr>
          <p:nvPr>
            <p:ph type="body" sz="half" idx="1"/>
          </p:nvPr>
        </p:nvSpPr>
        <p:spPr>
          <a:xfrm>
            <a:off x="838200" y="3257808"/>
            <a:ext cx="10515600" cy="2919157"/>
          </a:xfrm>
          <a:prstGeom prst="rect">
            <a:avLst/>
          </a:prstGeom>
        </p:spPr>
        <p:txBody>
          <a:bodyPr/>
          <a:lstStyle/>
          <a:p>
            <a:pPr marL="0" indent="0" algn="ctr">
              <a:buSzTx/>
              <a:buNone/>
            </a:pPr>
            <a:r>
              <a:t>Tamara Brockman, MSN, APRN, CPNP- PC/AC</a:t>
            </a:r>
          </a:p>
          <a:p>
            <a:pPr marL="0" indent="0" algn="ctr">
              <a:buSzTx/>
              <a:buNone/>
            </a:pPr>
            <a:r>
              <a:t>Ifeyinwa Mazeli, BSN, M.Ed</a:t>
            </a:r>
          </a:p>
          <a:p>
            <a:pPr marL="0" indent="0" algn="ctr">
              <a:buSzTx/>
              <a:buNone/>
            </a:pPr>
            <a:r>
              <a:t>Paula Kostuik Neidhard, MS, ARNP, AOCNP </a:t>
            </a:r>
          </a:p>
          <a:p>
            <a:pPr marL="0" indent="0" algn="ctr">
              <a:buSzTx/>
              <a:buNone/>
            </a:pPr>
            <a:r>
              <a:t>University of Cincinnati </a:t>
            </a:r>
          </a:p>
        </p:txBody>
      </p:sp>
      <p:sp>
        <p:nvSpPr>
          <p:cNvPr id="124" name="Slide Number"/>
          <p:cNvSpPr txBox="1">
            <a:spLocks noGrp="1"/>
          </p:cNvSpPr>
          <p:nvPr>
            <p:ph type="sldNum" sz="quarter" idx="4294967295"/>
          </p:nvPr>
        </p:nvSpPr>
        <p:spPr>
          <a:xfrm>
            <a:off x="11172423" y="6404294"/>
            <a:ext cx="181379"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1</a:t>
            </a:fld>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175" name="Title 1"/>
          <p:cNvSpPr txBox="1">
            <a:spLocks noGrp="1"/>
          </p:cNvSpPr>
          <p:nvPr>
            <p:ph type="title"/>
          </p:nvPr>
        </p:nvSpPr>
        <p:spPr>
          <a:xfrm>
            <a:off x="573877" y="255482"/>
            <a:ext cx="11044246" cy="1325564"/>
          </a:xfrm>
          <a:prstGeom prst="rect">
            <a:avLst/>
          </a:prstGeom>
        </p:spPr>
        <p:txBody>
          <a:bodyPr/>
          <a:lstStyle>
            <a:lvl1pPr algn="ctr" defTabSz="877822">
              <a:defRPr sz="3000" b="1"/>
            </a:lvl1pPr>
          </a:lstStyle>
          <a:p>
            <a:r>
              <a:t>OUR PROPOSED EVIDENCE-BASED INFORMATICS CONCEPT AS SOLUTION IN CLINICAL PRACTICE</a:t>
            </a:r>
          </a:p>
        </p:txBody>
      </p:sp>
      <p:sp>
        <p:nvSpPr>
          <p:cNvPr id="176" name="Content Placeholder 2"/>
          <p:cNvSpPr txBox="1">
            <a:spLocks noGrp="1"/>
          </p:cNvSpPr>
          <p:nvPr>
            <p:ph type="body" sz="half" idx="1"/>
          </p:nvPr>
        </p:nvSpPr>
        <p:spPr>
          <a:xfrm>
            <a:off x="410511" y="1640239"/>
            <a:ext cx="9845325" cy="2390047"/>
          </a:xfrm>
          <a:prstGeom prst="rect">
            <a:avLst/>
          </a:prstGeom>
        </p:spPr>
        <p:txBody>
          <a:bodyPr/>
          <a:lstStyle/>
          <a:p>
            <a:pPr marL="0" indent="0" defTabSz="786383">
              <a:spcBef>
                <a:spcPts val="800"/>
              </a:spcBef>
              <a:buSzTx/>
              <a:buNone/>
              <a:defRPr sz="2000"/>
            </a:pPr>
            <a:r>
              <a:t>The proposed evidence-based informatics solution is to utilize wireless technology to capture and transmit vital sign data into the electronic health record (EHR) with the goal of streamlining clinical workflow and improving patient outcomes. The Connex Vital Signs Monitor is used for monitoring blood pressure, pulse rate, oxygen saturation, and body temperature and is intended for the collection and review of patient data and the transmission of the data to information systems. </a:t>
            </a:r>
            <a:r>
              <a:rPr sz="1200"/>
              <a:t>Welch Allyn. (2011, September 9). </a:t>
            </a:r>
            <a:r>
              <a:rPr sz="1200" i="1"/>
              <a:t>Connex Electronic Vitals Documentation System</a:t>
            </a:r>
          </a:p>
        </p:txBody>
      </p:sp>
      <p:pic>
        <p:nvPicPr>
          <p:cNvPr id="177" name="Picture 3" descr="Picture 3"/>
          <p:cNvPicPr>
            <a:picLocks noChangeAspect="1"/>
          </p:cNvPicPr>
          <p:nvPr/>
        </p:nvPicPr>
        <p:blipFill>
          <a:blip r:embed="rId2">
            <a:extLst/>
          </a:blip>
          <a:stretch>
            <a:fillRect/>
          </a:stretch>
        </p:blipFill>
        <p:spPr>
          <a:xfrm>
            <a:off x="1754672" y="3932845"/>
            <a:ext cx="5066948" cy="2558409"/>
          </a:xfrm>
          <a:prstGeom prst="rect">
            <a:avLst/>
          </a:prstGeom>
          <a:ln w="12700">
            <a:miter lim="400000"/>
          </a:ln>
        </p:spPr>
      </p:pic>
      <p:pic>
        <p:nvPicPr>
          <p:cNvPr id="178" name="Picture 4" descr="Picture 4"/>
          <p:cNvPicPr>
            <a:picLocks noChangeAspect="1"/>
          </p:cNvPicPr>
          <p:nvPr/>
        </p:nvPicPr>
        <p:blipFill>
          <a:blip r:embed="rId3">
            <a:extLst/>
          </a:blip>
          <a:stretch>
            <a:fillRect/>
          </a:stretch>
        </p:blipFill>
        <p:spPr>
          <a:xfrm>
            <a:off x="8234635" y="3437509"/>
            <a:ext cx="2417075" cy="1826123"/>
          </a:xfrm>
          <a:prstGeom prst="rect">
            <a:avLst/>
          </a:prstGeom>
          <a:ln w="12700">
            <a:miter lim="400000"/>
          </a:ln>
        </p:spPr>
      </p:pic>
      <p:sp>
        <p:nvSpPr>
          <p:cNvPr id="179" name="Slide Number"/>
          <p:cNvSpPr txBox="1">
            <a:spLocks noGrp="1"/>
          </p:cNvSpPr>
          <p:nvPr>
            <p:ph type="sldNum" sz="quarter" idx="4294967295"/>
          </p:nvPr>
        </p:nvSpPr>
        <p:spPr>
          <a:xfrm>
            <a:off x="11095181" y="6404294"/>
            <a:ext cx="258620"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10</a:t>
            </a:fld>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181" name="Title 1"/>
          <p:cNvSpPr txBox="1">
            <a:spLocks noGrp="1"/>
          </p:cNvSpPr>
          <p:nvPr>
            <p:ph type="title"/>
          </p:nvPr>
        </p:nvSpPr>
        <p:spPr>
          <a:xfrm>
            <a:off x="838200" y="365125"/>
            <a:ext cx="10515600" cy="1325563"/>
          </a:xfrm>
          <a:prstGeom prst="rect">
            <a:avLst/>
          </a:prstGeom>
        </p:spPr>
        <p:txBody>
          <a:bodyPr/>
          <a:lstStyle/>
          <a:p>
            <a:pPr algn="ctr" defTabSz="877823">
              <a:defRPr sz="4224" b="1"/>
            </a:pPr>
            <a:r>
              <a:t>IMPLEMENTATION OF THE SOLUTION IN CLINICAL PRACTICE</a:t>
            </a:r>
          </a:p>
        </p:txBody>
      </p:sp>
      <p:sp>
        <p:nvSpPr>
          <p:cNvPr id="182" name="Content Placeholder 2"/>
          <p:cNvSpPr txBox="1">
            <a:spLocks noGrp="1"/>
          </p:cNvSpPr>
          <p:nvPr>
            <p:ph type="body" idx="1"/>
          </p:nvPr>
        </p:nvSpPr>
        <p:spPr>
          <a:xfrm>
            <a:off x="838200" y="1825625"/>
            <a:ext cx="10515600" cy="4351338"/>
          </a:xfrm>
          <a:prstGeom prst="rect">
            <a:avLst/>
          </a:prstGeom>
        </p:spPr>
        <p:txBody>
          <a:bodyPr/>
          <a:lstStyle/>
          <a:p>
            <a:pPr marL="0" indent="0">
              <a:buSzTx/>
              <a:buNone/>
              <a:defRPr sz="2400"/>
            </a:pPr>
            <a:r>
              <a:t>The pilot project will be implemented on a general medical/surgical unit at UCMC. An electronic vitals documentation (EVD) system, Connex by Welch Allyn, will be used. Connex is compatible with the hospital EHR, allowing patient data to be downloaded directly from the point of care. Training will be provided to the nursing staff. Data will also be entered by hand into the EHR for comparison. An informatics nurse will observe the staff obtaining and documenting vital signs and verify the data. Staff will provide feedback by completing a questionnaire. </a:t>
            </a:r>
          </a:p>
          <a:p>
            <a:pPr marL="0" indent="0">
              <a:buSzTx/>
              <a:buNone/>
              <a:defRPr sz="2400"/>
            </a:pPr>
            <a:r>
              <a:t>Welch Allyn. (2011, September 9). </a:t>
            </a:r>
            <a:r>
              <a:rPr i="1"/>
              <a:t>Connex Electronic Vitals Documentation System</a:t>
            </a:r>
          </a:p>
        </p:txBody>
      </p:sp>
      <p:pic>
        <p:nvPicPr>
          <p:cNvPr id="183" name="Picture 5" descr="Picture 5"/>
          <p:cNvPicPr>
            <a:picLocks noChangeAspect="1"/>
          </p:cNvPicPr>
          <p:nvPr/>
        </p:nvPicPr>
        <p:blipFill>
          <a:blip r:embed="rId2">
            <a:extLst/>
          </a:blip>
          <a:stretch>
            <a:fillRect/>
          </a:stretch>
        </p:blipFill>
        <p:spPr>
          <a:xfrm>
            <a:off x="8330580" y="5016260"/>
            <a:ext cx="2783112" cy="1618658"/>
          </a:xfrm>
          <a:prstGeom prst="rect">
            <a:avLst/>
          </a:prstGeom>
          <a:ln w="12700">
            <a:miter lim="400000"/>
          </a:ln>
        </p:spPr>
      </p:pic>
      <p:sp>
        <p:nvSpPr>
          <p:cNvPr id="184" name="Slide Number"/>
          <p:cNvSpPr txBox="1">
            <a:spLocks noGrp="1"/>
          </p:cNvSpPr>
          <p:nvPr>
            <p:ph type="sldNum" sz="quarter" idx="4294967295"/>
          </p:nvPr>
        </p:nvSpPr>
        <p:spPr>
          <a:xfrm>
            <a:off x="11095181" y="6404294"/>
            <a:ext cx="258620"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11</a:t>
            </a:fld>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186" name="Title 1"/>
          <p:cNvSpPr txBox="1">
            <a:spLocks noGrp="1"/>
          </p:cNvSpPr>
          <p:nvPr>
            <p:ph type="title"/>
          </p:nvPr>
        </p:nvSpPr>
        <p:spPr>
          <a:xfrm>
            <a:off x="838200" y="365125"/>
            <a:ext cx="10515600" cy="1325563"/>
          </a:xfrm>
          <a:prstGeom prst="rect">
            <a:avLst/>
          </a:prstGeom>
        </p:spPr>
        <p:txBody>
          <a:bodyPr/>
          <a:lstStyle/>
          <a:p>
            <a:pPr algn="ctr" defTabSz="877823">
              <a:defRPr sz="4224" b="1"/>
            </a:pPr>
            <a:r>
              <a:t>DATA COLLECTION TO BE OBTAINED DURING IMPLEMENTATION</a:t>
            </a:r>
          </a:p>
        </p:txBody>
      </p:sp>
      <p:sp>
        <p:nvSpPr>
          <p:cNvPr id="187" name="Content Placeholder 2"/>
          <p:cNvSpPr txBox="1">
            <a:spLocks noGrp="1"/>
          </p:cNvSpPr>
          <p:nvPr>
            <p:ph type="body" idx="1"/>
          </p:nvPr>
        </p:nvSpPr>
        <p:spPr>
          <a:xfrm>
            <a:off x="838200" y="1825625"/>
            <a:ext cx="10515600" cy="4351338"/>
          </a:xfrm>
          <a:prstGeom prst="rect">
            <a:avLst/>
          </a:prstGeom>
        </p:spPr>
        <p:txBody>
          <a:bodyPr/>
          <a:lstStyle/>
          <a:p>
            <a:pPr marL="0" lvl="1" indent="228600" algn="ctr">
              <a:lnSpc>
                <a:spcPct val="81000"/>
              </a:lnSpc>
              <a:buSzTx/>
              <a:buNone/>
            </a:pPr>
            <a:r>
              <a:t>Vital sign Data</a:t>
            </a:r>
          </a:p>
          <a:p>
            <a:pPr marL="0" lvl="1" indent="228600" algn="ctr">
              <a:lnSpc>
                <a:spcPct val="81000"/>
              </a:lnSpc>
              <a:spcBef>
                <a:spcPts val="500"/>
              </a:spcBef>
              <a:buSzTx/>
              <a:buNone/>
              <a:defRPr sz="2400"/>
            </a:pPr>
            <a:r>
              <a:t>Date and time</a:t>
            </a:r>
          </a:p>
          <a:p>
            <a:pPr marL="0" lvl="1" indent="228600" algn="ctr">
              <a:lnSpc>
                <a:spcPct val="81000"/>
              </a:lnSpc>
              <a:spcBef>
                <a:spcPts val="500"/>
              </a:spcBef>
              <a:buSzTx/>
              <a:buNone/>
              <a:defRPr sz="2400"/>
            </a:pPr>
            <a:r>
              <a:t>Vital sign values</a:t>
            </a:r>
          </a:p>
          <a:p>
            <a:pPr marL="0" lvl="1" indent="228600" algn="ctr">
              <a:lnSpc>
                <a:spcPct val="81000"/>
              </a:lnSpc>
              <a:spcBef>
                <a:spcPts val="500"/>
              </a:spcBef>
              <a:buSzTx/>
              <a:buNone/>
              <a:defRPr sz="2400"/>
            </a:pPr>
            <a:r>
              <a:t>Documentation of errors </a:t>
            </a:r>
            <a:endParaRPr sz="2000"/>
          </a:p>
          <a:p>
            <a:pPr marL="0" lvl="2" indent="457200" algn="ctr">
              <a:lnSpc>
                <a:spcPct val="81000"/>
              </a:lnSpc>
              <a:buSzTx/>
              <a:buNone/>
              <a:defRPr sz="2000"/>
            </a:pPr>
            <a:endParaRPr/>
          </a:p>
          <a:p>
            <a:pPr marL="0" lvl="2" indent="457200" algn="ctr">
              <a:lnSpc>
                <a:spcPct val="81000"/>
              </a:lnSpc>
              <a:buSzTx/>
              <a:buNone/>
            </a:pPr>
            <a:r>
              <a:t>Staff Identification	</a:t>
            </a:r>
          </a:p>
          <a:p>
            <a:pPr marL="0" indent="0" algn="ctr">
              <a:lnSpc>
                <a:spcPct val="81000"/>
              </a:lnSpc>
              <a:buSzTx/>
              <a:buNone/>
              <a:defRPr sz="2400"/>
            </a:pPr>
            <a:r>
              <a:t>Scan employee badge</a:t>
            </a:r>
            <a:r>
              <a:rPr sz="2800"/>
              <a:t>   </a:t>
            </a:r>
          </a:p>
          <a:p>
            <a:pPr marL="0" lvl="1" indent="228600" algn="ctr">
              <a:lnSpc>
                <a:spcPct val="81000"/>
              </a:lnSpc>
              <a:spcBef>
                <a:spcPts val="500"/>
              </a:spcBef>
              <a:buSzTx/>
              <a:buNone/>
              <a:defRPr sz="2400"/>
            </a:pPr>
            <a:endParaRPr/>
          </a:p>
          <a:p>
            <a:pPr marL="0" lvl="1" indent="228600" algn="ctr">
              <a:lnSpc>
                <a:spcPct val="81000"/>
              </a:lnSpc>
              <a:buSzTx/>
              <a:buNone/>
            </a:pPr>
            <a:r>
              <a:t>Patient Identification	</a:t>
            </a:r>
          </a:p>
          <a:p>
            <a:pPr marL="0" lvl="2" indent="457200" algn="ctr">
              <a:lnSpc>
                <a:spcPct val="81000"/>
              </a:lnSpc>
              <a:spcBef>
                <a:spcPts val="500"/>
              </a:spcBef>
              <a:buSzTx/>
              <a:buNone/>
              <a:defRPr sz="2400"/>
            </a:pPr>
            <a:r>
              <a:t>Scan ID band	</a:t>
            </a:r>
          </a:p>
        </p:txBody>
      </p:sp>
      <p:pic>
        <p:nvPicPr>
          <p:cNvPr id="188" name="Picture 3" descr="Picture 3"/>
          <p:cNvPicPr>
            <a:picLocks noChangeAspect="1"/>
          </p:cNvPicPr>
          <p:nvPr/>
        </p:nvPicPr>
        <p:blipFill>
          <a:blip r:embed="rId2">
            <a:extLst/>
          </a:blip>
          <a:stretch>
            <a:fillRect/>
          </a:stretch>
        </p:blipFill>
        <p:spPr>
          <a:xfrm>
            <a:off x="8400797" y="2157827"/>
            <a:ext cx="3542850" cy="2577976"/>
          </a:xfrm>
          <a:prstGeom prst="rect">
            <a:avLst/>
          </a:prstGeom>
          <a:ln w="12700">
            <a:miter lim="400000"/>
          </a:ln>
        </p:spPr>
      </p:pic>
      <p:pic>
        <p:nvPicPr>
          <p:cNvPr id="189" name="Picture 4" descr="Picture 4"/>
          <p:cNvPicPr>
            <a:picLocks noChangeAspect="1"/>
          </p:cNvPicPr>
          <p:nvPr/>
        </p:nvPicPr>
        <p:blipFill>
          <a:blip r:embed="rId3">
            <a:extLst/>
          </a:blip>
          <a:stretch>
            <a:fillRect/>
          </a:stretch>
        </p:blipFill>
        <p:spPr>
          <a:xfrm>
            <a:off x="447603" y="1690688"/>
            <a:ext cx="3512257" cy="3512254"/>
          </a:xfrm>
          <a:prstGeom prst="rect">
            <a:avLst/>
          </a:prstGeom>
          <a:ln w="12700">
            <a:miter lim="400000"/>
          </a:ln>
        </p:spPr>
      </p:pic>
      <p:sp>
        <p:nvSpPr>
          <p:cNvPr id="190" name="Slide Number"/>
          <p:cNvSpPr txBox="1">
            <a:spLocks noGrp="1"/>
          </p:cNvSpPr>
          <p:nvPr>
            <p:ph type="sldNum" sz="quarter" idx="4294967295"/>
          </p:nvPr>
        </p:nvSpPr>
        <p:spPr>
          <a:xfrm>
            <a:off x="11095181" y="6404294"/>
            <a:ext cx="258620"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12</a:t>
            </a:fld>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192" name="Title 1"/>
          <p:cNvSpPr txBox="1">
            <a:spLocks noGrp="1"/>
          </p:cNvSpPr>
          <p:nvPr>
            <p:ph type="title"/>
          </p:nvPr>
        </p:nvSpPr>
        <p:spPr>
          <a:prstGeom prst="rect">
            <a:avLst/>
          </a:prstGeom>
        </p:spPr>
        <p:txBody>
          <a:bodyPr>
            <a:normAutofit fontScale="90000"/>
          </a:bodyPr>
          <a:lstStyle/>
          <a:p>
            <a:pPr algn="ctr" defTabSz="684153">
              <a:defRPr sz="3096" b="1"/>
            </a:pPr>
            <a:r>
              <a:t>IMPLEMENTATION OF THE SOLUTION</a:t>
            </a:r>
            <a:br/>
            <a:r>
              <a:t>Video highlighting the Welch Allyn Connex Electronic Vitals Documentation System :</a:t>
            </a:r>
            <a:br/>
            <a:endParaRPr/>
          </a:p>
        </p:txBody>
      </p:sp>
      <p:sp>
        <p:nvSpPr>
          <p:cNvPr id="19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13</a:t>
            </a:fld>
            <a:endParaRPr/>
          </a:p>
        </p:txBody>
      </p:sp>
      <p:sp>
        <p:nvSpPr>
          <p:cNvPr id="194" name="TextBox 4"/>
          <p:cNvSpPr txBox="1"/>
          <p:nvPr/>
        </p:nvSpPr>
        <p:spPr>
          <a:xfrm>
            <a:off x="3770487" y="6228822"/>
            <a:ext cx="7214187" cy="421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8" tIns="45718" rIns="45718" bIns="45718">
            <a:spAutoFit/>
          </a:bodyPr>
          <a:lstStyle/>
          <a:p>
            <a:pPr>
              <a:defRPr sz="1000">
                <a:latin typeface="+mn-lt"/>
                <a:ea typeface="+mn-ea"/>
                <a:cs typeface="+mn-cs"/>
                <a:sym typeface="Calibri"/>
              </a:defRPr>
            </a:pPr>
            <a:r>
              <a:t>Welch Allyn. (2011, September 9). </a:t>
            </a:r>
            <a:r>
              <a:rPr i="1"/>
              <a:t>Connex Electronic Vitals Documentation System </a:t>
            </a:r>
            <a:r>
              <a:t>(Video file). Retrieved from </a:t>
            </a:r>
            <a:r>
              <a:rPr u="sng">
                <a:solidFill>
                  <a:srgbClr val="0000FF"/>
                </a:solidFill>
                <a:uFill>
                  <a:solidFill>
                    <a:srgbClr val="0000FF"/>
                  </a:solidFill>
                </a:uFill>
                <a:hlinkClick r:id="rId3"/>
              </a:rPr>
              <a:t>https://www.youtube.com/watch?v=4EgZTwtu568</a:t>
            </a:r>
          </a:p>
        </p:txBody>
      </p:sp>
      <p:pic>
        <p:nvPicPr>
          <p:cNvPr id="2" name="4EgZTwtu568"/>
          <p:cNvPicPr>
            <a:picLocks noRot="1" noChangeAspect="1"/>
          </p:cNvPicPr>
          <p:nvPr>
            <a:videoFile r:link="rId1"/>
          </p:nvPr>
        </p:nvPicPr>
        <p:blipFill>
          <a:blip r:embed="rId4"/>
          <a:stretch>
            <a:fillRect/>
          </a:stretch>
        </p:blipFill>
        <p:spPr>
          <a:xfrm>
            <a:off x="3810000" y="2143125"/>
            <a:ext cx="4572000" cy="2571750"/>
          </a:xfrm>
          <a:prstGeom prst="rect">
            <a:avLst/>
          </a:prstGeo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198" name="Title 1"/>
          <p:cNvSpPr txBox="1">
            <a:spLocks noGrp="1"/>
          </p:cNvSpPr>
          <p:nvPr>
            <p:ph type="title"/>
          </p:nvPr>
        </p:nvSpPr>
        <p:spPr>
          <a:xfrm>
            <a:off x="838200" y="365125"/>
            <a:ext cx="10515600" cy="1325563"/>
          </a:xfrm>
          <a:prstGeom prst="rect">
            <a:avLst/>
          </a:prstGeom>
        </p:spPr>
        <p:txBody>
          <a:bodyPr/>
          <a:lstStyle/>
          <a:p>
            <a:pPr algn="ctr">
              <a:defRPr sz="3600" b="1"/>
            </a:pPr>
            <a:r>
              <a:t>IMPLEMENTATION OF THE SOLUTION</a:t>
            </a:r>
            <a:br/>
            <a:r>
              <a:rPr sz="2800"/>
              <a:t>Summary of Connex Electronic Vital Documentation System </a:t>
            </a:r>
          </a:p>
        </p:txBody>
      </p:sp>
      <p:sp>
        <p:nvSpPr>
          <p:cNvPr id="199" name="Text Placeholder 2"/>
          <p:cNvSpPr txBox="1">
            <a:spLocks noGrp="1"/>
          </p:cNvSpPr>
          <p:nvPr>
            <p:ph type="body" idx="1"/>
          </p:nvPr>
        </p:nvSpPr>
        <p:spPr>
          <a:xfrm>
            <a:off x="838200" y="1825625"/>
            <a:ext cx="10515600" cy="4351338"/>
          </a:xfrm>
          <a:prstGeom prst="rect">
            <a:avLst/>
          </a:prstGeom>
        </p:spPr>
        <p:txBody>
          <a:bodyPr/>
          <a:lstStyle/>
          <a:p>
            <a:r>
              <a:t> flexible and adapts to the environment</a:t>
            </a:r>
          </a:p>
          <a:p>
            <a:r>
              <a:t>system includes monitor, stand and software</a:t>
            </a:r>
          </a:p>
          <a:p>
            <a:r>
              <a:t>works with existing infrastructure and interfaces with HER</a:t>
            </a:r>
          </a:p>
          <a:p>
            <a:r>
              <a:t>offers partners in care support services and remote diagnostics</a:t>
            </a:r>
          </a:p>
          <a:p>
            <a:r>
              <a:t>utilizes simple scanning to send vital sign data wirelessly to the EHR from the bedside</a:t>
            </a:r>
          </a:p>
          <a:p>
            <a:r>
              <a:t>allows access to vitals anytime and anywhere</a:t>
            </a:r>
          </a:p>
        </p:txBody>
      </p:sp>
      <p:sp>
        <p:nvSpPr>
          <p:cNvPr id="200" name="TextBox 3"/>
          <p:cNvSpPr txBox="1"/>
          <p:nvPr/>
        </p:nvSpPr>
        <p:spPr>
          <a:xfrm>
            <a:off x="4263241" y="6353299"/>
            <a:ext cx="6472054" cy="421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8" tIns="45718" rIns="45718" bIns="45718">
            <a:spAutoFit/>
          </a:bodyPr>
          <a:lstStyle/>
          <a:p>
            <a:pPr>
              <a:defRPr sz="1000">
                <a:latin typeface="+mn-lt"/>
                <a:ea typeface="+mn-ea"/>
                <a:cs typeface="+mn-cs"/>
                <a:sym typeface="Calibri"/>
              </a:defRPr>
            </a:pPr>
            <a:r>
              <a:t>Welch Allyn. (2011, September 9). </a:t>
            </a:r>
            <a:r>
              <a:rPr i="1"/>
              <a:t>Connex Electronic Vitals Documentation System </a:t>
            </a:r>
            <a:r>
              <a:t>(Video file). Retrieved from </a:t>
            </a:r>
            <a:r>
              <a:rPr u="sng">
                <a:solidFill>
                  <a:srgbClr val="0000FF"/>
                </a:solidFill>
                <a:uFill>
                  <a:solidFill>
                    <a:srgbClr val="0000FF"/>
                  </a:solidFill>
                </a:uFill>
                <a:hlinkClick r:id="rId2"/>
              </a:rPr>
              <a:t>https://www.youtube.com/watch?v=4EgZTwtu568</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202" name="Title 1"/>
          <p:cNvSpPr txBox="1">
            <a:spLocks noGrp="1"/>
          </p:cNvSpPr>
          <p:nvPr>
            <p:ph type="title"/>
          </p:nvPr>
        </p:nvSpPr>
        <p:spPr>
          <a:xfrm>
            <a:off x="838200" y="365125"/>
            <a:ext cx="10515600" cy="1325563"/>
          </a:xfrm>
          <a:prstGeom prst="rect">
            <a:avLst/>
          </a:prstGeom>
        </p:spPr>
        <p:txBody>
          <a:bodyPr/>
          <a:lstStyle/>
          <a:p>
            <a:pPr algn="ctr">
              <a:defRPr sz="3900"/>
            </a:pPr>
            <a:r>
              <a:rPr b="1" dirty="0"/>
              <a:t>IMPLEMENTATION OF THE SOLUTION</a:t>
            </a:r>
            <a:r>
              <a:rPr dirty="0"/>
              <a:t/>
            </a:r>
            <a:br>
              <a:rPr dirty="0"/>
            </a:br>
            <a:r>
              <a:rPr sz="3200" dirty="0"/>
              <a:t>Summary of Connex Electronic Vital Documentation System </a:t>
            </a:r>
          </a:p>
        </p:txBody>
      </p:sp>
      <p:sp>
        <p:nvSpPr>
          <p:cNvPr id="203" name="Text Placeholder 2"/>
          <p:cNvSpPr txBox="1">
            <a:spLocks noGrp="1"/>
          </p:cNvSpPr>
          <p:nvPr>
            <p:ph type="body" idx="1"/>
          </p:nvPr>
        </p:nvSpPr>
        <p:spPr>
          <a:xfrm>
            <a:off x="838200" y="1825625"/>
            <a:ext cx="10515600" cy="4351338"/>
          </a:xfrm>
          <a:prstGeom prst="rect">
            <a:avLst/>
          </a:prstGeom>
        </p:spPr>
        <p:txBody>
          <a:bodyPr/>
          <a:lstStyle/>
          <a:p>
            <a:r>
              <a:t>Allows immediate access to accurate data</a:t>
            </a:r>
          </a:p>
          <a:p>
            <a:r>
              <a:t>Promotes enhanced clinical decision making leading to improved patient safety</a:t>
            </a:r>
          </a:p>
          <a:p>
            <a:r>
              <a:t>Eliminates errors and missing data</a:t>
            </a:r>
          </a:p>
          <a:p>
            <a:r>
              <a:t>Decreases risk for facilities</a:t>
            </a:r>
          </a:p>
          <a:p>
            <a:r>
              <a:t>Increases provider efficiency </a:t>
            </a:r>
          </a:p>
          <a:p>
            <a:r>
              <a:t>Improves workflow allowing the provider to spend more time with patients</a:t>
            </a:r>
          </a:p>
        </p:txBody>
      </p:sp>
      <p:sp>
        <p:nvSpPr>
          <p:cNvPr id="204" name="TextBox 3"/>
          <p:cNvSpPr txBox="1"/>
          <p:nvPr/>
        </p:nvSpPr>
        <p:spPr>
          <a:xfrm>
            <a:off x="5011385" y="6412674"/>
            <a:ext cx="6342415" cy="421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8" tIns="45718" rIns="45718" bIns="45718">
            <a:spAutoFit/>
          </a:bodyPr>
          <a:lstStyle/>
          <a:p>
            <a:pPr>
              <a:defRPr sz="1000">
                <a:latin typeface="+mn-lt"/>
                <a:ea typeface="+mn-ea"/>
                <a:cs typeface="+mn-cs"/>
                <a:sym typeface="Calibri"/>
              </a:defRPr>
            </a:pPr>
            <a:r>
              <a:t>Welch Allyn. (2011, September 9). </a:t>
            </a:r>
            <a:r>
              <a:rPr i="1"/>
              <a:t>Connex Electronic Vitals Documentation System </a:t>
            </a:r>
            <a:r>
              <a:t>(Video file). Retrieved from </a:t>
            </a:r>
            <a:r>
              <a:rPr u="sng">
                <a:solidFill>
                  <a:srgbClr val="0000FF"/>
                </a:solidFill>
                <a:uFill>
                  <a:solidFill>
                    <a:srgbClr val="0000FF"/>
                  </a:solidFill>
                </a:uFill>
                <a:hlinkClick r:id="rId2"/>
              </a:rPr>
              <a:t>https://www.youtube.com/watch?v=4EgZTwtu568</a:t>
            </a:r>
          </a:p>
        </p:txBody>
      </p:sp>
      <p:pic>
        <p:nvPicPr>
          <p:cNvPr id="205" name="Picture 4" descr="Picture 4"/>
          <p:cNvPicPr>
            <a:picLocks noChangeAspect="1"/>
          </p:cNvPicPr>
          <p:nvPr/>
        </p:nvPicPr>
        <p:blipFill>
          <a:blip r:embed="rId3">
            <a:extLst/>
          </a:blip>
          <a:stretch>
            <a:fillRect/>
          </a:stretch>
        </p:blipFill>
        <p:spPr>
          <a:xfrm>
            <a:off x="8349737" y="3040084"/>
            <a:ext cx="2429470" cy="161733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207" name="Title 1"/>
          <p:cNvSpPr txBox="1">
            <a:spLocks noGrp="1"/>
          </p:cNvSpPr>
          <p:nvPr>
            <p:ph type="title"/>
          </p:nvPr>
        </p:nvSpPr>
        <p:spPr>
          <a:xfrm>
            <a:off x="-75057" y="84008"/>
            <a:ext cx="9400465" cy="2679614"/>
          </a:xfrm>
          <a:prstGeom prst="rect">
            <a:avLst/>
          </a:prstGeom>
        </p:spPr>
        <p:txBody>
          <a:bodyPr/>
          <a:lstStyle>
            <a:lvl1pPr algn="ctr">
              <a:defRPr b="1"/>
            </a:lvl1pPr>
          </a:lstStyle>
          <a:p>
            <a:r>
              <a:t>THE RESEARCH SUPPORTING THE PROPOSED IMPROVED OUTCOMES:  </a:t>
            </a:r>
          </a:p>
        </p:txBody>
      </p:sp>
      <p:sp>
        <p:nvSpPr>
          <p:cNvPr id="208" name="Content Placeholder 2"/>
          <p:cNvSpPr txBox="1">
            <a:spLocks noGrp="1"/>
          </p:cNvSpPr>
          <p:nvPr>
            <p:ph type="body" idx="1"/>
          </p:nvPr>
        </p:nvSpPr>
        <p:spPr>
          <a:xfrm>
            <a:off x="372399" y="2244782"/>
            <a:ext cx="9712678" cy="3819378"/>
          </a:xfrm>
          <a:prstGeom prst="rect">
            <a:avLst/>
          </a:prstGeom>
        </p:spPr>
        <p:txBody>
          <a:bodyPr/>
          <a:lstStyle/>
          <a:p>
            <a:pPr marL="0" indent="0">
              <a:lnSpc>
                <a:spcPct val="100000"/>
              </a:lnSpc>
              <a:spcBef>
                <a:spcPts val="0"/>
              </a:spcBef>
              <a:buSzTx/>
              <a:buNone/>
              <a:defRPr sz="1900" b="1"/>
            </a:pPr>
            <a:r>
              <a:t>In Fieler, Jaglowski, &amp; Richards (2013), eliminating errors in vital signs documentations</a:t>
            </a:r>
            <a:r>
              <a:rPr b="0"/>
              <a:t>:</a:t>
            </a:r>
          </a:p>
          <a:p>
            <a:pPr marL="0" indent="0">
              <a:lnSpc>
                <a:spcPct val="100000"/>
              </a:lnSpc>
              <a:spcBef>
                <a:spcPts val="0"/>
              </a:spcBef>
              <a:buSzTx/>
              <a:buNone/>
              <a:defRPr sz="1900"/>
            </a:pPr>
            <a:endParaRPr/>
          </a:p>
          <a:p>
            <a:pPr marL="190500" indent="-190500">
              <a:lnSpc>
                <a:spcPct val="100000"/>
              </a:lnSpc>
              <a:spcBef>
                <a:spcPts val="0"/>
              </a:spcBef>
              <a:buFontTx/>
              <a:defRPr sz="1900"/>
            </a:pPr>
            <a:r>
              <a:t>Study was done in the hospital to assess the vital signs error  before and after implementations of the wireless vita sign data transfer system</a:t>
            </a:r>
          </a:p>
          <a:p>
            <a:pPr marL="0" indent="0">
              <a:lnSpc>
                <a:spcPct val="100000"/>
              </a:lnSpc>
              <a:spcBef>
                <a:spcPts val="0"/>
              </a:spcBef>
              <a:buSzTx/>
              <a:buNone/>
              <a:defRPr sz="1900"/>
            </a:pPr>
            <a:endParaRPr/>
          </a:p>
          <a:p>
            <a:pPr marL="190500" indent="-190500">
              <a:lnSpc>
                <a:spcPct val="100000"/>
              </a:lnSpc>
              <a:spcBef>
                <a:spcPts val="0"/>
              </a:spcBef>
              <a:buFontTx/>
              <a:defRPr sz="1900"/>
            </a:pPr>
            <a:r>
              <a:t> Different methods of entering vital signs into medical records are:</a:t>
            </a:r>
          </a:p>
          <a:p>
            <a:pPr marL="571500" lvl="1" indent="-190500">
              <a:lnSpc>
                <a:spcPct val="100000"/>
              </a:lnSpc>
              <a:spcBef>
                <a:spcPts val="0"/>
              </a:spcBef>
              <a:buFontTx/>
              <a:defRPr sz="1900"/>
            </a:pPr>
            <a:r>
              <a:t> Hand written on a paper and enter into a paper documentation system. </a:t>
            </a:r>
          </a:p>
          <a:p>
            <a:pPr marL="571500" lvl="1" indent="-190500">
              <a:lnSpc>
                <a:spcPct val="100000"/>
              </a:lnSpc>
              <a:spcBef>
                <a:spcPts val="0"/>
              </a:spcBef>
              <a:buFontTx/>
              <a:defRPr sz="1900"/>
            </a:pPr>
            <a:r>
              <a:t> Handwritten and entered into patients’ EHR record. </a:t>
            </a:r>
          </a:p>
          <a:p>
            <a:pPr marL="571500" lvl="1" indent="-190500">
              <a:lnSpc>
                <a:spcPct val="100000"/>
              </a:lnSpc>
              <a:spcBef>
                <a:spcPts val="0"/>
              </a:spcBef>
              <a:buFontTx/>
              <a:defRPr sz="1900"/>
            </a:pPr>
            <a:r>
              <a:t>Vital signs  entered directly into patients EMR record or transmitted via wireless directly from the vital signs machines into an EMR. </a:t>
            </a:r>
          </a:p>
        </p:txBody>
      </p:sp>
      <p:pic>
        <p:nvPicPr>
          <p:cNvPr id="209" name="Picture 2" descr="Picture 2"/>
          <p:cNvPicPr>
            <a:picLocks noChangeAspect="1"/>
          </p:cNvPicPr>
          <p:nvPr/>
        </p:nvPicPr>
        <p:blipFill>
          <a:blip r:embed="rId2">
            <a:extLst/>
          </a:blip>
          <a:stretch>
            <a:fillRect/>
          </a:stretch>
        </p:blipFill>
        <p:spPr>
          <a:xfrm>
            <a:off x="9930966" y="875747"/>
            <a:ext cx="2170375" cy="2863528"/>
          </a:xfrm>
          <a:prstGeom prst="rect">
            <a:avLst/>
          </a:prstGeom>
          <a:ln w="12700">
            <a:miter lim="400000"/>
          </a:ln>
        </p:spPr>
      </p:pic>
      <p:sp>
        <p:nvSpPr>
          <p:cNvPr id="210" name="Slide Number"/>
          <p:cNvSpPr txBox="1">
            <a:spLocks noGrp="1"/>
          </p:cNvSpPr>
          <p:nvPr>
            <p:ph type="sldNum" sz="quarter" idx="4294967295"/>
          </p:nvPr>
        </p:nvSpPr>
        <p:spPr>
          <a:xfrm>
            <a:off x="11095181" y="6404294"/>
            <a:ext cx="258620"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16</a:t>
            </a:fld>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212" name="Title 1"/>
          <p:cNvSpPr txBox="1">
            <a:spLocks noGrp="1"/>
          </p:cNvSpPr>
          <p:nvPr>
            <p:ph type="title"/>
          </p:nvPr>
        </p:nvSpPr>
        <p:spPr>
          <a:xfrm>
            <a:off x="399628" y="177164"/>
            <a:ext cx="10515601" cy="1787632"/>
          </a:xfrm>
          <a:prstGeom prst="rect">
            <a:avLst/>
          </a:prstGeom>
        </p:spPr>
        <p:txBody>
          <a:bodyPr/>
          <a:lstStyle/>
          <a:p>
            <a:pPr>
              <a:defRPr sz="3100"/>
            </a:pPr>
            <a:r>
              <a:rPr b="1" dirty="0"/>
              <a:t>Fieler et al</a:t>
            </a:r>
            <a:r>
              <a:rPr b="1" dirty="0" smtClean="0"/>
              <a:t> </a:t>
            </a:r>
            <a:r>
              <a:rPr lang="en-US" b="1" dirty="0" smtClean="0"/>
              <a:t>c</a:t>
            </a:r>
            <a:r>
              <a:rPr b="1" dirty="0" smtClean="0"/>
              <a:t>ontinued</a:t>
            </a:r>
            <a:r>
              <a:rPr b="1" dirty="0"/>
              <a:t>: </a:t>
            </a:r>
            <a:r>
              <a:rPr dirty="0"/>
              <a:t/>
            </a:r>
            <a:br>
              <a:rPr dirty="0"/>
            </a:br>
            <a:endParaRPr dirty="0"/>
          </a:p>
        </p:txBody>
      </p:sp>
      <p:sp>
        <p:nvSpPr>
          <p:cNvPr id="213" name="Content Placeholder 2"/>
          <p:cNvSpPr txBox="1">
            <a:spLocks noGrp="1"/>
          </p:cNvSpPr>
          <p:nvPr>
            <p:ph type="body" idx="1"/>
          </p:nvPr>
        </p:nvSpPr>
        <p:spPr>
          <a:xfrm>
            <a:off x="459741" y="1158355"/>
            <a:ext cx="10954175" cy="3891257"/>
          </a:xfrm>
          <a:prstGeom prst="rect">
            <a:avLst/>
          </a:prstGeom>
        </p:spPr>
        <p:txBody>
          <a:bodyPr/>
          <a:lstStyle/>
          <a:p>
            <a:pPr marL="104012" indent="-104012" defTabSz="416051">
              <a:lnSpc>
                <a:spcPct val="72000"/>
              </a:lnSpc>
              <a:spcBef>
                <a:spcPts val="400"/>
              </a:spcBef>
              <a:defRPr sz="1610"/>
            </a:pPr>
            <a:r>
              <a:rPr dirty="0"/>
              <a:t> this study was done in 2 separate phases:</a:t>
            </a:r>
          </a:p>
          <a:p>
            <a:pPr marL="0" indent="0" defTabSz="416051">
              <a:lnSpc>
                <a:spcPct val="72000"/>
              </a:lnSpc>
              <a:spcBef>
                <a:spcPts val="400"/>
              </a:spcBef>
              <a:buSzTx/>
              <a:buNone/>
              <a:defRPr sz="1610"/>
            </a:pPr>
            <a:endParaRPr dirty="0"/>
          </a:p>
          <a:p>
            <a:pPr marL="312038" lvl="1" indent="-104012" defTabSz="416051">
              <a:lnSpc>
                <a:spcPct val="72000"/>
              </a:lnSpc>
              <a:spcBef>
                <a:spcPts val="200"/>
              </a:spcBef>
              <a:defRPr sz="1610"/>
            </a:pPr>
            <a:r>
              <a:rPr dirty="0"/>
              <a:t>Phase 1- total of 64 vital signs were collected </a:t>
            </a:r>
          </a:p>
          <a:p>
            <a:pPr marL="312038" lvl="1" indent="-104012" defTabSz="416051">
              <a:lnSpc>
                <a:spcPct val="72000"/>
              </a:lnSpc>
              <a:spcBef>
                <a:spcPts val="200"/>
              </a:spcBef>
              <a:defRPr sz="1610"/>
            </a:pPr>
            <a:r>
              <a:rPr dirty="0"/>
              <a:t>Phase 2 -66 vital signs were collected</a:t>
            </a:r>
          </a:p>
          <a:p>
            <a:pPr marL="312038" lvl="1" indent="-104012" defTabSz="416051">
              <a:lnSpc>
                <a:spcPct val="72000"/>
              </a:lnSpc>
              <a:spcBef>
                <a:spcPts val="200"/>
              </a:spcBef>
              <a:defRPr sz="1610"/>
            </a:pPr>
            <a:r>
              <a:rPr dirty="0"/>
              <a:t>Phase 1 -15 clinicians participated and 64 patients</a:t>
            </a:r>
          </a:p>
          <a:p>
            <a:pPr marL="312038" lvl="1" indent="-104012" defTabSz="416051">
              <a:lnSpc>
                <a:spcPct val="72000"/>
              </a:lnSpc>
              <a:spcBef>
                <a:spcPts val="200"/>
              </a:spcBef>
              <a:defRPr sz="1610"/>
            </a:pPr>
            <a:r>
              <a:rPr dirty="0"/>
              <a:t>Phase 2 -13 clinicians participated and 66 patients.</a:t>
            </a:r>
          </a:p>
          <a:p>
            <a:pPr marL="0" lvl="1" indent="104012" defTabSz="416051">
              <a:lnSpc>
                <a:spcPct val="72000"/>
              </a:lnSpc>
              <a:spcBef>
                <a:spcPts val="200"/>
              </a:spcBef>
              <a:buSzTx/>
              <a:buNone/>
              <a:defRPr sz="1610"/>
            </a:pPr>
            <a:r>
              <a:rPr dirty="0"/>
              <a:t> </a:t>
            </a:r>
          </a:p>
          <a:p>
            <a:pPr marL="104012" indent="-104012" defTabSz="416051">
              <a:lnSpc>
                <a:spcPct val="72000"/>
              </a:lnSpc>
              <a:spcBef>
                <a:spcPts val="400"/>
              </a:spcBef>
              <a:defRPr sz="1610"/>
            </a:pPr>
            <a:r>
              <a:rPr dirty="0"/>
              <a:t>Data was collected on Systolic blood pressure (SBP), Diastolic blood pressure (DBP), HR, temperature, oxygen</a:t>
            </a:r>
          </a:p>
          <a:p>
            <a:pPr marL="0" indent="0" defTabSz="416051">
              <a:lnSpc>
                <a:spcPct val="72000"/>
              </a:lnSpc>
              <a:spcBef>
                <a:spcPts val="400"/>
              </a:spcBef>
              <a:buSzTx/>
              <a:buNone/>
              <a:defRPr sz="1610"/>
            </a:pPr>
            <a:r>
              <a:rPr dirty="0"/>
              <a:t> saturation, Respiration Rate (RR) </a:t>
            </a:r>
            <a:endParaRPr sz="1120" dirty="0"/>
          </a:p>
          <a:p>
            <a:pPr marL="104012" indent="-104012" defTabSz="416051">
              <a:lnSpc>
                <a:spcPct val="72000"/>
              </a:lnSpc>
              <a:spcBef>
                <a:spcPts val="400"/>
              </a:spcBef>
              <a:defRPr sz="1540"/>
            </a:pPr>
            <a:endParaRPr dirty="0"/>
          </a:p>
          <a:p>
            <a:pPr marL="0" indent="0" defTabSz="416051">
              <a:lnSpc>
                <a:spcPct val="72000"/>
              </a:lnSpc>
              <a:spcBef>
                <a:spcPts val="400"/>
              </a:spcBef>
              <a:buSzTx/>
              <a:buNone/>
              <a:defRPr sz="1540"/>
            </a:pPr>
            <a:r>
              <a:rPr dirty="0"/>
              <a:t>It was shown that a wireless system:</a:t>
            </a:r>
            <a:endParaRPr sz="1120" dirty="0"/>
          </a:p>
          <a:p>
            <a:pPr marL="114048" indent="-114048" defTabSz="416051">
              <a:lnSpc>
                <a:spcPct val="72000"/>
              </a:lnSpc>
              <a:spcBef>
                <a:spcPts val="400"/>
              </a:spcBef>
              <a:buFontTx/>
              <a:defRPr sz="1120"/>
            </a:pPr>
            <a:endParaRPr dirty="0"/>
          </a:p>
          <a:p>
            <a:pPr marL="91239" indent="-91239" defTabSz="416051">
              <a:spcBef>
                <a:spcPts val="400"/>
              </a:spcBef>
              <a:buFontTx/>
              <a:defRPr sz="1610" b="1"/>
            </a:pPr>
            <a:r>
              <a:rPr dirty="0"/>
              <a:t>Reduced Error</a:t>
            </a:r>
          </a:p>
          <a:p>
            <a:pPr marL="91239" indent="-91239" defTabSz="416051">
              <a:spcBef>
                <a:spcPts val="400"/>
              </a:spcBef>
              <a:buFontTx/>
              <a:defRPr sz="1610" b="1"/>
            </a:pPr>
            <a:r>
              <a:rPr dirty="0"/>
              <a:t>Reduced time for vital signs to be accessible in EMR</a:t>
            </a:r>
          </a:p>
          <a:p>
            <a:pPr marL="91239" indent="-91239" defTabSz="416051">
              <a:spcBef>
                <a:spcPts val="400"/>
              </a:spcBef>
              <a:buFontTx/>
              <a:defRPr sz="1610" b="1"/>
            </a:pPr>
            <a:r>
              <a:rPr dirty="0"/>
              <a:t>Improved patient safety</a:t>
            </a:r>
          </a:p>
          <a:p>
            <a:pPr marL="0" indent="0" defTabSz="416051">
              <a:lnSpc>
                <a:spcPct val="72000"/>
              </a:lnSpc>
              <a:spcBef>
                <a:spcPts val="400"/>
              </a:spcBef>
              <a:buSzTx/>
              <a:buNone/>
              <a:defRPr sz="909" b="1"/>
            </a:pPr>
            <a:endParaRPr dirty="0"/>
          </a:p>
          <a:p>
            <a:pPr marL="0" indent="0" defTabSz="416051">
              <a:lnSpc>
                <a:spcPct val="72000"/>
              </a:lnSpc>
              <a:spcBef>
                <a:spcPts val="400"/>
              </a:spcBef>
              <a:buSzTx/>
              <a:buNone/>
              <a:defRPr sz="1120"/>
            </a:pPr>
            <a:r>
              <a:rPr dirty="0"/>
              <a:t>  </a:t>
            </a:r>
          </a:p>
        </p:txBody>
      </p:sp>
      <p:pic>
        <p:nvPicPr>
          <p:cNvPr id="214" name="Picture 2" descr="Picture 2"/>
          <p:cNvPicPr>
            <a:picLocks noChangeAspect="1"/>
          </p:cNvPicPr>
          <p:nvPr/>
        </p:nvPicPr>
        <p:blipFill>
          <a:blip r:embed="rId2">
            <a:extLst/>
          </a:blip>
          <a:stretch>
            <a:fillRect/>
          </a:stretch>
        </p:blipFill>
        <p:spPr>
          <a:xfrm>
            <a:off x="6267625" y="3477743"/>
            <a:ext cx="3193275" cy="2394956"/>
          </a:xfrm>
          <a:prstGeom prst="rect">
            <a:avLst/>
          </a:prstGeom>
          <a:ln w="12700">
            <a:miter lim="400000"/>
          </a:ln>
        </p:spPr>
      </p:pic>
      <p:sp>
        <p:nvSpPr>
          <p:cNvPr id="215" name="Slide Number"/>
          <p:cNvSpPr txBox="1">
            <a:spLocks noGrp="1"/>
          </p:cNvSpPr>
          <p:nvPr>
            <p:ph type="sldNum" sz="quarter" idx="4294967295"/>
          </p:nvPr>
        </p:nvSpPr>
        <p:spPr>
          <a:xfrm>
            <a:off x="11095181" y="6404294"/>
            <a:ext cx="258620"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17</a:t>
            </a:fld>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217" name="Title 1"/>
          <p:cNvSpPr txBox="1">
            <a:spLocks noGrp="1"/>
          </p:cNvSpPr>
          <p:nvPr>
            <p:ph type="title"/>
          </p:nvPr>
        </p:nvSpPr>
        <p:spPr>
          <a:xfrm>
            <a:off x="352638" y="224154"/>
            <a:ext cx="10515601" cy="1067122"/>
          </a:xfrm>
          <a:prstGeom prst="rect">
            <a:avLst/>
          </a:prstGeom>
        </p:spPr>
        <p:txBody>
          <a:bodyPr>
            <a:normAutofit/>
          </a:bodyPr>
          <a:lstStyle>
            <a:lvl1pPr>
              <a:defRPr sz="2200" b="1"/>
            </a:lvl1pPr>
          </a:lstStyle>
          <a:p>
            <a:r>
              <a:rPr sz="2400" dirty="0"/>
              <a:t>In Smith, Banner, Lozano, Olney &amp; Friedman </a:t>
            </a:r>
            <a:r>
              <a:rPr sz="2400" dirty="0" smtClean="0"/>
              <a:t>(2009</a:t>
            </a:r>
            <a:r>
              <a:rPr sz="2400" dirty="0"/>
              <a:t>), Connected care:</a:t>
            </a:r>
            <a:r>
              <a:rPr sz="2400" dirty="0" smtClean="0"/>
              <a:t> </a:t>
            </a:r>
            <a:r>
              <a:rPr lang="en-US" sz="2400" dirty="0" smtClean="0"/>
              <a:t/>
            </a:r>
            <a:br>
              <a:rPr lang="en-US" sz="2400" dirty="0" smtClean="0"/>
            </a:br>
            <a:r>
              <a:rPr sz="2400" dirty="0" smtClean="0"/>
              <a:t>reducing </a:t>
            </a:r>
            <a:r>
              <a:rPr sz="2400" dirty="0"/>
              <a:t>errors through automated vital signs data </a:t>
            </a:r>
            <a:r>
              <a:rPr sz="2400" dirty="0" smtClean="0"/>
              <a:t>upload</a:t>
            </a:r>
            <a:endParaRPr sz="2400" dirty="0"/>
          </a:p>
        </p:txBody>
      </p:sp>
      <p:sp>
        <p:nvSpPr>
          <p:cNvPr id="218" name="Content Placeholder 2"/>
          <p:cNvSpPr txBox="1">
            <a:spLocks noGrp="1"/>
          </p:cNvSpPr>
          <p:nvPr>
            <p:ph type="body" idx="1"/>
          </p:nvPr>
        </p:nvSpPr>
        <p:spPr>
          <a:xfrm>
            <a:off x="445583" y="1291276"/>
            <a:ext cx="7300264" cy="5113018"/>
          </a:xfrm>
          <a:prstGeom prst="rect">
            <a:avLst/>
          </a:prstGeom>
        </p:spPr>
        <p:txBody>
          <a:bodyPr/>
          <a:lstStyle/>
          <a:p>
            <a:pPr marL="0" indent="0" defTabSz="539494">
              <a:lnSpc>
                <a:spcPct val="72000"/>
              </a:lnSpc>
              <a:spcBef>
                <a:spcPts val="500"/>
              </a:spcBef>
              <a:buSzTx/>
              <a:buNone/>
              <a:defRPr sz="1600"/>
            </a:pPr>
            <a:r>
              <a:rPr dirty="0"/>
              <a:t>It was found that:</a:t>
            </a:r>
          </a:p>
          <a:p>
            <a:pPr marL="164193" indent="-164193" defTabSz="539494">
              <a:lnSpc>
                <a:spcPct val="72000"/>
              </a:lnSpc>
              <a:spcBef>
                <a:spcPts val="500"/>
              </a:spcBef>
              <a:defRPr sz="1600"/>
            </a:pPr>
            <a:r>
              <a:rPr dirty="0"/>
              <a:t>The study was based on the precept that using wireless mobile technology to document and transmit vital signs eliminate the need to write and type out vital signs into patients record.</a:t>
            </a:r>
          </a:p>
          <a:p>
            <a:pPr marL="0" indent="0" defTabSz="539494">
              <a:lnSpc>
                <a:spcPct val="72000"/>
              </a:lnSpc>
              <a:spcBef>
                <a:spcPts val="500"/>
              </a:spcBef>
              <a:buSzTx/>
              <a:buNone/>
              <a:defRPr sz="1600"/>
            </a:pPr>
            <a:endParaRPr dirty="0"/>
          </a:p>
          <a:p>
            <a:pPr marL="164193" indent="-164193" defTabSz="539494">
              <a:lnSpc>
                <a:spcPct val="72000"/>
              </a:lnSpc>
              <a:spcBef>
                <a:spcPts val="500"/>
              </a:spcBef>
              <a:defRPr sz="1600"/>
            </a:pPr>
            <a:r>
              <a:rPr dirty="0"/>
              <a:t> This flow process decreases documentation errors and improves patient safety.</a:t>
            </a:r>
          </a:p>
          <a:p>
            <a:pPr marL="0" indent="0" defTabSz="539494">
              <a:lnSpc>
                <a:spcPct val="72000"/>
              </a:lnSpc>
              <a:spcBef>
                <a:spcPts val="500"/>
              </a:spcBef>
              <a:buSzTx/>
              <a:buNone/>
              <a:defRPr sz="1600"/>
            </a:pPr>
            <a:endParaRPr dirty="0"/>
          </a:p>
          <a:p>
            <a:pPr marL="164193" indent="-164193" defTabSz="539494">
              <a:lnSpc>
                <a:spcPct val="72000"/>
              </a:lnSpc>
              <a:spcBef>
                <a:spcPts val="500"/>
              </a:spcBef>
              <a:defRPr sz="1600"/>
            </a:pPr>
            <a:r>
              <a:rPr dirty="0"/>
              <a:t> Purpose was  to determine the accuracy of vital sign data collected from an automated vital sign monitor, transmitted through an infrared port to a personal digital assistant, then automatically uploaded into an EMR. </a:t>
            </a:r>
          </a:p>
          <a:p>
            <a:pPr marL="0" indent="0" defTabSz="539494">
              <a:lnSpc>
                <a:spcPct val="72000"/>
              </a:lnSpc>
              <a:spcBef>
                <a:spcPts val="500"/>
              </a:spcBef>
              <a:buSzTx/>
              <a:buNone/>
              <a:defRPr sz="1600"/>
            </a:pPr>
            <a:endParaRPr dirty="0"/>
          </a:p>
          <a:p>
            <a:pPr marL="164193" indent="-164193" defTabSz="539494">
              <a:lnSpc>
                <a:spcPct val="72000"/>
              </a:lnSpc>
              <a:spcBef>
                <a:spcPts val="500"/>
              </a:spcBef>
              <a:defRPr sz="1600"/>
            </a:pPr>
            <a:r>
              <a:rPr dirty="0"/>
              <a:t> Analysis of the accuracy  done on the transmission of the data from vital sign monitor to the EMR reveals:</a:t>
            </a:r>
          </a:p>
          <a:p>
            <a:pPr marL="0" indent="0" defTabSz="539494">
              <a:lnSpc>
                <a:spcPct val="72000"/>
              </a:lnSpc>
              <a:spcBef>
                <a:spcPts val="500"/>
              </a:spcBef>
              <a:buSzTx/>
              <a:buNone/>
              <a:defRPr sz="1600"/>
            </a:pPr>
            <a:r>
              <a:rPr dirty="0"/>
              <a:t> </a:t>
            </a:r>
          </a:p>
          <a:p>
            <a:pPr marL="458570" lvl="1" indent="-188822" defTabSz="539494">
              <a:lnSpc>
                <a:spcPct val="72000"/>
              </a:lnSpc>
              <a:spcBef>
                <a:spcPts val="200"/>
              </a:spcBef>
              <a:defRPr sz="1600"/>
            </a:pPr>
            <a:r>
              <a:rPr dirty="0"/>
              <a:t>Baseline error on vital signs done and recorded on paper 4.4%, automatic vital sign upload system in the same nursing unit reduces error to 0.66%</a:t>
            </a:r>
          </a:p>
          <a:p>
            <a:pPr marL="458570" lvl="1" indent="-188822" defTabSz="539494">
              <a:lnSpc>
                <a:spcPct val="72000"/>
              </a:lnSpc>
              <a:spcBef>
                <a:spcPts val="200"/>
              </a:spcBef>
              <a:defRPr sz="1600"/>
            </a:pPr>
            <a:r>
              <a:rPr dirty="0"/>
              <a:t>Statistical analysis using t test found that there was statistical significance (PG.001) when using the automated system</a:t>
            </a:r>
          </a:p>
          <a:p>
            <a:pPr marL="458570" lvl="1" indent="-188822" defTabSz="539494">
              <a:lnSpc>
                <a:spcPct val="72000"/>
              </a:lnSpc>
              <a:spcBef>
                <a:spcPts val="200"/>
              </a:spcBef>
              <a:defRPr sz="1600"/>
            </a:pPr>
            <a:r>
              <a:rPr dirty="0"/>
              <a:t>This process streamlined patient care flow process and improved efficiency</a:t>
            </a:r>
          </a:p>
        </p:txBody>
      </p:sp>
      <p:sp>
        <p:nvSpPr>
          <p:cNvPr id="219" name="Slide Number"/>
          <p:cNvSpPr txBox="1">
            <a:spLocks noGrp="1"/>
          </p:cNvSpPr>
          <p:nvPr>
            <p:ph type="sldNum" sz="quarter" idx="4294967295"/>
          </p:nvPr>
        </p:nvSpPr>
        <p:spPr>
          <a:xfrm>
            <a:off x="11095181" y="6404294"/>
            <a:ext cx="258620"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18</a:t>
            </a:fld>
            <a:endParaRPr/>
          </a:p>
        </p:txBody>
      </p:sp>
      <p:pic>
        <p:nvPicPr>
          <p:cNvPr id="220" name="7DDDD870-5568-4BED-A3A9-5EBCF26F97B9-L0-001.jpeg" descr="7DDDD870-5568-4BED-A3A9-5EBCF26F97B9-L0-001.jpeg"/>
          <p:cNvPicPr>
            <a:picLocks noChangeAspect="1"/>
          </p:cNvPicPr>
          <p:nvPr/>
        </p:nvPicPr>
        <p:blipFill>
          <a:blip r:embed="rId2">
            <a:extLst/>
          </a:blip>
          <a:stretch>
            <a:fillRect/>
          </a:stretch>
        </p:blipFill>
        <p:spPr>
          <a:xfrm>
            <a:off x="8101442" y="1876981"/>
            <a:ext cx="3962334" cy="267393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222" name="Title 1"/>
          <p:cNvSpPr txBox="1">
            <a:spLocks noGrp="1"/>
          </p:cNvSpPr>
          <p:nvPr>
            <p:ph type="title"/>
          </p:nvPr>
        </p:nvSpPr>
        <p:spPr>
          <a:xfrm>
            <a:off x="289985" y="272731"/>
            <a:ext cx="10515601" cy="1811124"/>
          </a:xfrm>
          <a:prstGeom prst="rect">
            <a:avLst/>
          </a:prstGeom>
        </p:spPr>
        <p:txBody>
          <a:bodyPr/>
          <a:lstStyle/>
          <a:p>
            <a:pPr defTabSz="859536">
              <a:defRPr sz="2500" b="1"/>
            </a:pPr>
            <a:r>
              <a:rPr dirty="0"/>
              <a:t>In Stevenson, Petersson, Israelsson, &amp; Bath (2017), factors influencing the quality of vital signs data in electronic health records: a qualitative </a:t>
            </a:r>
            <a:r>
              <a:rPr dirty="0" smtClean="0"/>
              <a:t>study </a:t>
            </a:r>
            <a:r>
              <a:rPr dirty="0"/>
              <a:t/>
            </a:r>
            <a:br>
              <a:rPr dirty="0"/>
            </a:br>
            <a:endParaRPr dirty="0"/>
          </a:p>
        </p:txBody>
      </p:sp>
      <p:sp>
        <p:nvSpPr>
          <p:cNvPr id="223" name="Content Placeholder 2"/>
          <p:cNvSpPr txBox="1">
            <a:spLocks noGrp="1"/>
          </p:cNvSpPr>
          <p:nvPr>
            <p:ph type="body" idx="1"/>
          </p:nvPr>
        </p:nvSpPr>
        <p:spPr>
          <a:xfrm>
            <a:off x="368302" y="1731645"/>
            <a:ext cx="8228763" cy="4351340"/>
          </a:xfrm>
          <a:prstGeom prst="rect">
            <a:avLst/>
          </a:prstGeom>
        </p:spPr>
        <p:txBody>
          <a:bodyPr/>
          <a:lstStyle/>
          <a:p>
            <a:pPr marL="0" indent="0" defTabSz="777240">
              <a:spcBef>
                <a:spcPts val="800"/>
              </a:spcBef>
              <a:buSzTx/>
              <a:buNone/>
              <a:defRPr sz="2300"/>
            </a:pPr>
            <a:r>
              <a:t>It was found that:</a:t>
            </a:r>
          </a:p>
          <a:p>
            <a:pPr marL="194310" indent="-194310" defTabSz="777240">
              <a:spcBef>
                <a:spcPts val="800"/>
              </a:spcBef>
              <a:defRPr sz="2300"/>
            </a:pPr>
            <a:r>
              <a:t> improved facilities for electronic documentation of vital signs in patient care reduce inadequate routines in the documentation of vital signs in EHR</a:t>
            </a:r>
          </a:p>
          <a:p>
            <a:pPr marL="194310" indent="-194310" defTabSz="777240">
              <a:spcBef>
                <a:spcPts val="800"/>
              </a:spcBef>
              <a:defRPr sz="2300"/>
            </a:pPr>
            <a:r>
              <a:t>Problems of incomplete and inconsistency exit in documentations of vital signs</a:t>
            </a:r>
          </a:p>
          <a:p>
            <a:pPr marL="194310" indent="-194310" defTabSz="777240">
              <a:spcBef>
                <a:spcPts val="800"/>
              </a:spcBef>
              <a:defRPr sz="2300"/>
            </a:pPr>
            <a:r>
              <a:t> Routine standardization  in monitoring and documenting  vital signs reduces these problems and prevents any compromise to patients’ safety.</a:t>
            </a:r>
          </a:p>
          <a:p>
            <a:pPr marL="194310" indent="-194310" defTabSz="777240">
              <a:spcBef>
                <a:spcPts val="800"/>
              </a:spcBef>
              <a:defRPr sz="2300"/>
            </a:pPr>
            <a:r>
              <a:t>Improved facilities and devices such as vital signs connectivity can also help to improve vital signs documentation. </a:t>
            </a:r>
          </a:p>
        </p:txBody>
      </p:sp>
      <p:sp>
        <p:nvSpPr>
          <p:cNvPr id="224" name="Slide Number"/>
          <p:cNvSpPr txBox="1">
            <a:spLocks noGrp="1"/>
          </p:cNvSpPr>
          <p:nvPr>
            <p:ph type="sldNum" sz="quarter" idx="4294967295"/>
          </p:nvPr>
        </p:nvSpPr>
        <p:spPr>
          <a:xfrm>
            <a:off x="11095181" y="6404294"/>
            <a:ext cx="258620"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19</a:t>
            </a:fld>
            <a:endParaRPr/>
          </a:p>
        </p:txBody>
      </p:sp>
      <p:pic>
        <p:nvPicPr>
          <p:cNvPr id="225" name="F0ADBEF0-CB2F-48F9-8BF6-DA65E989B38A-L0-001.jpeg" descr="F0ADBEF0-CB2F-48F9-8BF6-DA65E989B38A-L0-001.jpeg"/>
          <p:cNvPicPr>
            <a:picLocks noChangeAspect="1"/>
          </p:cNvPicPr>
          <p:nvPr/>
        </p:nvPicPr>
        <p:blipFill>
          <a:blip r:embed="rId2">
            <a:extLst/>
          </a:blip>
          <a:stretch>
            <a:fillRect/>
          </a:stretch>
        </p:blipFill>
        <p:spPr>
          <a:xfrm>
            <a:off x="8655267" y="1615510"/>
            <a:ext cx="3494130" cy="23112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126" name="Objectives to the project :"/>
          <p:cNvSpPr txBox="1">
            <a:spLocks noGrp="1"/>
          </p:cNvSpPr>
          <p:nvPr>
            <p:ph type="title"/>
          </p:nvPr>
        </p:nvSpPr>
        <p:spPr>
          <a:xfrm>
            <a:off x="2193725" y="178592"/>
            <a:ext cx="7804547" cy="1518050"/>
          </a:xfrm>
          <a:prstGeom prst="rect">
            <a:avLst/>
          </a:prstGeom>
        </p:spPr>
        <p:txBody>
          <a:bodyPr/>
          <a:lstStyle>
            <a:lvl1pPr defTabSz="365992">
              <a:defRPr sz="4400" b="1">
                <a:latin typeface="+mn-lt"/>
                <a:ea typeface="+mn-ea"/>
                <a:cs typeface="+mn-cs"/>
                <a:sym typeface="Calibri"/>
              </a:defRPr>
            </a:lvl1pPr>
          </a:lstStyle>
          <a:p>
            <a:r>
              <a:t>OBJECTIVES OF OUR PROJECT:</a:t>
            </a:r>
          </a:p>
        </p:txBody>
      </p:sp>
      <p:sp>
        <p:nvSpPr>
          <p:cNvPr id="127" name="Identify the problem that can be solved through informatics…"/>
          <p:cNvSpPr txBox="1">
            <a:spLocks noGrp="1"/>
          </p:cNvSpPr>
          <p:nvPr>
            <p:ph type="body" sz="quarter" idx="1"/>
          </p:nvPr>
        </p:nvSpPr>
        <p:spPr>
          <a:xfrm>
            <a:off x="2193724" y="1821655"/>
            <a:ext cx="3750473" cy="4420199"/>
          </a:xfrm>
          <a:prstGeom prst="rect">
            <a:avLst/>
          </a:prstGeom>
        </p:spPr>
        <p:txBody>
          <a:bodyPr anchor="t"/>
          <a:lstStyle/>
          <a:p>
            <a:pPr marL="220345" indent="-220345">
              <a:defRPr>
                <a:latin typeface="+mn-lt"/>
                <a:ea typeface="+mn-ea"/>
                <a:cs typeface="+mn-cs"/>
                <a:sym typeface="Calibri"/>
              </a:defRPr>
            </a:pPr>
            <a:r>
              <a:t>Identify the problem that can be solved through informatics </a:t>
            </a:r>
          </a:p>
          <a:p>
            <a:pPr marL="220345" indent="-220345">
              <a:defRPr>
                <a:latin typeface="+mn-lt"/>
                <a:ea typeface="+mn-ea"/>
                <a:cs typeface="+mn-cs"/>
                <a:sym typeface="Calibri"/>
              </a:defRPr>
            </a:pPr>
            <a:r>
              <a:t>Present the background to the problem</a:t>
            </a:r>
          </a:p>
          <a:p>
            <a:pPr marL="220345" indent="-220345">
              <a:defRPr>
                <a:latin typeface="+mn-lt"/>
                <a:ea typeface="+mn-ea"/>
                <a:cs typeface="+mn-cs"/>
                <a:sym typeface="Calibri"/>
              </a:defRPr>
            </a:pPr>
            <a:r>
              <a:t>Propose the solution </a:t>
            </a:r>
          </a:p>
          <a:p>
            <a:pPr marL="220345" indent="-220345">
              <a:defRPr>
                <a:latin typeface="+mn-lt"/>
                <a:ea typeface="+mn-ea"/>
                <a:cs typeface="+mn-cs"/>
                <a:sym typeface="Calibri"/>
              </a:defRPr>
            </a:pPr>
            <a:r>
              <a:t>Present how the solution will be implemented</a:t>
            </a:r>
          </a:p>
          <a:p>
            <a:pPr marL="220345" indent="-220345">
              <a:defRPr>
                <a:latin typeface="+mn-lt"/>
                <a:ea typeface="+mn-ea"/>
                <a:cs typeface="+mn-cs"/>
                <a:sym typeface="Calibri"/>
              </a:defRPr>
            </a:pPr>
            <a:r>
              <a:t>Identify how the solution will improve outcomes </a:t>
            </a:r>
          </a:p>
        </p:txBody>
      </p:sp>
      <p:sp>
        <p:nvSpPr>
          <p:cNvPr id="128" name="ADD Picture"/>
          <p:cNvSpPr txBox="1"/>
          <p:nvPr/>
        </p:nvSpPr>
        <p:spPr>
          <a:xfrm>
            <a:off x="9116183" y="2765993"/>
            <a:ext cx="1275377"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none" lIns="45718" tIns="45718" rIns="45718" bIns="45718">
            <a:spAutoFit/>
          </a:bodyPr>
          <a:lstStyle>
            <a:lvl1pPr>
              <a:defRPr>
                <a:latin typeface="+mn-lt"/>
                <a:ea typeface="+mn-ea"/>
                <a:cs typeface="+mn-cs"/>
                <a:sym typeface="Calibri"/>
              </a:defRPr>
            </a:lvl1pPr>
          </a:lstStyle>
          <a:p>
            <a:r>
              <a:t>ADD Picture </a:t>
            </a:r>
          </a:p>
        </p:txBody>
      </p:sp>
      <p:pic>
        <p:nvPicPr>
          <p:cNvPr id="129" name="Picture 2" descr="Picture 2"/>
          <p:cNvPicPr>
            <a:picLocks noChangeAspect="1"/>
          </p:cNvPicPr>
          <p:nvPr/>
        </p:nvPicPr>
        <p:blipFill>
          <a:blip r:embed="rId2">
            <a:extLst/>
          </a:blip>
          <a:stretch>
            <a:fillRect/>
          </a:stretch>
        </p:blipFill>
        <p:spPr>
          <a:xfrm>
            <a:off x="6591065" y="2361538"/>
            <a:ext cx="5001136" cy="3340433"/>
          </a:xfrm>
          <a:prstGeom prst="rect">
            <a:avLst/>
          </a:prstGeom>
          <a:ln w="12700">
            <a:miter lim="400000"/>
          </a:ln>
        </p:spPr>
      </p:pic>
      <p:sp>
        <p:nvSpPr>
          <p:cNvPr id="130" name="Slide Number"/>
          <p:cNvSpPr txBox="1">
            <a:spLocks noGrp="1"/>
          </p:cNvSpPr>
          <p:nvPr>
            <p:ph type="sldNum" sz="quarter" idx="4294967295"/>
          </p:nvPr>
        </p:nvSpPr>
        <p:spPr>
          <a:xfrm>
            <a:off x="6012713" y="6536531"/>
            <a:ext cx="161809" cy="23653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35716" tIns="35716" rIns="35716" bIns="35716" anchor="t"/>
          <a:lstStyle>
            <a:lvl1pPr algn="ctr" defTabSz="410763">
              <a:defRPr sz="1100">
                <a:solidFill>
                  <a:srgbClr val="000000"/>
                </a:solidFill>
                <a:latin typeface="Helvetica Light"/>
                <a:ea typeface="Helvetica Light"/>
                <a:cs typeface="Helvetica Light"/>
                <a:sym typeface="Helvetica Light"/>
              </a:defRPr>
            </a:lvl1pPr>
          </a:lstStyle>
          <a:p>
            <a:fld id="{86CB4B4D-7CA3-9044-876B-883B54F8677D}" type="slidenum">
              <a:rPr/>
              <a:pPr/>
              <a:t>2</a:t>
            </a:fld>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6E8F"/>
            </a:gs>
            <a:gs pos="100000">
              <a:srgbClr val="FFFFFF"/>
            </a:gs>
          </a:gsLst>
          <a:lin ang="16200000" scaled="0"/>
        </a:gradFill>
        <a:effectLst/>
      </p:bgPr>
    </p:bg>
    <p:spTree>
      <p:nvGrpSpPr>
        <p:cNvPr id="1" name=""/>
        <p:cNvGrpSpPr/>
        <p:nvPr/>
      </p:nvGrpSpPr>
      <p:grpSpPr>
        <a:xfrm>
          <a:off x="0" y="0"/>
          <a:ext cx="0" cy="0"/>
          <a:chOff x="0" y="0"/>
          <a:chExt cx="0" cy="0"/>
        </a:xfrm>
      </p:grpSpPr>
      <p:sp>
        <p:nvSpPr>
          <p:cNvPr id="227" name="SUMMARY OF PROPOSED OUTCOMES OF OUR SOLUTION TO THE INFORMATICS PROBLEM"/>
          <p:cNvSpPr txBox="1">
            <a:spLocks noGrp="1"/>
          </p:cNvSpPr>
          <p:nvPr>
            <p:ph type="title"/>
          </p:nvPr>
        </p:nvSpPr>
        <p:spPr>
          <a:xfrm>
            <a:off x="838200" y="365125"/>
            <a:ext cx="10515600" cy="1325563"/>
          </a:xfrm>
          <a:prstGeom prst="rect">
            <a:avLst/>
          </a:prstGeom>
        </p:spPr>
        <p:txBody>
          <a:bodyPr/>
          <a:lstStyle>
            <a:lvl1pPr defTabSz="842619">
              <a:defRPr sz="3900" b="1"/>
            </a:lvl1pPr>
          </a:lstStyle>
          <a:p>
            <a:r>
              <a:t>SUMMARY OF PROPOSED OUTCOMES OF OUR SOLUTION TO THE INFORMATICS PROBLEM</a:t>
            </a:r>
          </a:p>
        </p:txBody>
      </p:sp>
      <p:sp>
        <p:nvSpPr>
          <p:cNvPr id="228" name="Body"/>
          <p:cNvSpPr txBox="1">
            <a:spLocks noGrp="1"/>
          </p:cNvSpPr>
          <p:nvPr>
            <p:ph type="body" idx="1"/>
          </p:nvPr>
        </p:nvSpPr>
        <p:spPr>
          <a:xfrm>
            <a:off x="838200" y="1825625"/>
            <a:ext cx="10515600" cy="4351338"/>
          </a:xfrm>
          <a:prstGeom prst="rect">
            <a:avLst/>
          </a:prstGeom>
        </p:spPr>
        <p:txBody>
          <a:bodyPr/>
          <a:lstStyle/>
          <a:p>
            <a:pPr marL="0" indent="0">
              <a:lnSpc>
                <a:spcPct val="81000"/>
              </a:lnSpc>
              <a:buSzTx/>
              <a:buNone/>
              <a:defRPr sz="2300"/>
            </a:pPr>
            <a:r>
              <a:rPr lang="en-US" dirty="0" smtClean="0"/>
              <a:t>T</a:t>
            </a:r>
            <a:r>
              <a:rPr dirty="0" smtClean="0"/>
              <a:t>hese </a:t>
            </a:r>
            <a:r>
              <a:rPr dirty="0"/>
              <a:t>studies have highlighted the effectiveness and benefits of using wireless system in the assessment and documentation of patients’ vital signs.</a:t>
            </a:r>
          </a:p>
          <a:p>
            <a:pPr marL="0" indent="0">
              <a:lnSpc>
                <a:spcPct val="81000"/>
              </a:lnSpc>
              <a:buSzTx/>
              <a:buNone/>
              <a:defRPr sz="2300"/>
            </a:pPr>
            <a:r>
              <a:rPr dirty="0"/>
              <a:t>These studies demonstrated improved outcomes such as:</a:t>
            </a:r>
          </a:p>
          <a:p>
            <a:pPr>
              <a:lnSpc>
                <a:spcPct val="81000"/>
              </a:lnSpc>
              <a:defRPr sz="2300"/>
            </a:pPr>
            <a:r>
              <a:rPr dirty="0"/>
              <a:t>Significant decrease in error in documentation with wireless vital signs devices</a:t>
            </a:r>
          </a:p>
          <a:p>
            <a:pPr>
              <a:lnSpc>
                <a:spcPct val="81000"/>
              </a:lnSpc>
              <a:defRPr sz="2300"/>
            </a:pPr>
            <a:r>
              <a:rPr dirty="0"/>
              <a:t>Reduced time for vital signs documentation </a:t>
            </a:r>
          </a:p>
          <a:p>
            <a:pPr>
              <a:lnSpc>
                <a:spcPct val="81000"/>
              </a:lnSpc>
              <a:defRPr sz="2300"/>
            </a:pPr>
            <a:r>
              <a:rPr dirty="0"/>
              <a:t>Reduces time for vital signs to be accessed in EMR thereby improving patients care and safety and intervention where necessary  </a:t>
            </a:r>
          </a:p>
          <a:p>
            <a:pPr>
              <a:lnSpc>
                <a:spcPct val="81000"/>
              </a:lnSpc>
              <a:defRPr sz="2300"/>
            </a:pPr>
            <a:r>
              <a:rPr dirty="0"/>
              <a:t>Streamlined of the flow process with increased efficiency</a:t>
            </a:r>
          </a:p>
          <a:p>
            <a:pPr>
              <a:lnSpc>
                <a:spcPct val="81000"/>
              </a:lnSpc>
              <a:defRPr sz="2300"/>
            </a:pPr>
            <a:r>
              <a:rPr dirty="0"/>
              <a:t>Standardization in monitoring and documentation of vital signs. </a:t>
            </a:r>
          </a:p>
          <a:p>
            <a:pPr marL="0" indent="0">
              <a:lnSpc>
                <a:spcPct val="81000"/>
              </a:lnSpc>
              <a:buSzTx/>
              <a:buNone/>
              <a:defRPr sz="2300"/>
            </a:pPr>
            <a:r>
              <a:rPr dirty="0"/>
              <a:t>The hope is that wireless assessment and monitoring devices will be used and implemented in patients care and assessments.  </a:t>
            </a:r>
          </a:p>
        </p:txBody>
      </p:sp>
      <p:sp>
        <p:nvSpPr>
          <p:cNvPr id="229" name="Slide Number"/>
          <p:cNvSpPr txBox="1">
            <a:spLocks noGrp="1"/>
          </p:cNvSpPr>
          <p:nvPr>
            <p:ph type="sldNum" sz="quarter" idx="4294967295"/>
          </p:nvPr>
        </p:nvSpPr>
        <p:spPr>
          <a:xfrm>
            <a:off x="11095181" y="6404294"/>
            <a:ext cx="258620"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20</a:t>
            </a:fld>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231" name="Reference List"/>
          <p:cNvSpPr txBox="1">
            <a:spLocks noGrp="1"/>
          </p:cNvSpPr>
          <p:nvPr>
            <p:ph type="title"/>
          </p:nvPr>
        </p:nvSpPr>
        <p:spPr>
          <a:xfrm>
            <a:off x="838200" y="678390"/>
            <a:ext cx="10515601" cy="855364"/>
          </a:xfrm>
          <a:prstGeom prst="rect">
            <a:avLst/>
          </a:prstGeom>
        </p:spPr>
        <p:txBody>
          <a:bodyPr/>
          <a:lstStyle>
            <a:lvl1pPr algn="ctr" defTabSz="621791">
              <a:defRPr sz="2900" b="1"/>
            </a:lvl1pPr>
          </a:lstStyle>
          <a:p>
            <a:r>
              <a:t>REFERENCES</a:t>
            </a:r>
          </a:p>
        </p:txBody>
      </p:sp>
      <p:sp>
        <p:nvSpPr>
          <p:cNvPr id="232" name="Alexander, S., Frith, K. And Hoy, H. (2019). Applied Clinical Informatics for Nurses (2nd ed.). Burlington,MA: Jones &amp; Bartlett Learning. ISBN: 9781284129175.…"/>
          <p:cNvSpPr txBox="1">
            <a:spLocks noGrp="1"/>
          </p:cNvSpPr>
          <p:nvPr>
            <p:ph type="body" idx="1"/>
          </p:nvPr>
        </p:nvSpPr>
        <p:spPr>
          <a:xfrm>
            <a:off x="838198" y="1633327"/>
            <a:ext cx="10515604" cy="5475421"/>
          </a:xfrm>
          <a:prstGeom prst="rect">
            <a:avLst/>
          </a:prstGeom>
        </p:spPr>
        <p:txBody>
          <a:bodyPr/>
          <a:lstStyle/>
          <a:p>
            <a:pPr marL="0" indent="0" defTabSz="281176">
              <a:lnSpc>
                <a:spcPct val="100000"/>
              </a:lnSpc>
              <a:spcBef>
                <a:spcPts val="0"/>
              </a:spcBef>
              <a:buSzTx/>
              <a:buNone/>
              <a:defRPr sz="1500"/>
            </a:pPr>
            <a:endParaRPr/>
          </a:p>
          <a:p>
            <a:pPr marL="0" indent="0" defTabSz="281176">
              <a:lnSpc>
                <a:spcPct val="100000"/>
              </a:lnSpc>
              <a:spcBef>
                <a:spcPts val="0"/>
              </a:spcBef>
              <a:buSzTx/>
              <a:buNone/>
              <a:defRPr sz="1500"/>
            </a:pPr>
            <a:r>
              <a:t>Alexander, S., Frith, K. &amp;  Hoy, H. (2019).</a:t>
            </a:r>
            <a:r>
              <a:rPr i="1"/>
              <a:t> Applied Clinical Informatics for Nurses </a:t>
            </a:r>
            <a:r>
              <a:t>(2nd ed.).  Burlington, MA: Jones &amp; Bartlett Learning. </a:t>
            </a:r>
          </a:p>
          <a:p>
            <a:pPr marL="0" indent="0" defTabSz="281176">
              <a:lnSpc>
                <a:spcPct val="100000"/>
              </a:lnSpc>
              <a:spcBef>
                <a:spcPts val="0"/>
              </a:spcBef>
              <a:buSzTx/>
              <a:buNone/>
              <a:defRPr sz="1500"/>
            </a:pPr>
            <a:endParaRPr/>
          </a:p>
          <a:p>
            <a:pPr marL="0" indent="0" defTabSz="281176">
              <a:lnSpc>
                <a:spcPct val="100000"/>
              </a:lnSpc>
              <a:spcBef>
                <a:spcPts val="0"/>
              </a:spcBef>
              <a:buSzTx/>
              <a:buNone/>
              <a:defRPr sz="1500"/>
            </a:pPr>
            <a:r>
              <a:t>Fielder, V. K., Jaglowski, T., &amp; Richards, K. (2013). Eliminating errors in vital sign documentation.</a:t>
            </a:r>
            <a:r>
              <a:rPr i="1"/>
              <a:t> Computers, Informatics, Nursing,</a:t>
            </a:r>
            <a:r>
              <a:t> 	31(9), 	422-427.</a:t>
            </a:r>
          </a:p>
          <a:p>
            <a:pPr marL="0" indent="0" defTabSz="281176">
              <a:lnSpc>
                <a:spcPct val="100000"/>
              </a:lnSpc>
              <a:spcBef>
                <a:spcPts val="0"/>
              </a:spcBef>
              <a:buSzTx/>
              <a:buNone/>
              <a:defRPr sz="1500"/>
            </a:pPr>
            <a:endParaRPr/>
          </a:p>
          <a:p>
            <a:pPr marL="0" indent="0" defTabSz="281176">
              <a:lnSpc>
                <a:spcPct val="100000"/>
              </a:lnSpc>
              <a:spcBef>
                <a:spcPts val="0"/>
              </a:spcBef>
              <a:buSzTx/>
              <a:buNone/>
              <a:defRPr sz="1500"/>
            </a:pPr>
            <a:r>
              <a:t>Gill, K., Remberger, M., Ringden, O., &amp; Mattsson, J. (2010). Sequential organ failure assessment predicts the outcome of SCT recipients 	admitted to intensive care unit. </a:t>
            </a:r>
            <a:r>
              <a:rPr i="1"/>
              <a:t>Bone Marrow Transplantation</a:t>
            </a:r>
            <a:r>
              <a:t>, 45, 682-688.</a:t>
            </a:r>
          </a:p>
          <a:p>
            <a:pPr marL="0" indent="0" defTabSz="281176">
              <a:lnSpc>
                <a:spcPct val="100000"/>
              </a:lnSpc>
              <a:spcBef>
                <a:spcPts val="0"/>
              </a:spcBef>
              <a:buSzTx/>
              <a:buNone/>
              <a:defRPr sz="1500"/>
            </a:pPr>
            <a:endParaRPr/>
          </a:p>
          <a:p>
            <a:pPr marL="0" indent="0" defTabSz="281176">
              <a:lnSpc>
                <a:spcPct val="100000"/>
              </a:lnSpc>
              <a:spcBef>
                <a:spcPts val="0"/>
              </a:spcBef>
              <a:buSzTx/>
              <a:buNone/>
              <a:defRPr sz="1500"/>
            </a:pPr>
            <a:r>
              <a:t>Institute for Healthcare Improvement. An overview of the 5 million lives campaign. Retrieved from  </a:t>
            </a:r>
            <a:r>
              <a:rPr u="sng">
                <a:solidFill>
                  <a:srgbClr val="0000FF"/>
                </a:solidFill>
                <a:uFill>
                  <a:solidFill>
                    <a:srgbClr val="0000FF"/>
                  </a:solidFill>
                </a:uFill>
                <a:hlinkClick r:id="rId2"/>
              </a:rPr>
              <a:t>http://www.ihi.org</a:t>
            </a:r>
            <a:r>
              <a:t>. </a:t>
            </a:r>
          </a:p>
          <a:p>
            <a:pPr marL="0" indent="0" defTabSz="281176">
              <a:lnSpc>
                <a:spcPct val="100000"/>
              </a:lnSpc>
              <a:spcBef>
                <a:spcPts val="0"/>
              </a:spcBef>
              <a:buSzTx/>
              <a:buNone/>
              <a:defRPr sz="1500"/>
            </a:pPr>
            <a:endParaRPr/>
          </a:p>
          <a:p>
            <a:pPr marL="0" indent="0" defTabSz="281176">
              <a:lnSpc>
                <a:spcPct val="100000"/>
              </a:lnSpc>
              <a:spcBef>
                <a:spcPts val="0"/>
              </a:spcBef>
              <a:buSzTx/>
              <a:buNone/>
              <a:defRPr sz="1500"/>
            </a:pPr>
            <a:r>
              <a:t>Joint Commission International Center for Patient Safety. Patient Safety Goals. Retrieved from  </a:t>
            </a:r>
            <a:r>
              <a:rPr u="sng">
                <a:solidFill>
                  <a:srgbClr val="0000FF"/>
                </a:solidFill>
                <a:uFill>
                  <a:solidFill>
                    <a:srgbClr val="0000FF"/>
                  </a:solidFill>
                </a:uFill>
                <a:hlinkClick r:id="rId3"/>
              </a:rPr>
              <a:t>http://www.jointcommission.org</a:t>
            </a:r>
            <a:r>
              <a:t>. </a:t>
            </a:r>
          </a:p>
          <a:p>
            <a:pPr marL="0" indent="0" defTabSz="281176">
              <a:lnSpc>
                <a:spcPct val="100000"/>
              </a:lnSpc>
              <a:spcBef>
                <a:spcPts val="0"/>
              </a:spcBef>
              <a:buSzTx/>
              <a:buNone/>
              <a:defRPr sz="1500"/>
            </a:pPr>
            <a:endParaRPr/>
          </a:p>
          <a:p>
            <a:pPr marL="0" indent="0" defTabSz="281176">
              <a:lnSpc>
                <a:spcPct val="100000"/>
              </a:lnSpc>
              <a:spcBef>
                <a:spcPts val="0"/>
              </a:spcBef>
              <a:buSzTx/>
              <a:buNone/>
              <a:defRPr sz="1500"/>
            </a:pPr>
            <a:r>
              <a:t>Smith, L. B., Banner, L., Lozano, D., Olney, C. M., &amp; Friedman, B. (2009). Reducing errors through automated vital signs data upload. </a:t>
            </a:r>
            <a:r>
              <a:rPr i="1"/>
              <a:t>	Computers, Informatics, Nursing</a:t>
            </a:r>
            <a:r>
              <a:t>, 27 (5), 318-323.</a:t>
            </a:r>
          </a:p>
          <a:p>
            <a:pPr marL="0" indent="0" defTabSz="281176">
              <a:lnSpc>
                <a:spcPct val="100000"/>
              </a:lnSpc>
              <a:spcBef>
                <a:spcPts val="0"/>
              </a:spcBef>
              <a:buSzTx/>
              <a:buNone/>
              <a:defRPr sz="1500"/>
            </a:pPr>
            <a:endParaRPr/>
          </a:p>
          <a:p>
            <a:pPr marL="0" indent="0" defTabSz="281176">
              <a:lnSpc>
                <a:spcPct val="100000"/>
              </a:lnSpc>
              <a:spcBef>
                <a:spcPts val="0"/>
              </a:spcBef>
              <a:buSzTx/>
              <a:buNone/>
              <a:defRPr sz="1500"/>
            </a:pPr>
            <a:r>
              <a:t>Stevenson, J. E., Israelsson, J., Petersson, G., &amp; Bath, P. A. (2017). Factors influencing the quality of vital sign data in electronic health 	records: a 	qualitative study. </a:t>
            </a:r>
            <a:r>
              <a:rPr i="1"/>
              <a:t>Journal of Clinical Nursing</a:t>
            </a:r>
            <a:r>
              <a:t> 27, 1276-1286.</a:t>
            </a:r>
          </a:p>
        </p:txBody>
      </p:sp>
      <p:sp>
        <p:nvSpPr>
          <p:cNvPr id="233" name="Slide Number"/>
          <p:cNvSpPr txBox="1">
            <a:spLocks noGrp="1"/>
          </p:cNvSpPr>
          <p:nvPr>
            <p:ph type="sldNum" sz="quarter" idx="4294967295"/>
          </p:nvPr>
        </p:nvSpPr>
        <p:spPr>
          <a:xfrm>
            <a:off x="11095181" y="6404294"/>
            <a:ext cx="258620"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21</a:t>
            </a:fld>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16E8F"/>
            </a:gs>
            <a:gs pos="100000">
              <a:schemeClr val="accent1">
                <a:hueOff val="329330"/>
                <a:satOff val="40776"/>
                <a:lumOff val="24655"/>
              </a:schemeClr>
            </a:gs>
          </a:gsLst>
          <a:lin ang="16200000" scaled="0"/>
        </a:gradFill>
        <a:effectLst/>
      </p:bgPr>
    </p:bg>
    <p:spTree>
      <p:nvGrpSpPr>
        <p:cNvPr id="1" name=""/>
        <p:cNvGrpSpPr/>
        <p:nvPr/>
      </p:nvGrpSpPr>
      <p:grpSpPr>
        <a:xfrm>
          <a:off x="0" y="0"/>
          <a:ext cx="0" cy="0"/>
          <a:chOff x="0" y="0"/>
          <a:chExt cx="0" cy="0"/>
        </a:xfrm>
      </p:grpSpPr>
      <p:sp>
        <p:nvSpPr>
          <p:cNvPr id="235" name="Title 1"/>
          <p:cNvSpPr txBox="1">
            <a:spLocks noGrp="1"/>
          </p:cNvSpPr>
          <p:nvPr>
            <p:ph type="title"/>
          </p:nvPr>
        </p:nvSpPr>
        <p:spPr>
          <a:xfrm>
            <a:off x="838200" y="578441"/>
            <a:ext cx="10515600" cy="1112249"/>
          </a:xfrm>
          <a:prstGeom prst="rect">
            <a:avLst/>
          </a:prstGeom>
        </p:spPr>
        <p:txBody>
          <a:bodyPr/>
          <a:lstStyle>
            <a:lvl1pPr algn="ctr">
              <a:defRPr sz="3000" b="1"/>
            </a:lvl1pPr>
          </a:lstStyle>
          <a:p>
            <a:r>
              <a:t>REFERENCES</a:t>
            </a:r>
          </a:p>
        </p:txBody>
      </p:sp>
      <p:sp>
        <p:nvSpPr>
          <p:cNvPr id="236" name="Text Placeholder 2"/>
          <p:cNvSpPr txBox="1">
            <a:spLocks noGrp="1"/>
          </p:cNvSpPr>
          <p:nvPr>
            <p:ph type="body" idx="1"/>
          </p:nvPr>
        </p:nvSpPr>
        <p:spPr>
          <a:xfrm>
            <a:off x="838200" y="1690688"/>
            <a:ext cx="10515600" cy="4351339"/>
          </a:xfrm>
          <a:prstGeom prst="rect">
            <a:avLst/>
          </a:prstGeom>
        </p:spPr>
        <p:txBody>
          <a:bodyPr/>
          <a:lstStyle/>
          <a:p>
            <a:pPr marL="0" indent="0" defTabSz="273679">
              <a:spcBef>
                <a:spcPts val="0"/>
              </a:spcBef>
              <a:buSzTx/>
              <a:buNone/>
              <a:defRPr sz="1400"/>
            </a:pPr>
            <a:endParaRPr dirty="0"/>
          </a:p>
          <a:p>
            <a:pPr marL="0" indent="0" defTabSz="273679">
              <a:spcBef>
                <a:spcPts val="0"/>
              </a:spcBef>
              <a:buSzTx/>
              <a:buNone/>
              <a:defRPr sz="1400"/>
            </a:pPr>
            <a:r>
              <a:rPr dirty="0"/>
              <a:t>Wong, D., Bonnici, T., Knight, J., Gerry, S., Turton, J., &amp; Watkinson, P. (2017). A ward based time study of paper and electronic 	documentation</a:t>
            </a:r>
            <a:r>
              <a:rPr dirty="0" smtClean="0"/>
              <a:t> </a:t>
            </a:r>
            <a:r>
              <a:rPr lang="en-US" dirty="0" smtClean="0"/>
              <a:t>	</a:t>
            </a:r>
            <a:r>
              <a:rPr dirty="0" smtClean="0"/>
              <a:t>for </a:t>
            </a:r>
            <a:r>
              <a:rPr dirty="0"/>
              <a:t>recording vital signs observations.  </a:t>
            </a:r>
            <a:r>
              <a:rPr i="1" dirty="0"/>
              <a:t>Journal of Medical Informatics Association,</a:t>
            </a:r>
            <a:r>
              <a:rPr dirty="0"/>
              <a:t> 24(4), 717-721.</a:t>
            </a:r>
          </a:p>
          <a:p>
            <a:pPr marL="0" indent="0" defTabSz="273679">
              <a:spcBef>
                <a:spcPts val="0"/>
              </a:spcBef>
              <a:buSzTx/>
              <a:buNone/>
              <a:defRPr sz="1400"/>
            </a:pPr>
            <a:endParaRPr dirty="0"/>
          </a:p>
          <a:p>
            <a:pPr marL="0" indent="0" defTabSz="273679">
              <a:spcBef>
                <a:spcPts val="0"/>
              </a:spcBef>
              <a:buSzTx/>
              <a:buNone/>
              <a:defRPr sz="1400"/>
            </a:pPr>
            <a:r>
              <a:rPr dirty="0"/>
              <a:t>Wong, D., Bonnici, T., Knight, J., Morgan, L., Coombes., P., &amp; Watkinson, P. (2015). SEND: a system for electronic notification and 	documentation of vital sign observations. </a:t>
            </a:r>
            <a:r>
              <a:rPr i="1" dirty="0"/>
              <a:t> BMC Medical Informatics and Decision Making</a:t>
            </a:r>
            <a:r>
              <a:rPr dirty="0"/>
              <a:t>, 15 (68) 1-12.</a:t>
            </a:r>
          </a:p>
          <a:p>
            <a:pPr marL="0" indent="0" defTabSz="273679">
              <a:spcBef>
                <a:spcPts val="0"/>
              </a:spcBef>
              <a:buSzTx/>
              <a:buNone/>
              <a:defRPr sz="1400"/>
            </a:pPr>
            <a:endParaRPr dirty="0"/>
          </a:p>
          <a:p>
            <a:pPr marL="166878" indent="-166878" defTabSz="273679">
              <a:lnSpc>
                <a:spcPct val="81000"/>
              </a:lnSpc>
              <a:spcBef>
                <a:spcPts val="700"/>
              </a:spcBef>
              <a:buSzTx/>
              <a:buNone/>
              <a:defRPr sz="1400"/>
            </a:pPr>
            <a:r>
              <a:rPr dirty="0"/>
              <a:t>Welch Allyn. (2011, September 9). </a:t>
            </a:r>
            <a:r>
              <a:rPr i="1" dirty="0"/>
              <a:t>Connex Electronic Vitals Documentation System </a:t>
            </a:r>
            <a:r>
              <a:rPr dirty="0"/>
              <a:t>(Video file). Retrieved 	from </a:t>
            </a:r>
            <a:r>
              <a:rPr u="sng" dirty="0">
                <a:solidFill>
                  <a:srgbClr val="0000FF"/>
                </a:solidFill>
                <a:uFill>
                  <a:solidFill>
                    <a:srgbClr val="0000FF"/>
                  </a:solidFill>
                </a:uFill>
                <a:hlinkClick r:id="rId2"/>
              </a:rPr>
              <a:t>https://www.youtube.com/watch?v=4EgZTwtu568</a:t>
            </a:r>
          </a:p>
          <a:p>
            <a:pPr marL="0" indent="0" defTabSz="273679">
              <a:spcBef>
                <a:spcPts val="0"/>
              </a:spcBef>
              <a:buSzTx/>
              <a:buNone/>
              <a:defRPr sz="1400" u="sng">
                <a:solidFill>
                  <a:srgbClr val="0000FF"/>
                </a:solidFill>
                <a:uFill>
                  <a:solidFill>
                    <a:srgbClr val="0000FF"/>
                  </a:solidFill>
                </a:uFill>
              </a:defRPr>
            </a:pPr>
            <a:endParaRPr dirty="0"/>
          </a:p>
          <a:p>
            <a:pPr marL="166878" indent="-166878" defTabSz="667512">
              <a:lnSpc>
                <a:spcPct val="81000"/>
              </a:lnSpc>
              <a:spcBef>
                <a:spcPts val="700"/>
              </a:spcBef>
              <a:buSzTx/>
              <a:buNone/>
              <a:defRPr sz="1400"/>
            </a:pPr>
            <a:r>
              <a:rPr dirty="0"/>
              <a:t>Welch Allyn. (2011, September 9). </a:t>
            </a:r>
            <a:r>
              <a:rPr i="1" dirty="0"/>
              <a:t>Connex Electronic Vitals Documentation System. </a:t>
            </a:r>
            <a:r>
              <a:rPr dirty="0"/>
              <a:t> Retrieved from </a:t>
            </a:r>
            <a:r>
              <a:rPr u="sng" dirty="0">
                <a:solidFill>
                  <a:srgbClr val="0000FF"/>
                </a:solidFill>
                <a:uFill>
                  <a:solidFill>
                    <a:srgbClr val="0000FF"/>
                  </a:solidFill>
                </a:uFill>
                <a:hlinkClick r:id="rId3"/>
              </a:rPr>
              <a:t>https://www.welchallyn.com/en/microsites/connex-clinical-surveillance-system/connex-electronic-vitals-documentation.html</a:t>
            </a:r>
          </a:p>
          <a:p>
            <a:pPr marL="166878" indent="-166878" defTabSz="667512">
              <a:lnSpc>
                <a:spcPct val="81000"/>
              </a:lnSpc>
              <a:spcBef>
                <a:spcPts val="700"/>
              </a:spcBef>
              <a:buSzTx/>
              <a:buNone/>
              <a:defRPr sz="1400" u="sng">
                <a:solidFill>
                  <a:srgbClr val="0000FF"/>
                </a:solidFill>
                <a:uFill>
                  <a:solidFill>
                    <a:srgbClr val="0000FF"/>
                  </a:solidFill>
                </a:uFill>
              </a:defRPr>
            </a:pPr>
            <a:endParaRPr dirty="0"/>
          </a:p>
          <a:p>
            <a:pPr marL="0" indent="0" defTabSz="273679">
              <a:spcBef>
                <a:spcPts val="0"/>
              </a:spcBef>
              <a:buSzTx/>
              <a:buNone/>
              <a:defRPr sz="1400"/>
            </a:pPr>
            <a:r>
              <a:rPr dirty="0"/>
              <a:t>Yeung, M., Lapinsky, S.E.,Granton, J.T., Doran, D. M., &amp; Cafazzo, J. A. ((2012). Examining nursing vital signs documentation workflow: 	barriers and opportunities in general internal medicine units. </a:t>
            </a:r>
            <a:r>
              <a:rPr i="1" dirty="0"/>
              <a:t>Journal of Clinical Nursing,</a:t>
            </a:r>
            <a:r>
              <a:rPr dirty="0"/>
              <a:t> 21, 975-982. </a:t>
            </a:r>
          </a:p>
          <a:p>
            <a:pPr marL="0" indent="0" defTabSz="273679">
              <a:spcBef>
                <a:spcPts val="0"/>
              </a:spcBef>
              <a:buSzTx/>
              <a:buNone/>
              <a:defRPr sz="1400"/>
            </a:pPr>
            <a:endParaRPr dirty="0"/>
          </a:p>
          <a:p>
            <a:pPr marL="0" indent="0" defTabSz="273679">
              <a:spcBef>
                <a:spcPts val="0"/>
              </a:spcBef>
              <a:buSzTx/>
              <a:buNone/>
              <a:defRPr sz="1400"/>
            </a:pPr>
            <a:endParaRPr dirty="0"/>
          </a:p>
          <a:p>
            <a:pPr marL="0" indent="0" defTabSz="273679">
              <a:spcBef>
                <a:spcPts val="0"/>
              </a:spcBef>
              <a:buSzTx/>
              <a:buNone/>
              <a:defRPr sz="1400"/>
            </a:pPr>
            <a:endParaRPr dirty="0"/>
          </a:p>
          <a:p>
            <a:pPr marL="0" indent="0" defTabSz="273679">
              <a:spcBef>
                <a:spcPts val="0"/>
              </a:spcBef>
              <a:buSzTx/>
              <a:buNone/>
              <a:defRPr sz="1400"/>
            </a:pPr>
            <a:r>
              <a:rPr dirty="0"/>
              <a:t>.</a:t>
            </a:r>
          </a:p>
        </p:txBody>
      </p:sp>
      <p:sp>
        <p:nvSpPr>
          <p:cNvPr id="237" name="Slide Number"/>
          <p:cNvSpPr txBox="1">
            <a:spLocks noGrp="1"/>
          </p:cNvSpPr>
          <p:nvPr>
            <p:ph type="sldNum" sz="quarter" idx="4294967295"/>
          </p:nvPr>
        </p:nvSpPr>
        <p:spPr>
          <a:xfrm>
            <a:off x="11095181" y="6404294"/>
            <a:ext cx="258620"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22</a:t>
            </a:fld>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132" name="Timely vital signs documentation and effective patient care coordination are more important than ever, as communication delays to critical data can limit the detection of patient deterioration, leading to adverse events (Yeung et al, 2012)."/>
          <p:cNvSpPr txBox="1">
            <a:spLocks noGrp="1"/>
          </p:cNvSpPr>
          <p:nvPr>
            <p:ph type="subTitle" sz="quarter" idx="1"/>
          </p:nvPr>
        </p:nvSpPr>
        <p:spPr>
          <a:xfrm>
            <a:off x="1649306" y="2886544"/>
            <a:ext cx="9144001" cy="1684521"/>
          </a:xfrm>
          <a:prstGeom prst="rect">
            <a:avLst/>
          </a:prstGeom>
        </p:spPr>
        <p:txBody>
          <a:bodyPr/>
          <a:lstStyle>
            <a:lvl1pPr algn="l" defTabSz="410763">
              <a:spcBef>
                <a:spcPts val="2900"/>
              </a:spcBef>
              <a:defRPr sz="2200">
                <a:latin typeface="Helvetica Neue"/>
                <a:ea typeface="Helvetica Neue"/>
                <a:cs typeface="Helvetica Neue"/>
                <a:sym typeface="Helvetica Neue"/>
              </a:defRPr>
            </a:lvl1pPr>
          </a:lstStyle>
          <a:p>
            <a:r>
              <a:t>“Timely vital signs documentation and effective patient care coordination are more important than ever, as communication delays to critical data can limit the detection of patient deterioration, leading to adverse events" (Yeung, Lapinsky, Granton, Dornan and Cafazzo, 2012, pg. 976). </a:t>
            </a:r>
          </a:p>
        </p:txBody>
      </p:sp>
      <p:sp>
        <p:nvSpPr>
          <p:cNvPr id="133" name="Why is this a problem in advanced clinical practice today?"/>
          <p:cNvSpPr txBox="1"/>
          <p:nvPr/>
        </p:nvSpPr>
        <p:spPr>
          <a:xfrm>
            <a:off x="728557" y="477920"/>
            <a:ext cx="10515601" cy="2183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8" tIns="45718" rIns="45718" bIns="45718" anchor="ctr">
            <a:normAutofit/>
          </a:bodyPr>
          <a:lstStyle/>
          <a:p>
            <a:pPr algn="ctr" defTabSz="295749">
              <a:lnSpc>
                <a:spcPct val="80000"/>
              </a:lnSpc>
              <a:defRPr sz="3400" b="1">
                <a:latin typeface="Helvetica Neue"/>
                <a:ea typeface="Helvetica Neue"/>
                <a:cs typeface="Helvetica Neue"/>
                <a:sym typeface="Helvetica Neue"/>
              </a:defRPr>
            </a:pPr>
            <a:r>
              <a:t>WHY IS THIS A PROBLEM IN ADVANCED CLINICAL PRACTICE </a:t>
            </a:r>
          </a:p>
          <a:p>
            <a:pPr algn="ctr" defTabSz="295749">
              <a:lnSpc>
                <a:spcPct val="80000"/>
              </a:lnSpc>
              <a:defRPr sz="3400" b="1">
                <a:latin typeface="Helvetica Neue"/>
                <a:ea typeface="Helvetica Neue"/>
                <a:cs typeface="Helvetica Neue"/>
                <a:sym typeface="Helvetica Neue"/>
              </a:defRPr>
            </a:pPr>
            <a:r>
              <a:t>TODAY ?</a:t>
            </a:r>
          </a:p>
        </p:txBody>
      </p:sp>
      <p:sp>
        <p:nvSpPr>
          <p:cNvPr id="134" name="Slide Number"/>
          <p:cNvSpPr txBox="1">
            <a:spLocks noGrp="1"/>
          </p:cNvSpPr>
          <p:nvPr>
            <p:ph type="sldNum" sz="quarter" idx="4294967295"/>
          </p:nvPr>
        </p:nvSpPr>
        <p:spPr>
          <a:xfrm>
            <a:off x="11172423" y="6404294"/>
            <a:ext cx="181379"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3</a:t>
            </a:fld>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136" name="-Vital Signs are perhaps most fundamental component of patient evaluation... as such vital signs should be accurate, easily accessible to make safe therapeutic decisions. (Smith, Banner, Lozano, Olney, Friedman, 2009)…"/>
          <p:cNvSpPr txBox="1">
            <a:spLocks noGrp="1"/>
          </p:cNvSpPr>
          <p:nvPr>
            <p:ph type="title"/>
          </p:nvPr>
        </p:nvSpPr>
        <p:spPr>
          <a:xfrm>
            <a:off x="2771799" y="1268976"/>
            <a:ext cx="7927497" cy="5504426"/>
          </a:xfrm>
          <a:prstGeom prst="rect">
            <a:avLst/>
          </a:prstGeom>
        </p:spPr>
        <p:txBody>
          <a:bodyPr/>
          <a:lstStyle/>
          <a:p>
            <a:pPr defTabSz="698966">
              <a:defRPr sz="1500"/>
            </a:pPr>
            <a:endParaRPr/>
          </a:p>
          <a:p>
            <a:pPr defTabSz="698966">
              <a:defRPr sz="1500"/>
            </a:pPr>
            <a:r>
              <a:t>Vital Signs are perhaps most fundamental component of patient evaluation... as such vital signs should be accurate, easily accessible to make safe therapeutic decisions. (Smith, Banner, Lozano, Olney, Friedman, 2009)</a:t>
            </a:r>
          </a:p>
          <a:p>
            <a:pPr defTabSz="698966">
              <a:defRPr sz="1500"/>
            </a:pPr>
            <a:endParaRPr/>
          </a:p>
          <a:p>
            <a:pPr defTabSz="698966">
              <a:defRPr sz="1500"/>
            </a:pPr>
            <a:r>
              <a:t>There is currently no utilization of electronic vitals documentation at the University of Cincinnati Medical Center (UCMC)</a:t>
            </a:r>
          </a:p>
          <a:p>
            <a:pPr defTabSz="698966">
              <a:defRPr sz="1500"/>
            </a:pPr>
            <a:endParaRPr/>
          </a:p>
          <a:p>
            <a:pPr defTabSz="698966">
              <a:defRPr sz="1500"/>
            </a:pPr>
            <a:r>
              <a:t>Present day practice is to document vital sign measurements on paper and then at a later time transcribe them the to the Electronic Health Record (EHR)</a:t>
            </a:r>
          </a:p>
          <a:p>
            <a:pPr defTabSz="698966">
              <a:defRPr sz="1500"/>
            </a:pPr>
            <a:endParaRPr/>
          </a:p>
          <a:p>
            <a:pPr lvl="1" defTabSz="698966">
              <a:defRPr sz="1500"/>
            </a:pPr>
            <a:r>
              <a:t>In this electronic age health care providers are still relying on paper documentation to capture one of the most critical pieces of patient data and the literature has shown this to be costly in relation to patient safety, lack of quality, accessibility and poor utilization of evidence based practice </a:t>
            </a:r>
          </a:p>
          <a:p>
            <a:pPr lvl="1" defTabSz="698966">
              <a:defRPr sz="1500"/>
            </a:pPr>
            <a:endParaRPr/>
          </a:p>
          <a:p>
            <a:pPr lvl="1" defTabSz="698966">
              <a:defRPr sz="1500"/>
            </a:pPr>
            <a:r>
              <a:t>At UCMC the use of paper documentation demonstrates a work around style of care the potentially introduces an increase in cost by consuming more staff time used, increased errors, and a loss of overall productivity</a:t>
            </a:r>
          </a:p>
          <a:p>
            <a:pPr defTabSz="698966">
              <a:defRPr sz="1500"/>
            </a:pPr>
            <a:endParaRPr/>
          </a:p>
          <a:p>
            <a:pPr defTabSz="698966">
              <a:defRPr sz="1500"/>
            </a:pPr>
            <a:r>
              <a:t>Use of paper documentation and transcription to EHR is redundant and inefficient in regard to the time it takes to complete, the delay causes unavailability of these measurements in real time, and there is an error rate with this antiquated process causing defects in the workflow (Alexander, Frith and Hoyl, 2019, pg 135).</a:t>
            </a:r>
          </a:p>
        </p:txBody>
      </p:sp>
      <p:sp>
        <p:nvSpPr>
          <p:cNvPr id="137" name="BACKGROUND TO THE PROBLEM:"/>
          <p:cNvSpPr txBox="1"/>
          <p:nvPr/>
        </p:nvSpPr>
        <p:spPr>
          <a:xfrm>
            <a:off x="830590" y="529434"/>
            <a:ext cx="9327524" cy="777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45718" tIns="45718" rIns="45718" bIns="45718">
            <a:spAutoFit/>
          </a:bodyPr>
          <a:lstStyle>
            <a:lvl1pPr algn="ctr">
              <a:lnSpc>
                <a:spcPct val="90000"/>
              </a:lnSpc>
              <a:defRPr sz="4400" b="1">
                <a:latin typeface="+mn-lt"/>
                <a:ea typeface="+mn-ea"/>
                <a:cs typeface="+mn-cs"/>
                <a:sym typeface="Calibri"/>
              </a:defRPr>
            </a:lvl1pPr>
          </a:lstStyle>
          <a:p>
            <a:r>
              <a:t>BACKGROUND TO THE PROBLEM:</a:t>
            </a:r>
          </a:p>
        </p:txBody>
      </p:sp>
      <p:sp>
        <p:nvSpPr>
          <p:cNvPr id="138" name="Slide Number"/>
          <p:cNvSpPr txBox="1">
            <a:spLocks noGrp="1"/>
          </p:cNvSpPr>
          <p:nvPr>
            <p:ph type="sldNum" sz="quarter" idx="4294967295"/>
          </p:nvPr>
        </p:nvSpPr>
        <p:spPr>
          <a:xfrm>
            <a:off x="11172423" y="6404294"/>
            <a:ext cx="181379"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4</a:t>
            </a:fld>
            <a:endParaRPr/>
          </a:p>
        </p:txBody>
      </p:sp>
      <p:pic>
        <p:nvPicPr>
          <p:cNvPr id="139" name="DAF1F223-39F0-488D-A883-0483820EF891-L0-001.jpeg" descr="DAF1F223-39F0-488D-A883-0483820EF891-L0-001.jpeg"/>
          <p:cNvPicPr>
            <a:picLocks noChangeAspect="1"/>
          </p:cNvPicPr>
          <p:nvPr/>
        </p:nvPicPr>
        <p:blipFill>
          <a:blip r:embed="rId2">
            <a:extLst/>
          </a:blip>
          <a:stretch>
            <a:fillRect/>
          </a:stretch>
        </p:blipFill>
        <p:spPr>
          <a:xfrm>
            <a:off x="104019" y="2701417"/>
            <a:ext cx="2569639" cy="1455167"/>
          </a:xfrm>
          <a:prstGeom prst="rect">
            <a:avLst/>
          </a:prstGeom>
          <a:ln w="12700">
            <a:miter lim="400000"/>
          </a:ln>
        </p:spPr>
      </p:pic>
      <p:pic>
        <p:nvPicPr>
          <p:cNvPr id="140" name="6686E9F7-EDA8-41B3-BF7E-11F8418F0DB2-L0-001.jpeg" descr="6686E9F7-EDA8-41B3-BF7E-11F8418F0DB2-L0-001.jpeg"/>
          <p:cNvPicPr>
            <a:picLocks noChangeAspect="1"/>
          </p:cNvPicPr>
          <p:nvPr/>
        </p:nvPicPr>
        <p:blipFill>
          <a:blip r:embed="rId3">
            <a:extLst/>
          </a:blip>
          <a:stretch>
            <a:fillRect/>
          </a:stretch>
        </p:blipFill>
        <p:spPr>
          <a:xfrm>
            <a:off x="9638571" y="175936"/>
            <a:ext cx="2203174" cy="144613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142" name="BACKGROUND TO THE PROBLEM:"/>
          <p:cNvSpPr txBox="1">
            <a:spLocks noGrp="1"/>
          </p:cNvSpPr>
          <p:nvPr>
            <p:ph type="title"/>
          </p:nvPr>
        </p:nvSpPr>
        <p:spPr>
          <a:xfrm>
            <a:off x="270326" y="365125"/>
            <a:ext cx="11083474" cy="1325563"/>
          </a:xfrm>
          <a:prstGeom prst="rect">
            <a:avLst/>
          </a:prstGeom>
        </p:spPr>
        <p:txBody>
          <a:bodyPr anchor="t"/>
          <a:lstStyle>
            <a:lvl1pPr>
              <a:defRPr sz="3100" b="1"/>
            </a:lvl1pPr>
          </a:lstStyle>
          <a:p>
            <a:r>
              <a:t>BACKGROUND TO THE PROBLEM:</a:t>
            </a:r>
          </a:p>
        </p:txBody>
      </p:sp>
      <p:pic>
        <p:nvPicPr>
          <p:cNvPr id="143" name="12B2A229-32E6-44A1-A48B-C820954F8711-L0-001.jpeg" descr="12B2A229-32E6-44A1-A48B-C820954F8711-L0-001.jpeg"/>
          <p:cNvPicPr>
            <a:picLocks noChangeAspect="1"/>
          </p:cNvPicPr>
          <p:nvPr/>
        </p:nvPicPr>
        <p:blipFill>
          <a:blip r:embed="rId2">
            <a:extLst/>
          </a:blip>
          <a:stretch>
            <a:fillRect/>
          </a:stretch>
        </p:blipFill>
        <p:spPr>
          <a:xfrm>
            <a:off x="6046027" y="264795"/>
            <a:ext cx="6026504" cy="4418867"/>
          </a:xfrm>
          <a:prstGeom prst="rect">
            <a:avLst/>
          </a:prstGeom>
          <a:ln w="12700">
            <a:miter lim="400000"/>
          </a:ln>
        </p:spPr>
      </p:pic>
      <p:sp>
        <p:nvSpPr>
          <p:cNvPr id="144" name="From Feiler et al, 2013"/>
          <p:cNvSpPr txBox="1"/>
          <p:nvPr/>
        </p:nvSpPr>
        <p:spPr>
          <a:xfrm>
            <a:off x="6577909" y="4678041"/>
            <a:ext cx="4395427" cy="2943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35716" tIns="35716" rIns="35716" bIns="35716" anchor="ctr">
            <a:spAutoFit/>
          </a:bodyPr>
          <a:lstStyle>
            <a:lvl1pPr defTabSz="410763">
              <a:defRPr sz="1600">
                <a:latin typeface="Helvetica Neue"/>
                <a:ea typeface="Helvetica Neue"/>
                <a:cs typeface="Helvetica Neue"/>
                <a:sym typeface="Helvetica Neue"/>
              </a:defRPr>
            </a:lvl1pPr>
          </a:lstStyle>
          <a:p>
            <a:r>
              <a:t>From Feiler, Jaglowski and Richards, 2013</a:t>
            </a:r>
          </a:p>
        </p:txBody>
      </p:sp>
      <p:sp>
        <p:nvSpPr>
          <p:cNvPr id="145" name="-error rates in capturing vital signs on paper and then transcribing to EHR are 4.4% to 15.2% respectively ( Smith et al, 2009)…"/>
          <p:cNvSpPr txBox="1"/>
          <p:nvPr/>
        </p:nvSpPr>
        <p:spPr>
          <a:xfrm>
            <a:off x="168080" y="1068169"/>
            <a:ext cx="5660048" cy="41847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35716" tIns="35716" rIns="35716" bIns="35716">
            <a:normAutofit/>
          </a:bodyPr>
          <a:lstStyle/>
          <a:p>
            <a:pPr defTabSz="813816">
              <a:lnSpc>
                <a:spcPct val="90000"/>
              </a:lnSpc>
              <a:defRPr sz="2200">
                <a:latin typeface="+mn-lt"/>
                <a:ea typeface="+mn-ea"/>
                <a:cs typeface="+mn-cs"/>
                <a:sym typeface="Calibri"/>
              </a:defRPr>
            </a:pPr>
            <a:r>
              <a:t>-Error rates in capturing vital signs on paper and then transcribing to EHR are 4.4% to 15.2% respectively ( Smith et al, 2009)</a:t>
            </a:r>
          </a:p>
          <a:p>
            <a:pPr defTabSz="813816">
              <a:lnSpc>
                <a:spcPct val="90000"/>
              </a:lnSpc>
              <a:defRPr sz="2200">
                <a:latin typeface="+mn-lt"/>
                <a:ea typeface="+mn-ea"/>
                <a:cs typeface="+mn-cs"/>
                <a:sym typeface="Calibri"/>
              </a:defRPr>
            </a:pPr>
            <a:endParaRPr/>
          </a:p>
          <a:p>
            <a:pPr defTabSz="813816">
              <a:lnSpc>
                <a:spcPct val="90000"/>
              </a:lnSpc>
              <a:defRPr sz="2200">
                <a:latin typeface="+mn-lt"/>
                <a:ea typeface="+mn-ea"/>
                <a:cs typeface="+mn-cs"/>
                <a:sym typeface="Calibri"/>
              </a:defRPr>
            </a:pPr>
            <a:r>
              <a:t>- The frequency of errors in recording vital signs in paper and then transcribing to a paper record are 10% to 25.6% (Fieler, Jaglowski and Richards, 2013)</a:t>
            </a:r>
          </a:p>
          <a:p>
            <a:pPr defTabSz="813816">
              <a:lnSpc>
                <a:spcPct val="90000"/>
              </a:lnSpc>
              <a:defRPr sz="2200">
                <a:latin typeface="+mn-lt"/>
                <a:ea typeface="+mn-ea"/>
                <a:cs typeface="+mn-cs"/>
                <a:sym typeface="Calibri"/>
              </a:defRPr>
            </a:pPr>
            <a:endParaRPr/>
          </a:p>
          <a:p>
            <a:pPr defTabSz="813816">
              <a:lnSpc>
                <a:spcPct val="90000"/>
              </a:lnSpc>
              <a:defRPr sz="2200">
                <a:latin typeface="+mn-lt"/>
                <a:ea typeface="+mn-ea"/>
                <a:cs typeface="+mn-cs"/>
                <a:sym typeface="Calibri"/>
              </a:defRPr>
            </a:pPr>
            <a:r>
              <a:t>- There are several types of error in documentation; transcription, transposing numbers, omission, and failure to transcribe (Feiler et al, 2013)</a:t>
            </a:r>
          </a:p>
        </p:txBody>
      </p:sp>
      <p:sp>
        <p:nvSpPr>
          <p:cNvPr id="146" name="Slide Number"/>
          <p:cNvSpPr txBox="1">
            <a:spLocks noGrp="1"/>
          </p:cNvSpPr>
          <p:nvPr>
            <p:ph type="sldNum" sz="quarter" idx="4294967295"/>
          </p:nvPr>
        </p:nvSpPr>
        <p:spPr>
          <a:xfrm>
            <a:off x="11172423" y="6404294"/>
            <a:ext cx="181379"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5</a:t>
            </a:fld>
            <a:endParaRPr/>
          </a:p>
        </p:txBody>
      </p:sp>
      <p:pic>
        <p:nvPicPr>
          <p:cNvPr id="147" name="7DDDD870-5568-4BED-A3A9-5EBCF26F97B9-L0-001.jpeg" descr="7DDDD870-5568-4BED-A3A9-5EBCF26F97B9-L0-001.jpeg"/>
          <p:cNvPicPr>
            <a:picLocks noChangeAspect="1"/>
          </p:cNvPicPr>
          <p:nvPr/>
        </p:nvPicPr>
        <p:blipFill>
          <a:blip r:embed="rId3">
            <a:extLst/>
          </a:blip>
          <a:stretch>
            <a:fillRect/>
          </a:stretch>
        </p:blipFill>
        <p:spPr>
          <a:xfrm>
            <a:off x="3495418" y="4886326"/>
            <a:ext cx="2673319" cy="180405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149" name="BACKGROUND TO THE PROBLEM:"/>
          <p:cNvSpPr txBox="1">
            <a:spLocks noGrp="1"/>
          </p:cNvSpPr>
          <p:nvPr>
            <p:ph type="title"/>
          </p:nvPr>
        </p:nvSpPr>
        <p:spPr>
          <a:xfrm>
            <a:off x="838200" y="365125"/>
            <a:ext cx="10515600" cy="1325563"/>
          </a:xfrm>
          <a:prstGeom prst="rect">
            <a:avLst/>
          </a:prstGeom>
        </p:spPr>
        <p:txBody>
          <a:bodyPr/>
          <a:lstStyle>
            <a:lvl1pPr algn="ctr">
              <a:defRPr b="1"/>
            </a:lvl1pPr>
          </a:lstStyle>
          <a:p>
            <a:r>
              <a:t>BACKGROUND TO THE PROBLEM:</a:t>
            </a:r>
          </a:p>
        </p:txBody>
      </p:sp>
      <p:sp>
        <p:nvSpPr>
          <p:cNvPr id="150" name="-such errors reduce clarity of records but may also initiate an error that cascades and injures a patient (Alexander et al, 2019)…"/>
          <p:cNvSpPr txBox="1">
            <a:spLocks noGrp="1"/>
          </p:cNvSpPr>
          <p:nvPr>
            <p:ph type="body" idx="1"/>
          </p:nvPr>
        </p:nvSpPr>
        <p:spPr>
          <a:xfrm>
            <a:off x="1932895" y="1867401"/>
            <a:ext cx="8822536" cy="4351340"/>
          </a:xfrm>
          <a:prstGeom prst="rect">
            <a:avLst/>
          </a:prstGeom>
        </p:spPr>
        <p:txBody>
          <a:bodyPr/>
          <a:lstStyle/>
          <a:p>
            <a:pPr marL="0" indent="0" defTabSz="721002">
              <a:spcBef>
                <a:spcPts val="0"/>
              </a:spcBef>
              <a:defRPr sz="1900"/>
            </a:pPr>
            <a:r>
              <a:t>Such errors reduce clarity of records but may also initiate an error that cascades and injures a patient (Alexander et al, 2019).</a:t>
            </a:r>
          </a:p>
          <a:p>
            <a:pPr marL="0" indent="0" defTabSz="721002">
              <a:spcBef>
                <a:spcPts val="0"/>
              </a:spcBef>
              <a:defRPr sz="1900"/>
            </a:pPr>
            <a:endParaRPr/>
          </a:p>
          <a:p>
            <a:pPr marL="0" indent="0" defTabSz="721002">
              <a:spcBef>
                <a:spcPts val="0"/>
              </a:spcBef>
              <a:defRPr sz="1900"/>
            </a:pPr>
            <a:r>
              <a:t>Errors made thus effect the calculation of the Early Warning Scoring (EWS) algorithm which helps determine how regularly future vital signs observations should be made (Wong, Bonnici, Knight, Morgan, Coombe and Watkinson, 2015).</a:t>
            </a:r>
          </a:p>
          <a:p>
            <a:pPr marL="0" indent="0" defTabSz="721002">
              <a:spcBef>
                <a:spcPts val="0"/>
              </a:spcBef>
              <a:defRPr sz="1900"/>
            </a:pPr>
            <a:endParaRPr/>
          </a:p>
          <a:p>
            <a:pPr marL="0" indent="0" defTabSz="721002">
              <a:spcBef>
                <a:spcPts val="0"/>
              </a:spcBef>
              <a:defRPr sz="1900"/>
            </a:pPr>
            <a:r>
              <a:t>Errors made also effect the calculations made when using the SOFA (Sequential Organ Failure Assessment) score to determine a change in patient status that can predict morbidity and mortality (Gilli,Remberger,Ringden and Mattsson, 2010).</a:t>
            </a:r>
          </a:p>
          <a:p>
            <a:pPr marL="0" indent="0" defTabSz="721002">
              <a:spcBef>
                <a:spcPts val="0"/>
              </a:spcBef>
              <a:defRPr sz="1900"/>
            </a:pPr>
            <a:endParaRPr/>
          </a:p>
          <a:p>
            <a:pPr marL="0" indent="0" defTabSz="721002">
              <a:spcBef>
                <a:spcPts val="0"/>
              </a:spcBef>
              <a:defRPr sz="1900"/>
            </a:pPr>
            <a:r>
              <a:t>Vital signs are not being recorded in the EMR in real time causing the sequale of delay in communication between multiple healthcare providers (Stevenson, Israelsson and Bath, 2017) thus increasing the cost of care and preventing medical error.</a:t>
            </a:r>
          </a:p>
        </p:txBody>
      </p:sp>
      <p:sp>
        <p:nvSpPr>
          <p:cNvPr id="151" name="Slide Number"/>
          <p:cNvSpPr txBox="1">
            <a:spLocks noGrp="1"/>
          </p:cNvSpPr>
          <p:nvPr>
            <p:ph type="sldNum" sz="quarter" idx="4294967295"/>
          </p:nvPr>
        </p:nvSpPr>
        <p:spPr>
          <a:xfrm>
            <a:off x="11172423" y="6404294"/>
            <a:ext cx="181379"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6</a:t>
            </a:fld>
            <a:endParaRPr/>
          </a:p>
        </p:txBody>
      </p:sp>
      <p:pic>
        <p:nvPicPr>
          <p:cNvPr id="152" name="003CDE5B-7450-4403-A32F-E0C9A6FDF598-L0-001.jpeg" descr="003CDE5B-7450-4403-A32F-E0C9A6FDF598-L0-001.jpeg"/>
          <p:cNvPicPr>
            <a:picLocks noChangeAspect="1"/>
          </p:cNvPicPr>
          <p:nvPr/>
        </p:nvPicPr>
        <p:blipFill>
          <a:blip r:embed="rId2">
            <a:extLst/>
          </a:blip>
          <a:stretch>
            <a:fillRect/>
          </a:stretch>
        </p:blipFill>
        <p:spPr>
          <a:xfrm>
            <a:off x="174832" y="4619097"/>
            <a:ext cx="1423552" cy="1423553"/>
          </a:xfrm>
          <a:prstGeom prst="rect">
            <a:avLst/>
          </a:prstGeom>
          <a:ln w="12700">
            <a:miter lim="400000"/>
          </a:ln>
        </p:spPr>
      </p:pic>
      <p:pic>
        <p:nvPicPr>
          <p:cNvPr id="153" name="720325ED-30BE-4FFC-8974-18B8B7FA133A-L0-001.jpeg" descr="720325ED-30BE-4FFC-8974-18B8B7FA133A-L0-001.jpeg"/>
          <p:cNvPicPr>
            <a:picLocks noChangeAspect="1"/>
          </p:cNvPicPr>
          <p:nvPr/>
        </p:nvPicPr>
        <p:blipFill>
          <a:blip r:embed="rId3">
            <a:extLst/>
          </a:blip>
          <a:stretch>
            <a:fillRect/>
          </a:stretch>
        </p:blipFill>
        <p:spPr>
          <a:xfrm>
            <a:off x="175973" y="1447566"/>
            <a:ext cx="1740246" cy="639043"/>
          </a:xfrm>
          <a:prstGeom prst="rect">
            <a:avLst/>
          </a:prstGeom>
          <a:ln w="12700">
            <a:miter lim="400000"/>
          </a:ln>
        </p:spPr>
      </p:pic>
      <p:pic>
        <p:nvPicPr>
          <p:cNvPr id="154" name="F5097118-4432-4B5D-A2EE-799D019C2C9E-L0-001.jpeg" descr="F5097118-4432-4B5D-A2EE-799D019C2C9E-L0-001.jpeg"/>
          <p:cNvPicPr>
            <a:picLocks noChangeAspect="1"/>
          </p:cNvPicPr>
          <p:nvPr/>
        </p:nvPicPr>
        <p:blipFill>
          <a:blip r:embed="rId4">
            <a:extLst/>
          </a:blip>
          <a:stretch>
            <a:fillRect/>
          </a:stretch>
        </p:blipFill>
        <p:spPr>
          <a:xfrm>
            <a:off x="404068" y="2519492"/>
            <a:ext cx="965080" cy="1480831"/>
          </a:xfrm>
          <a:prstGeom prst="rect">
            <a:avLst/>
          </a:prstGeom>
          <a:ln w="12700">
            <a:miter lim="400000"/>
          </a:ln>
        </p:spPr>
      </p:pic>
      <p:pic>
        <p:nvPicPr>
          <p:cNvPr id="155" name="AB51ED43-84E5-4074-A3A1-C4C4A3C526D7-L0-001.jpeg" descr="AB51ED43-84E5-4074-A3A1-C4C4A3C526D7-L0-001.jpeg"/>
          <p:cNvPicPr>
            <a:picLocks noChangeAspect="1"/>
          </p:cNvPicPr>
          <p:nvPr/>
        </p:nvPicPr>
        <p:blipFill>
          <a:blip r:embed="rId5">
            <a:extLst/>
          </a:blip>
          <a:stretch>
            <a:fillRect/>
          </a:stretch>
        </p:blipFill>
        <p:spPr>
          <a:xfrm>
            <a:off x="10242363" y="853888"/>
            <a:ext cx="1570233" cy="10386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157" name="BACKGROUND TO THE PROBLEM:"/>
          <p:cNvSpPr txBox="1">
            <a:spLocks noGrp="1"/>
          </p:cNvSpPr>
          <p:nvPr>
            <p:ph type="title"/>
          </p:nvPr>
        </p:nvSpPr>
        <p:spPr>
          <a:xfrm>
            <a:off x="838200" y="365125"/>
            <a:ext cx="8101866" cy="1325563"/>
          </a:xfrm>
          <a:prstGeom prst="rect">
            <a:avLst/>
          </a:prstGeom>
        </p:spPr>
        <p:txBody>
          <a:bodyPr/>
          <a:lstStyle>
            <a:lvl1pPr algn="ctr">
              <a:defRPr b="1"/>
            </a:lvl1pPr>
          </a:lstStyle>
          <a:p>
            <a:r>
              <a:t>BACKGROUND TO THE PROBLEM:</a:t>
            </a:r>
          </a:p>
        </p:txBody>
      </p:sp>
      <p:sp>
        <p:nvSpPr>
          <p:cNvPr id="158" name="-healthcare providers spend a considerable amount of time to document clinical information (Wong et al, 2017)…"/>
          <p:cNvSpPr txBox="1">
            <a:spLocks noGrp="1"/>
          </p:cNvSpPr>
          <p:nvPr>
            <p:ph type="body" idx="1"/>
          </p:nvPr>
        </p:nvSpPr>
        <p:spPr>
          <a:xfrm>
            <a:off x="995150" y="1361307"/>
            <a:ext cx="9449641" cy="5574257"/>
          </a:xfrm>
          <a:prstGeom prst="rect">
            <a:avLst/>
          </a:prstGeom>
        </p:spPr>
        <p:txBody>
          <a:bodyPr>
            <a:normAutofit lnSpcReduction="10000"/>
          </a:bodyPr>
          <a:lstStyle/>
          <a:p>
            <a:pPr marL="153401" indent="-153401" defTabSz="777240">
              <a:lnSpc>
                <a:spcPct val="100000"/>
              </a:lnSpc>
              <a:spcBef>
                <a:spcPts val="0"/>
              </a:spcBef>
              <a:buFontTx/>
              <a:defRPr sz="1500"/>
            </a:pPr>
            <a:endParaRPr dirty="0"/>
          </a:p>
          <a:p>
            <a:pPr marL="153401" indent="-153401" defTabSz="777240">
              <a:lnSpc>
                <a:spcPct val="100000"/>
              </a:lnSpc>
              <a:spcBef>
                <a:spcPts val="0"/>
              </a:spcBef>
              <a:buFontTx/>
              <a:defRPr sz="1500"/>
            </a:pPr>
            <a:r>
              <a:rPr dirty="0"/>
              <a:t>Healthcare providers spend a considerable amount of </a:t>
            </a:r>
            <a:r>
              <a:rPr dirty="0" smtClean="0"/>
              <a:t>time</a:t>
            </a:r>
            <a:endParaRPr lang="en-US" dirty="0" smtClean="0"/>
          </a:p>
          <a:p>
            <a:pPr marL="153401" indent="-153401" defTabSz="777240">
              <a:lnSpc>
                <a:spcPct val="100000"/>
              </a:lnSpc>
              <a:spcBef>
                <a:spcPts val="0"/>
              </a:spcBef>
              <a:buNone/>
              <a:defRPr sz="1500"/>
            </a:pPr>
            <a:r>
              <a:rPr dirty="0" smtClean="0"/>
              <a:t> </a:t>
            </a:r>
            <a:r>
              <a:rPr dirty="0"/>
              <a:t>to document clinical information (Wong et al, 2017)</a:t>
            </a:r>
          </a:p>
          <a:p>
            <a:pPr marL="153401" indent="-153401" defTabSz="777240">
              <a:lnSpc>
                <a:spcPct val="100000"/>
              </a:lnSpc>
              <a:spcBef>
                <a:spcPts val="0"/>
              </a:spcBef>
              <a:buFontTx/>
              <a:defRPr sz="1500"/>
            </a:pPr>
            <a:endParaRPr dirty="0"/>
          </a:p>
          <a:p>
            <a:pPr marL="153401" indent="-153401" defTabSz="777240">
              <a:lnSpc>
                <a:spcPct val="100000"/>
              </a:lnSpc>
              <a:spcBef>
                <a:spcPts val="0"/>
              </a:spcBef>
              <a:buFontTx/>
              <a:defRPr sz="1500"/>
            </a:pPr>
            <a:r>
              <a:rPr dirty="0"/>
              <a:t>Health care staff spend 12 minutes per patient per day </a:t>
            </a:r>
            <a:r>
              <a:rPr dirty="0" smtClean="0"/>
              <a:t>with</a:t>
            </a:r>
            <a:endParaRPr lang="en-US" dirty="0" smtClean="0"/>
          </a:p>
          <a:p>
            <a:pPr marL="153401" indent="-153401" defTabSz="777240">
              <a:lnSpc>
                <a:spcPct val="100000"/>
              </a:lnSpc>
              <a:spcBef>
                <a:spcPts val="0"/>
              </a:spcBef>
              <a:buNone/>
              <a:defRPr sz="1500"/>
            </a:pPr>
            <a:r>
              <a:rPr dirty="0" smtClean="0"/>
              <a:t> </a:t>
            </a:r>
            <a:r>
              <a:rPr dirty="0"/>
              <a:t>paper documentation to EHR and 2 minutes per day with</a:t>
            </a:r>
            <a:r>
              <a:rPr dirty="0" smtClean="0"/>
              <a:t> </a:t>
            </a:r>
            <a:endParaRPr lang="en-US" dirty="0" smtClean="0"/>
          </a:p>
          <a:p>
            <a:pPr marL="153401" indent="-153401" defTabSz="777240">
              <a:lnSpc>
                <a:spcPct val="100000"/>
              </a:lnSpc>
              <a:spcBef>
                <a:spcPts val="0"/>
              </a:spcBef>
              <a:buNone/>
              <a:defRPr sz="1500"/>
            </a:pPr>
            <a:r>
              <a:rPr dirty="0" smtClean="0"/>
              <a:t>wireless </a:t>
            </a:r>
            <a:r>
              <a:rPr dirty="0"/>
              <a:t>documentation (Fieler et al, 2013).</a:t>
            </a:r>
          </a:p>
          <a:p>
            <a:pPr marL="153401" indent="-153401" defTabSz="777240">
              <a:lnSpc>
                <a:spcPct val="100000"/>
              </a:lnSpc>
              <a:spcBef>
                <a:spcPts val="0"/>
              </a:spcBef>
              <a:buFontTx/>
              <a:defRPr sz="1500"/>
            </a:pPr>
            <a:endParaRPr dirty="0"/>
          </a:p>
          <a:p>
            <a:pPr marL="153401" indent="-153401" defTabSz="777240">
              <a:lnSpc>
                <a:spcPct val="100000"/>
              </a:lnSpc>
              <a:spcBef>
                <a:spcPts val="0"/>
              </a:spcBef>
              <a:buFontTx/>
              <a:defRPr sz="1500"/>
            </a:pPr>
            <a:r>
              <a:rPr dirty="0"/>
              <a:t>Use of paper documentation and transcription to EHR is redundant and inefficient in regard to the time it takes to complete, the delay causes unavailability of these measurements in real time, and there is an error rate with this antiquated process causing defects in the workflow (Alexander, Frith and Hoyl, 2019, pg 135).</a:t>
            </a:r>
          </a:p>
          <a:p>
            <a:pPr marL="153401" indent="-153401" defTabSz="777240">
              <a:lnSpc>
                <a:spcPct val="100000"/>
              </a:lnSpc>
              <a:spcBef>
                <a:spcPts val="0"/>
              </a:spcBef>
              <a:buFontTx/>
              <a:defRPr sz="1500"/>
            </a:pPr>
            <a:endParaRPr dirty="0"/>
          </a:p>
          <a:p>
            <a:pPr marL="153401" indent="-153401" defTabSz="777240">
              <a:lnSpc>
                <a:spcPct val="100000"/>
              </a:lnSpc>
              <a:spcBef>
                <a:spcPts val="0"/>
              </a:spcBef>
              <a:buFontTx/>
              <a:defRPr sz="1500"/>
            </a:pPr>
            <a:r>
              <a:rPr dirty="0"/>
              <a:t>There is a need to evaluate at the fundamental basis for clinical decision making - vital signs; as there are very few reported best practice guidelines for conducting vital sign measurements and recordings (Yeung et al, 2012)</a:t>
            </a:r>
          </a:p>
          <a:p>
            <a:pPr marL="153401" indent="-153401" defTabSz="777240">
              <a:lnSpc>
                <a:spcPct val="100000"/>
              </a:lnSpc>
              <a:spcBef>
                <a:spcPts val="0"/>
              </a:spcBef>
              <a:buFontTx/>
              <a:defRPr sz="1500"/>
            </a:pPr>
            <a:endParaRPr dirty="0"/>
          </a:p>
          <a:p>
            <a:pPr marL="153401" indent="-153401" defTabSz="777240">
              <a:lnSpc>
                <a:spcPct val="100000"/>
              </a:lnSpc>
              <a:spcBef>
                <a:spcPts val="0"/>
              </a:spcBef>
              <a:buFontTx/>
              <a:defRPr sz="1500"/>
            </a:pPr>
            <a:endParaRPr dirty="0"/>
          </a:p>
          <a:p>
            <a:pPr marL="153401" indent="-153401" defTabSz="777240">
              <a:lnSpc>
                <a:spcPct val="100000"/>
              </a:lnSpc>
              <a:spcBef>
                <a:spcPts val="0"/>
              </a:spcBef>
              <a:buFontTx/>
              <a:defRPr sz="1500"/>
            </a:pPr>
            <a:r>
              <a:rPr dirty="0"/>
              <a:t>The 2019 patient safety goals set by the Joint Commission to make sure that staff communication is improved by ensuring important test results are delivered to the right staff person on time (Joint Commission International Center for Patient Safety, 2019) and this is not being met at UCMC</a:t>
            </a:r>
          </a:p>
          <a:p>
            <a:pPr marL="153401" indent="-153401" defTabSz="777240">
              <a:lnSpc>
                <a:spcPct val="100000"/>
              </a:lnSpc>
              <a:spcBef>
                <a:spcPts val="0"/>
              </a:spcBef>
              <a:buFontTx/>
              <a:defRPr sz="1500"/>
            </a:pPr>
            <a:endParaRPr dirty="0"/>
          </a:p>
          <a:p>
            <a:pPr marL="153401" indent="-153401" defTabSz="777240">
              <a:lnSpc>
                <a:spcPct val="100000"/>
              </a:lnSpc>
              <a:spcBef>
                <a:spcPts val="0"/>
              </a:spcBef>
              <a:buFontTx/>
              <a:defRPr sz="1500"/>
            </a:pPr>
            <a:endParaRPr dirty="0"/>
          </a:p>
          <a:p>
            <a:pPr marL="153401" indent="-153401" defTabSz="777240">
              <a:lnSpc>
                <a:spcPct val="100000"/>
              </a:lnSpc>
              <a:spcBef>
                <a:spcPts val="0"/>
              </a:spcBef>
              <a:buFontTx/>
              <a:defRPr sz="1500"/>
            </a:pPr>
            <a:r>
              <a:rPr dirty="0"/>
              <a:t>In 2006 the Institute for Healthcare Improvement called the 5 Million Lives Campaign sought to reduce the number of medical errors to significantly reduce the rate of morbidity and mortality ( IHI, 2019) and electronic vitals documentation can assist in this</a:t>
            </a:r>
          </a:p>
        </p:txBody>
      </p:sp>
      <p:sp>
        <p:nvSpPr>
          <p:cNvPr id="159" name="Slide Number"/>
          <p:cNvSpPr txBox="1">
            <a:spLocks noGrp="1"/>
          </p:cNvSpPr>
          <p:nvPr>
            <p:ph type="sldNum" sz="quarter" idx="4294967295"/>
          </p:nvPr>
        </p:nvSpPr>
        <p:spPr>
          <a:xfrm>
            <a:off x="11172423" y="6404294"/>
            <a:ext cx="181379"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7</a:t>
            </a:fld>
            <a:endParaRPr/>
          </a:p>
        </p:txBody>
      </p:sp>
      <p:pic>
        <p:nvPicPr>
          <p:cNvPr id="160" name="63A13315-1BBE-4135-B353-B0C51264328E-L0-001.jpeg" descr="63A13315-1BBE-4135-B353-B0C51264328E-L0-001.jpeg"/>
          <p:cNvPicPr>
            <a:picLocks noChangeAspect="1"/>
          </p:cNvPicPr>
          <p:nvPr/>
        </p:nvPicPr>
        <p:blipFill>
          <a:blip r:embed="rId2">
            <a:extLst/>
          </a:blip>
          <a:stretch>
            <a:fillRect/>
          </a:stretch>
        </p:blipFill>
        <p:spPr>
          <a:xfrm>
            <a:off x="6149651" y="1690688"/>
            <a:ext cx="5022771" cy="118525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162" name="Title 1"/>
          <p:cNvSpPr txBox="1">
            <a:spLocks noGrp="1"/>
          </p:cNvSpPr>
          <p:nvPr>
            <p:ph type="title"/>
          </p:nvPr>
        </p:nvSpPr>
        <p:spPr>
          <a:xfrm>
            <a:off x="838200" y="365124"/>
            <a:ext cx="7573827" cy="1764596"/>
          </a:xfrm>
          <a:prstGeom prst="rect">
            <a:avLst/>
          </a:prstGeom>
        </p:spPr>
        <p:txBody>
          <a:bodyPr/>
          <a:lstStyle/>
          <a:p>
            <a:pPr algn="ctr" defTabSz="603504">
              <a:defRPr sz="3200" b="1">
                <a:solidFill>
                  <a:srgbClr val="0D0D0D"/>
                </a:solidFill>
              </a:defRPr>
            </a:pPr>
            <a:r>
              <a:rPr dirty="0"/>
              <a:t>Evidenced-based Informatics Concept as a </a:t>
            </a:r>
            <a:r>
              <a:rPr dirty="0" smtClean="0"/>
              <a:t>Solution</a:t>
            </a:r>
            <a:r>
              <a:rPr lang="en-US" dirty="0" smtClean="0"/>
              <a:t>:</a:t>
            </a:r>
            <a:r>
              <a:rPr dirty="0" smtClean="0"/>
              <a:t/>
            </a:r>
            <a:br>
              <a:rPr dirty="0" smtClean="0"/>
            </a:br>
            <a:r>
              <a:rPr sz="1300" b="0" dirty="0">
                <a:solidFill>
                  <a:srgbClr val="000000"/>
                </a:solidFill>
              </a:rPr>
              <a:t>Although there is overwhelming agreement that vital signs are crucial to both detecting and responding to patient status, the methods in which vital signs are documented in electronic health records (EHR) has  received limited attention in the research literature. </a:t>
            </a:r>
          </a:p>
        </p:txBody>
      </p:sp>
      <p:sp>
        <p:nvSpPr>
          <p:cNvPr id="163" name="Content Placeholder 2"/>
          <p:cNvSpPr txBox="1">
            <a:spLocks noGrp="1"/>
          </p:cNvSpPr>
          <p:nvPr>
            <p:ph type="body" idx="1"/>
          </p:nvPr>
        </p:nvSpPr>
        <p:spPr>
          <a:xfrm>
            <a:off x="838199" y="2166691"/>
            <a:ext cx="9963472" cy="4010273"/>
          </a:xfrm>
          <a:prstGeom prst="rect">
            <a:avLst/>
          </a:prstGeom>
        </p:spPr>
        <p:txBody>
          <a:bodyPr/>
          <a:lstStyle/>
          <a:p>
            <a:pPr marL="149793" indent="-149793" defTabSz="758951">
              <a:spcBef>
                <a:spcPts val="0"/>
              </a:spcBef>
              <a:buFontTx/>
              <a:defRPr sz="1400"/>
            </a:pPr>
            <a:r>
              <a:t>Documentation process for vital signs is highly variable between institutions and health care settings</a:t>
            </a:r>
            <a:endParaRPr sz="900"/>
          </a:p>
          <a:p>
            <a:pPr marL="149793" indent="-149793" defTabSz="758951">
              <a:spcBef>
                <a:spcPts val="0"/>
              </a:spcBef>
              <a:buFontTx/>
              <a:defRPr sz="1700"/>
            </a:pPr>
            <a:endParaRPr/>
          </a:p>
          <a:p>
            <a:pPr marL="149793" indent="-149793" defTabSz="758951">
              <a:spcBef>
                <a:spcPts val="0"/>
              </a:spcBef>
              <a:buFontTx/>
              <a:defRPr sz="1400"/>
            </a:pPr>
            <a:r>
              <a:t>Lack of standard practice guidelines allows for variability of methods used to record patient information</a:t>
            </a:r>
            <a:endParaRPr sz="900"/>
          </a:p>
          <a:p>
            <a:pPr marL="149793" indent="-149793" defTabSz="758951">
              <a:spcBef>
                <a:spcPts val="0"/>
              </a:spcBef>
              <a:buFontTx/>
              <a:defRPr sz="1700"/>
            </a:pPr>
            <a:endParaRPr/>
          </a:p>
          <a:p>
            <a:pPr marL="149793" indent="-149793" defTabSz="758951">
              <a:spcBef>
                <a:spcPts val="0"/>
              </a:spcBef>
              <a:buFontTx/>
              <a:defRPr sz="1400"/>
            </a:pPr>
            <a:r>
              <a:t>There are very few reported best practice guidelines for conducting vital sign measurement and recordings</a:t>
            </a:r>
            <a:endParaRPr sz="900"/>
          </a:p>
          <a:p>
            <a:pPr marL="149793" indent="-149793" defTabSz="758951">
              <a:spcBef>
                <a:spcPts val="0"/>
              </a:spcBef>
              <a:buFontTx/>
              <a:defRPr sz="1700"/>
            </a:pPr>
            <a:endParaRPr/>
          </a:p>
          <a:p>
            <a:pPr marL="149793" indent="-149793" defTabSz="758951">
              <a:spcBef>
                <a:spcPts val="0"/>
              </a:spcBef>
              <a:buFontTx/>
              <a:defRPr sz="1400"/>
            </a:pPr>
            <a:r>
              <a:t>Identifying the gaps in healthcare technology, clinical workflows, and environment can inform the design of more effective technology</a:t>
            </a:r>
            <a:endParaRPr sz="900"/>
          </a:p>
          <a:p>
            <a:pPr marL="149793" indent="-149793" defTabSz="758951">
              <a:spcBef>
                <a:spcPts val="0"/>
              </a:spcBef>
              <a:buFontTx/>
              <a:defRPr sz="1700"/>
            </a:pPr>
            <a:endParaRPr/>
          </a:p>
          <a:p>
            <a:pPr marL="149793" indent="-149793" defTabSz="758951">
              <a:spcBef>
                <a:spcPts val="0"/>
              </a:spcBef>
              <a:buFontTx/>
              <a:defRPr sz="1400"/>
            </a:pPr>
            <a:r>
              <a:t>The lack of evidence-based knowledge regarding the nursing workflow makes it difficult to compare any new process or technology systems to current processes and technologies.  </a:t>
            </a:r>
            <a:endParaRPr sz="1700"/>
          </a:p>
          <a:p>
            <a:pPr marL="0" lvl="1" indent="0" defTabSz="758951">
              <a:spcBef>
                <a:spcPts val="0"/>
              </a:spcBef>
              <a:buSzTx/>
              <a:buNone/>
              <a:defRPr sz="1400"/>
            </a:pPr>
            <a:r>
              <a:t>                                                                                                                                 </a:t>
            </a:r>
            <a:endParaRPr sz="1700"/>
          </a:p>
          <a:p>
            <a:pPr marL="0" indent="0" defTabSz="758951">
              <a:spcBef>
                <a:spcPts val="0"/>
              </a:spcBef>
              <a:buSzTx/>
              <a:buNone/>
              <a:defRPr sz="1400">
                <a:solidFill>
                  <a:srgbClr val="FFD977"/>
                </a:solidFill>
              </a:defRPr>
            </a:pPr>
            <a:r>
              <a:t>Conclusion: More research is indicated related to vital signs and the incorporation of an informatics concept (electronic vital sign documentation) as a solution. </a:t>
            </a:r>
          </a:p>
          <a:p>
            <a:pPr marL="0" indent="0" defTabSz="758951">
              <a:spcBef>
                <a:spcPts val="0"/>
              </a:spcBef>
              <a:buSzTx/>
              <a:buNone/>
              <a:defRPr sz="1000">
                <a:solidFill>
                  <a:srgbClr val="FFD977"/>
                </a:solidFill>
              </a:defRPr>
            </a:pPr>
            <a:endParaRPr/>
          </a:p>
          <a:p>
            <a:pPr marL="0" indent="0" defTabSz="758951">
              <a:spcBef>
                <a:spcPts val="0"/>
              </a:spcBef>
              <a:buSzTx/>
              <a:buNone/>
              <a:defRPr sz="1400"/>
            </a:pPr>
            <a:r>
              <a:t>( Yeung, M.S., Lapinsky, S.E., Granton, J.T., Doran, D.M., Cafazzo, J.A. Examining nursing vital signs documentation workflow: barriers and opportunities in general internal medicine units. </a:t>
            </a:r>
            <a:r>
              <a:rPr i="1"/>
              <a:t>Journal of Clinical Nursing, 21</a:t>
            </a:r>
            <a:r>
              <a:t>, 975-982.)</a:t>
            </a:r>
          </a:p>
        </p:txBody>
      </p:sp>
      <p:pic>
        <p:nvPicPr>
          <p:cNvPr id="164" name="Picture 5" descr="Picture 5"/>
          <p:cNvPicPr>
            <a:picLocks noChangeAspect="1"/>
          </p:cNvPicPr>
          <p:nvPr/>
        </p:nvPicPr>
        <p:blipFill>
          <a:blip r:embed="rId2">
            <a:extLst/>
          </a:blip>
          <a:stretch>
            <a:fillRect/>
          </a:stretch>
        </p:blipFill>
        <p:spPr>
          <a:xfrm>
            <a:off x="9256890" y="328150"/>
            <a:ext cx="2753330" cy="1838544"/>
          </a:xfrm>
          <a:prstGeom prst="rect">
            <a:avLst/>
          </a:prstGeom>
          <a:ln w="12700">
            <a:miter lim="400000"/>
          </a:ln>
        </p:spPr>
      </p:pic>
      <p:sp>
        <p:nvSpPr>
          <p:cNvPr id="165" name="Slide Number"/>
          <p:cNvSpPr txBox="1">
            <a:spLocks noGrp="1"/>
          </p:cNvSpPr>
          <p:nvPr>
            <p:ph type="sldNum" sz="quarter" idx="4294967295"/>
          </p:nvPr>
        </p:nvSpPr>
        <p:spPr>
          <a:xfrm>
            <a:off x="11172423" y="6404294"/>
            <a:ext cx="181379"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8</a:t>
            </a:fld>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0CBE9"/>
            </a:gs>
            <a:gs pos="100000">
              <a:srgbClr val="016E8F"/>
            </a:gs>
          </a:gsLst>
          <a:lin ang="5400000" scaled="0"/>
        </a:gradFill>
        <a:effectLst/>
      </p:bgPr>
    </p:bg>
    <p:spTree>
      <p:nvGrpSpPr>
        <p:cNvPr id="1" name=""/>
        <p:cNvGrpSpPr/>
        <p:nvPr/>
      </p:nvGrpSpPr>
      <p:grpSpPr>
        <a:xfrm>
          <a:off x="0" y="0"/>
          <a:ext cx="0" cy="0"/>
          <a:chOff x="0" y="0"/>
          <a:chExt cx="0" cy="0"/>
        </a:xfrm>
      </p:grpSpPr>
      <p:sp>
        <p:nvSpPr>
          <p:cNvPr id="167" name="SUMMARY OF THE ISSUES"/>
          <p:cNvSpPr txBox="1">
            <a:spLocks noGrp="1"/>
          </p:cNvSpPr>
          <p:nvPr>
            <p:ph type="title"/>
          </p:nvPr>
        </p:nvSpPr>
        <p:spPr>
          <a:xfrm>
            <a:off x="4313" y="364669"/>
            <a:ext cx="8689676" cy="880240"/>
          </a:xfrm>
          <a:prstGeom prst="rect">
            <a:avLst/>
          </a:prstGeom>
        </p:spPr>
        <p:txBody>
          <a:bodyPr>
            <a:noAutofit/>
          </a:bodyPr>
          <a:lstStyle/>
          <a:p>
            <a:pPr algn="ctr" defTabSz="594359">
              <a:defRPr sz="1819" b="1"/>
            </a:pPr>
            <a:r>
              <a:rPr lang="en-US" sz="4000" dirty="0" smtClean="0"/>
              <a:t/>
            </a:r>
            <a:br>
              <a:rPr lang="en-US" sz="4000" dirty="0" smtClean="0"/>
            </a:br>
            <a:r>
              <a:rPr sz="4000" dirty="0" smtClean="0"/>
              <a:t>Evidence </a:t>
            </a:r>
            <a:r>
              <a:rPr sz="4000" dirty="0"/>
              <a:t>Based Informatics Concept as a </a:t>
            </a:r>
            <a:r>
              <a:rPr sz="4000" dirty="0" smtClean="0"/>
              <a:t>Solution</a:t>
            </a:r>
            <a:r>
              <a:rPr lang="en-US" sz="4000" dirty="0" smtClean="0"/>
              <a:t>:</a:t>
            </a:r>
            <a:r>
              <a:rPr sz="4000" dirty="0" smtClean="0"/>
              <a:t/>
            </a:r>
            <a:br>
              <a:rPr sz="4000" dirty="0" smtClean="0"/>
            </a:br>
            <a:r>
              <a:rPr sz="4000" dirty="0"/>
              <a:t>Summary of the </a:t>
            </a:r>
            <a:r>
              <a:rPr sz="4000" dirty="0" smtClean="0"/>
              <a:t>Issues</a:t>
            </a:r>
            <a:br>
              <a:rPr sz="4000" dirty="0" smtClean="0"/>
            </a:br>
            <a:endParaRPr sz="4000" dirty="0"/>
          </a:p>
        </p:txBody>
      </p:sp>
      <p:sp>
        <p:nvSpPr>
          <p:cNvPr id="168" name="- accurate documentation of vital signs are needed…"/>
          <p:cNvSpPr txBox="1">
            <a:spLocks noGrp="1"/>
          </p:cNvSpPr>
          <p:nvPr>
            <p:ph type="body" idx="1"/>
          </p:nvPr>
        </p:nvSpPr>
        <p:spPr>
          <a:xfrm>
            <a:off x="534389" y="1609577"/>
            <a:ext cx="11586851" cy="5145633"/>
          </a:xfrm>
          <a:prstGeom prst="rect">
            <a:avLst/>
          </a:prstGeom>
        </p:spPr>
        <p:txBody>
          <a:bodyPr anchor="b"/>
          <a:lstStyle/>
          <a:p>
            <a:pPr marL="0" indent="0" defTabSz="297311">
              <a:lnSpc>
                <a:spcPct val="100000"/>
              </a:lnSpc>
              <a:spcBef>
                <a:spcPts val="0"/>
              </a:spcBef>
              <a:buSzTx/>
              <a:buNone/>
              <a:defRPr sz="1692" b="1"/>
            </a:pPr>
            <a:r>
              <a:rPr dirty="0"/>
              <a:t>Our goal is to attain accurate documentation of vital signs and electronic </a:t>
            </a:r>
            <a:endParaRPr sz="1410" dirty="0"/>
          </a:p>
          <a:p>
            <a:pPr marL="0" indent="0" defTabSz="297311">
              <a:lnSpc>
                <a:spcPct val="100000"/>
              </a:lnSpc>
              <a:spcBef>
                <a:spcPts val="0"/>
              </a:spcBef>
              <a:buSzTx/>
              <a:buNone/>
              <a:defRPr sz="1692" b="1"/>
            </a:pPr>
            <a:r>
              <a:rPr dirty="0"/>
              <a:t>vital sign documentation offers the following solutions:</a:t>
            </a:r>
            <a:endParaRPr sz="1410" dirty="0"/>
          </a:p>
          <a:p>
            <a:pPr marL="0" indent="0" defTabSz="297311">
              <a:lnSpc>
                <a:spcPct val="100000"/>
              </a:lnSpc>
              <a:spcBef>
                <a:spcPts val="0"/>
              </a:spcBef>
              <a:buSzTx/>
              <a:buNone/>
              <a:defRPr sz="1410"/>
            </a:pPr>
            <a:endParaRPr dirty="0"/>
          </a:p>
          <a:p>
            <a:pPr marL="214884" indent="-214884" defTabSz="297311">
              <a:lnSpc>
                <a:spcPct val="100000"/>
              </a:lnSpc>
              <a:spcBef>
                <a:spcPts val="0"/>
              </a:spcBef>
              <a:defRPr sz="1410"/>
            </a:pPr>
            <a:r>
              <a:rPr dirty="0"/>
              <a:t>Improved accuracy &amp; decreased errors</a:t>
            </a:r>
          </a:p>
          <a:p>
            <a:pPr marL="214884" indent="-214884" defTabSz="297311">
              <a:lnSpc>
                <a:spcPct val="100000"/>
              </a:lnSpc>
              <a:spcBef>
                <a:spcPts val="0"/>
              </a:spcBef>
              <a:defRPr sz="1410"/>
            </a:pPr>
            <a:r>
              <a:rPr dirty="0"/>
              <a:t>Increased quality of care &amp; patient safety</a:t>
            </a:r>
          </a:p>
          <a:p>
            <a:pPr marL="214884" indent="-214884" defTabSz="297311">
              <a:lnSpc>
                <a:spcPct val="100000"/>
              </a:lnSpc>
              <a:spcBef>
                <a:spcPts val="0"/>
              </a:spcBef>
              <a:defRPr sz="1410"/>
            </a:pPr>
            <a:r>
              <a:rPr dirty="0"/>
              <a:t>Increased accessibility</a:t>
            </a:r>
          </a:p>
          <a:p>
            <a:pPr marL="214884" indent="-214884" defTabSz="297311">
              <a:lnSpc>
                <a:spcPct val="100000"/>
              </a:lnSpc>
              <a:spcBef>
                <a:spcPts val="0"/>
              </a:spcBef>
              <a:defRPr sz="1410"/>
            </a:pPr>
            <a:r>
              <a:rPr dirty="0"/>
              <a:t>Increased Productivity</a:t>
            </a:r>
          </a:p>
          <a:p>
            <a:pPr marL="214884" indent="-214884" defTabSz="297311">
              <a:lnSpc>
                <a:spcPct val="100000"/>
              </a:lnSpc>
              <a:spcBef>
                <a:spcPts val="0"/>
              </a:spcBef>
              <a:defRPr sz="1410"/>
            </a:pPr>
            <a:r>
              <a:rPr dirty="0"/>
              <a:t>Improved time management</a:t>
            </a:r>
          </a:p>
          <a:p>
            <a:pPr marL="214884" indent="-214884" defTabSz="297311">
              <a:lnSpc>
                <a:spcPct val="100000"/>
              </a:lnSpc>
              <a:spcBef>
                <a:spcPts val="0"/>
              </a:spcBef>
              <a:defRPr sz="1410"/>
            </a:pPr>
            <a:r>
              <a:rPr dirty="0"/>
              <a:t>Decrease in communication delays</a:t>
            </a:r>
          </a:p>
          <a:p>
            <a:pPr marL="214884" indent="-214884" defTabSz="297311">
              <a:lnSpc>
                <a:spcPct val="100000"/>
              </a:lnSpc>
              <a:spcBef>
                <a:spcPts val="0"/>
              </a:spcBef>
              <a:defRPr sz="1410"/>
            </a:pPr>
            <a:r>
              <a:rPr dirty="0"/>
              <a:t>Decrease in cost of healthcare</a:t>
            </a:r>
          </a:p>
          <a:p>
            <a:pPr marL="214884" indent="-214884" defTabSz="297311">
              <a:lnSpc>
                <a:spcPct val="100000"/>
              </a:lnSpc>
              <a:spcBef>
                <a:spcPts val="0"/>
              </a:spcBef>
              <a:defRPr sz="1410"/>
            </a:pPr>
            <a:endParaRPr dirty="0"/>
          </a:p>
          <a:p>
            <a:pPr marL="0" indent="0" defTabSz="297311">
              <a:lnSpc>
                <a:spcPct val="100000"/>
              </a:lnSpc>
              <a:spcBef>
                <a:spcPts val="0"/>
              </a:spcBef>
              <a:buSzTx/>
              <a:buNone/>
              <a:defRPr sz="1410"/>
            </a:pPr>
            <a:r>
              <a:rPr dirty="0"/>
              <a:t>                                                                                                                    </a:t>
            </a:r>
          </a:p>
          <a:p>
            <a:pPr marL="0" indent="0" defTabSz="297311">
              <a:lnSpc>
                <a:spcPct val="100000"/>
              </a:lnSpc>
              <a:spcBef>
                <a:spcPts val="0"/>
              </a:spcBef>
              <a:buSzTx/>
              <a:buNone/>
              <a:defRPr sz="1410"/>
            </a:pPr>
            <a:endParaRPr dirty="0"/>
          </a:p>
          <a:p>
            <a:pPr marL="0" indent="0" defTabSz="297311">
              <a:lnSpc>
                <a:spcPct val="100000"/>
              </a:lnSpc>
              <a:spcBef>
                <a:spcPts val="0"/>
              </a:spcBef>
              <a:buSzTx/>
              <a:buNone/>
              <a:defRPr sz="1410"/>
            </a:pPr>
            <a:endParaRPr dirty="0"/>
          </a:p>
          <a:p>
            <a:pPr marL="0" indent="0" defTabSz="297311">
              <a:lnSpc>
                <a:spcPct val="100000"/>
              </a:lnSpc>
              <a:spcBef>
                <a:spcPts val="0"/>
              </a:spcBef>
              <a:buSzTx/>
              <a:buNone/>
              <a:defRPr sz="1410"/>
            </a:pPr>
            <a:endParaRPr dirty="0"/>
          </a:p>
          <a:p>
            <a:pPr marL="0" indent="0" defTabSz="297311">
              <a:lnSpc>
                <a:spcPct val="100000"/>
              </a:lnSpc>
              <a:spcBef>
                <a:spcPts val="0"/>
              </a:spcBef>
              <a:buSzTx/>
              <a:buNone/>
              <a:defRPr sz="1410"/>
            </a:pPr>
            <a:endParaRPr dirty="0"/>
          </a:p>
          <a:p>
            <a:pPr marL="0" indent="0" defTabSz="297311">
              <a:lnSpc>
                <a:spcPct val="100000"/>
              </a:lnSpc>
              <a:spcBef>
                <a:spcPts val="0"/>
              </a:spcBef>
              <a:buSzTx/>
              <a:buNone/>
              <a:defRPr sz="1410"/>
            </a:pPr>
            <a:endParaRPr dirty="0"/>
          </a:p>
          <a:p>
            <a:pPr marL="0" indent="0" defTabSz="297311">
              <a:lnSpc>
                <a:spcPct val="100000"/>
              </a:lnSpc>
              <a:spcBef>
                <a:spcPts val="0"/>
              </a:spcBef>
              <a:buSzTx/>
              <a:buNone/>
              <a:defRPr sz="1410"/>
            </a:pPr>
            <a:endParaRPr dirty="0"/>
          </a:p>
          <a:p>
            <a:pPr marL="0" indent="0" defTabSz="297311">
              <a:lnSpc>
                <a:spcPct val="100000"/>
              </a:lnSpc>
              <a:spcBef>
                <a:spcPts val="0"/>
              </a:spcBef>
              <a:buSzTx/>
              <a:buNone/>
              <a:defRPr sz="1410"/>
            </a:pPr>
            <a:endParaRPr dirty="0"/>
          </a:p>
          <a:p>
            <a:pPr marL="0" indent="0" defTabSz="297311">
              <a:lnSpc>
                <a:spcPct val="100000"/>
              </a:lnSpc>
              <a:spcBef>
                <a:spcPts val="0"/>
              </a:spcBef>
              <a:buSzTx/>
              <a:buNone/>
              <a:defRPr sz="1410"/>
            </a:pPr>
            <a:endParaRPr dirty="0"/>
          </a:p>
          <a:p>
            <a:pPr marL="0" indent="0" defTabSz="297311">
              <a:lnSpc>
                <a:spcPct val="100000"/>
              </a:lnSpc>
              <a:spcBef>
                <a:spcPts val="0"/>
              </a:spcBef>
              <a:buSzTx/>
              <a:buNone/>
              <a:defRPr sz="1410"/>
            </a:pPr>
            <a:endParaRPr dirty="0"/>
          </a:p>
        </p:txBody>
      </p:sp>
      <p:sp>
        <p:nvSpPr>
          <p:cNvPr id="169" name="Slide Number"/>
          <p:cNvSpPr txBox="1">
            <a:spLocks noGrp="1"/>
          </p:cNvSpPr>
          <p:nvPr>
            <p:ph type="sldNum" sz="quarter" idx="4294967295"/>
          </p:nvPr>
        </p:nvSpPr>
        <p:spPr>
          <a:xfrm>
            <a:off x="11172423" y="6404294"/>
            <a:ext cx="181379" cy="2692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lstStyle/>
          <a:p>
            <a:fld id="{86CB4B4D-7CA3-9044-876B-883B54F8677D}" type="slidenum">
              <a:rPr/>
              <a:pPr/>
              <a:t>9</a:t>
            </a:fld>
            <a:endParaRPr/>
          </a:p>
        </p:txBody>
      </p:sp>
      <p:pic>
        <p:nvPicPr>
          <p:cNvPr id="170" name="7E30160D-3C10-4C9B-894F-7F01FE1F8420-L0-001.jpeg" descr="7E30160D-3C10-4C9B-894F-7F01FE1F8420-L0-001.jpeg"/>
          <p:cNvPicPr>
            <a:picLocks noChangeAspect="1"/>
          </p:cNvPicPr>
          <p:nvPr/>
        </p:nvPicPr>
        <p:blipFill>
          <a:blip r:embed="rId2">
            <a:extLst/>
          </a:blip>
          <a:stretch>
            <a:fillRect/>
          </a:stretch>
        </p:blipFill>
        <p:spPr>
          <a:xfrm>
            <a:off x="10146227" y="190514"/>
            <a:ext cx="1745884" cy="1705840"/>
          </a:xfrm>
          <a:prstGeom prst="rect">
            <a:avLst/>
          </a:prstGeom>
          <a:ln w="12700">
            <a:miter lim="400000"/>
          </a:ln>
        </p:spPr>
      </p:pic>
      <p:pic>
        <p:nvPicPr>
          <p:cNvPr id="171" name="44CE5F2A-2D99-4A9B-A358-CC86BBFE2AD1-L0-001.jpeg" descr="44CE5F2A-2D99-4A9B-A358-CC86BBFE2AD1-L0-001.jpeg"/>
          <p:cNvPicPr>
            <a:picLocks noChangeAspect="1"/>
          </p:cNvPicPr>
          <p:nvPr/>
        </p:nvPicPr>
        <p:blipFill>
          <a:blip r:embed="rId3">
            <a:extLst/>
          </a:blip>
          <a:stretch>
            <a:fillRect/>
          </a:stretch>
        </p:blipFill>
        <p:spPr>
          <a:xfrm>
            <a:off x="7685769" y="2162324"/>
            <a:ext cx="2214569" cy="1481890"/>
          </a:xfrm>
          <a:prstGeom prst="rect">
            <a:avLst/>
          </a:prstGeom>
          <a:ln w="12700">
            <a:miter lim="400000"/>
          </a:ln>
        </p:spPr>
      </p:pic>
      <p:pic>
        <p:nvPicPr>
          <p:cNvPr id="172" name="4114B43E-781A-4DA2-93FE-0EFFA015E2C5-L0-001.jpeg" descr="4114B43E-781A-4DA2-93FE-0EFFA015E2C5-L0-001.jpeg"/>
          <p:cNvPicPr>
            <a:picLocks noChangeAspect="1"/>
          </p:cNvPicPr>
          <p:nvPr/>
        </p:nvPicPr>
        <p:blipFill>
          <a:blip r:embed="rId4">
            <a:extLst/>
          </a:blip>
          <a:stretch>
            <a:fillRect/>
          </a:stretch>
        </p:blipFill>
        <p:spPr>
          <a:xfrm>
            <a:off x="997096" y="4553260"/>
            <a:ext cx="3070925" cy="1392360"/>
          </a:xfrm>
          <a:prstGeom prst="rect">
            <a:avLst/>
          </a:prstGeom>
          <a:ln w="12700">
            <a:miter lim="400000"/>
          </a:ln>
        </p:spPr>
      </p:pic>
      <p:pic>
        <p:nvPicPr>
          <p:cNvPr id="173" name="A00261B7-CFC3-4BE4-9F03-44A8EC52312F-L0-001.jpeg" descr="A00261B7-CFC3-4BE4-9F03-44A8EC52312F-L0-001.jpeg"/>
          <p:cNvPicPr>
            <a:picLocks noChangeAspect="1"/>
          </p:cNvPicPr>
          <p:nvPr/>
        </p:nvPicPr>
        <p:blipFill>
          <a:blip r:embed="rId5">
            <a:extLst/>
          </a:blip>
          <a:stretch>
            <a:fillRect/>
          </a:stretch>
        </p:blipFill>
        <p:spPr>
          <a:xfrm>
            <a:off x="5209213" y="4012684"/>
            <a:ext cx="2237202" cy="1600428"/>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1F8DD2"/>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1F8DD2"/>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TotalTime>
  <Words>2001</Words>
  <Application>Microsoft Office PowerPoint</Application>
  <PresentationFormat>Widescreen</PresentationFormat>
  <Paragraphs>234</Paragraphs>
  <Slides>22</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Helvetica</vt:lpstr>
      <vt:lpstr>Helvetica Light</vt:lpstr>
      <vt:lpstr>Helvetica Neue</vt:lpstr>
      <vt:lpstr>Helvetica Neue Light</vt:lpstr>
      <vt:lpstr>Helvetica Neue Medium</vt:lpstr>
      <vt:lpstr>Helvetica Neue Thin</vt:lpstr>
      <vt:lpstr>Office Theme</vt:lpstr>
      <vt:lpstr>Improving Accuracy and Saving Time: Electronic Vitals Documentation </vt:lpstr>
      <vt:lpstr>OBJECTIVES OF OUR PROJECT:</vt:lpstr>
      <vt:lpstr>PowerPoint Presentation</vt:lpstr>
      <vt:lpstr> Vital Signs are perhaps most fundamental component of patient evaluation... as such vital signs should be accurate, easily accessible to make safe therapeutic decisions. (Smith, Banner, Lozano, Olney, Friedman, 2009)  There is currently no utilization of electronic vitals documentation at the University of Cincinnati Medical Center (UCMC)  Present day practice is to document vital sign measurements on paper and then at a later time transcribe them the to the Electronic Health Record (EHR)  In this electronic age health care providers are still relying on paper documentation to capture one of the most critical pieces of patient data and the literature has shown this to be costly in relation to patient safety, lack of quality, accessibility and poor utilization of evidence based practice   At UCMC the use of paper documentation demonstrates a work around style of care the potentially introduces an increase in cost by consuming more staff time used, increased errors, and a loss of overall productivity  Use of paper documentation and transcription to EHR is redundant and inefficient in regard to the time it takes to complete, the delay causes unavailability of these measurements in real time, and there is an error rate with this antiquated process causing defects in the workflow (Alexander, Frith and Hoyl, 2019, pg 135).</vt:lpstr>
      <vt:lpstr>BACKGROUND TO THE PROBLEM:</vt:lpstr>
      <vt:lpstr>BACKGROUND TO THE PROBLEM:</vt:lpstr>
      <vt:lpstr>BACKGROUND TO THE PROBLEM:</vt:lpstr>
      <vt:lpstr>Evidenced-based Informatics Concept as a Solution: Although there is overwhelming agreement that vital signs are crucial to both detecting and responding to patient status, the methods in which vital signs are documented in electronic health records (EHR) has  received limited attention in the research literature. </vt:lpstr>
      <vt:lpstr> Evidence Based Informatics Concept as a Solution: Summary of the Issues </vt:lpstr>
      <vt:lpstr>OUR PROPOSED EVIDENCE-BASED INFORMATICS CONCEPT AS SOLUTION IN CLINICAL PRACTICE</vt:lpstr>
      <vt:lpstr>IMPLEMENTATION OF THE SOLUTION IN CLINICAL PRACTICE</vt:lpstr>
      <vt:lpstr>DATA COLLECTION TO BE OBTAINED DURING IMPLEMENTATION</vt:lpstr>
      <vt:lpstr>IMPLEMENTATION OF THE SOLUTION Video highlighting the Welch Allyn Connex Electronic Vitals Documentation System : </vt:lpstr>
      <vt:lpstr>IMPLEMENTATION OF THE SOLUTION Summary of Connex Electronic Vital Documentation System </vt:lpstr>
      <vt:lpstr>IMPLEMENTATION OF THE SOLUTION Summary of Connex Electronic Vital Documentation System </vt:lpstr>
      <vt:lpstr>THE RESEARCH SUPPORTING THE PROPOSED IMPROVED OUTCOMES:  </vt:lpstr>
      <vt:lpstr>Fieler et al continued:  </vt:lpstr>
      <vt:lpstr>In Smith, Banner, Lozano, Olney &amp; Friedman (2009), Connected care:  reducing errors through automated vital signs data upload</vt:lpstr>
      <vt:lpstr>In Stevenson, Petersson, Israelsson, &amp; Bath (2017), factors influencing the quality of vital signs data in electronic health records: a qualitative study  </vt:lpstr>
      <vt:lpstr>SUMMARY OF PROPOSED OUTCOMES OF OUR SOLUTION TO THE INFORMATICS PROBLEM</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Accuracy and Saving Time: Electronic Vitals Documentation</dc:title>
  <dc:creator>Brockman, Tamara (tuftstk)</dc:creator>
  <cp:lastModifiedBy>Brockman, Tamara (tuftstk)</cp:lastModifiedBy>
  <cp:revision>3</cp:revision>
  <dcterms:created xsi:type="dcterms:W3CDTF">2019-04-12T12:17:08Z</dcterms:created>
  <dcterms:modified xsi:type="dcterms:W3CDTF">2019-04-12T14:04:39Z</dcterms:modified>
</cp:coreProperties>
</file>