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57" r:id="rId8"/>
    <p:sldId id="266" r:id="rId9"/>
    <p:sldId id="267" r:id="rId10"/>
    <p:sldId id="260" r:id="rId11"/>
    <p:sldId id="262" r:id="rId12"/>
    <p:sldId id="264" r:id="rId13"/>
    <p:sldId id="263" r:id="rId14"/>
    <p:sldId id="268" r:id="rId15"/>
    <p:sldId id="269" r:id="rId16"/>
    <p:sldId id="26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1015"/>
  </p:normalViewPr>
  <p:slideViewPr>
    <p:cSldViewPr snapToGrid="0">
      <p:cViewPr>
        <p:scale>
          <a:sx n="113" d="100"/>
          <a:sy n="113" d="100"/>
        </p:scale>
        <p:origin x="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5D18F-FB35-4F22-A6EB-533054B05C07}" type="datetimeFigureOut">
              <a:rPr lang="en-US" smtClean="0"/>
              <a:t>5/2/23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B69C-CD70-4DEE-8E05-4CB1CFEA3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9892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7390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84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6518447"/>
            <a:ext cx="324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www.libraries.uc.edu</a:t>
            </a:r>
          </a:p>
        </p:txBody>
      </p:sp>
    </p:spTree>
    <p:extLst>
      <p:ext uri="{BB962C8B-B14F-4D97-AF65-F5344CB8AC3E}">
        <p14:creationId xmlns:p14="http://schemas.microsoft.com/office/powerpoint/2010/main" val="314457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" y="0"/>
            <a:ext cx="12221836" cy="68770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6518447"/>
            <a:ext cx="324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www.libraries.uc.edu</a:t>
            </a:r>
          </a:p>
        </p:txBody>
      </p:sp>
    </p:spTree>
    <p:extLst>
      <p:ext uri="{BB962C8B-B14F-4D97-AF65-F5344CB8AC3E}">
        <p14:creationId xmlns:p14="http://schemas.microsoft.com/office/powerpoint/2010/main" val="7617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uclibs/ai-project" TargetMode="External"/><Relationship Id="rId3" Type="http://schemas.openxmlformats.org/officeDocument/2006/relationships/hyperlink" Target="https://github.com/scherztc/dewey" TargetMode="External"/><Relationship Id="rId7" Type="http://schemas.openxmlformats.org/officeDocument/2006/relationships/hyperlink" Target="https://www.academia.edu/79038462/Automatic_Assignment_of_LCSH_Combining_Classification_and_Extraction" TargetMode="External"/><Relationship Id="rId2" Type="http://schemas.openxmlformats.org/officeDocument/2006/relationships/hyperlink" Target="https://liberquarterly.eu/article/view/10732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jimfhahn/Annif-tutorial/tree/master/data-sets" TargetMode="External"/><Relationship Id="rId5" Type="http://schemas.openxmlformats.org/officeDocument/2006/relationships/hyperlink" Target="https://github.com/NatLibFi/Annif/wiki/Subject-vocabulary-formats" TargetMode="External"/><Relationship Id="rId4" Type="http://schemas.openxmlformats.org/officeDocument/2006/relationships/hyperlink" Target="https://github.com/NatLibFi/Ann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kos.um.es/unescothes/" TargetMode="External"/><Relationship Id="rId2" Type="http://schemas.openxmlformats.org/officeDocument/2006/relationships/hyperlink" Target="https://id.loc.gov/download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dbar/simplemma#supported-language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FDBD8A4-1FC1-4827-BA94-B81EC8969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706"/>
            <a:ext cx="9144000" cy="1655762"/>
          </a:xfrm>
        </p:spPr>
        <p:txBody>
          <a:bodyPr lIns="91440" tIns="45720" rIns="91440" bIns="45720" anchor="t"/>
          <a:lstStyle/>
          <a:p>
            <a:r>
              <a:rPr lang="en-US" dirty="0" err="1">
                <a:cs typeface="Calibri"/>
              </a:rPr>
              <a:t>Samvera</a:t>
            </a:r>
            <a:r>
              <a:rPr lang="en-US" dirty="0">
                <a:cs typeface="Calibri"/>
              </a:rPr>
              <a:t> Virtual Connect 2023</a:t>
            </a:r>
          </a:p>
          <a:p>
            <a:r>
              <a:rPr lang="en-US" dirty="0" err="1">
                <a:cs typeface="Calibri"/>
              </a:rPr>
              <a:t>ScholarGPT</a:t>
            </a:r>
            <a:r>
              <a:rPr lang="en-US" dirty="0">
                <a:cs typeface="Calibri"/>
              </a:rPr>
              <a:t> : Improving Metadata through AI</a:t>
            </a:r>
          </a:p>
          <a:p>
            <a:r>
              <a:rPr lang="en-US" dirty="0" err="1">
                <a:cs typeface="Calibri"/>
              </a:rPr>
              <a:t>scholar.uc.edu</a:t>
            </a:r>
            <a:endParaRPr lang="en-US" dirty="0"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3CB14D-2453-47C4-9984-7F380AD92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3356"/>
            <a:ext cx="9144000" cy="1123408"/>
          </a:xfrm>
        </p:spPr>
        <p:txBody>
          <a:bodyPr/>
          <a:lstStyle/>
          <a:p>
            <a:r>
              <a:rPr lang="en-US" sz="2800" dirty="0">
                <a:cs typeface="Calibri Light"/>
              </a:rPr>
              <a:t>Thomas </a:t>
            </a:r>
            <a:r>
              <a:rPr lang="en-US" sz="2800" dirty="0" err="1">
                <a:cs typeface="Calibri Light"/>
              </a:rPr>
              <a:t>Scherz</a:t>
            </a:r>
            <a:r>
              <a:rPr lang="en-US" sz="2800" dirty="0">
                <a:cs typeface="Calibri Light"/>
              </a:rPr>
              <a:t> (he/him)</a:t>
            </a:r>
            <a:br>
              <a:rPr lang="en-US" sz="2800" dirty="0">
                <a:cs typeface="Calibri Light"/>
              </a:rPr>
            </a:br>
            <a:r>
              <a:rPr lang="en-US" sz="2800" dirty="0">
                <a:cs typeface="Calibri Light"/>
              </a:rPr>
              <a:t>University of Cincinnati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67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Back End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TF-IDF: The TF-IDF (Term Frequency-Inverse Document Frequency) backend uses a statistical method to weight words in a document based on their frequency and relevance to the document.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fastText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: The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fastText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backend is a deep learning model that is designed to handle text classification tasks.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Omikuji: The Omikuji backend is a probabilistic method that uses the Naive Bayes algorithm to classify documents.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MLLM: The MLLM (Maximum Likelihood Language Model) backend is a probabilistic method that models the probability of a document given its classification category.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7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69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Back End (Continued)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479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STWFSA: The STWFSA (Suffix Tree Weighted Finite State Automaton) backend is a method that uses a combination of suffix trees and finite state automata to represent and process text.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YAKE: The YAKE (Yet Another Keyword Extractor) backend is a text mining algorithm that identifies keywords and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keyphrases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in documents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SVC: The SVC (Support Vector Classifier) backend is a popular machine learning algorithm that can be used for text classification tasks.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Fusion/Ensemble backends: These backends combine the results of other backends to generate a final classification result.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PAV: The PAV (Pool Adjacent Violators) backend is a method for constructing monotonic classification models.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2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Training Set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set needs to match your vocabulary</a:t>
            </a:r>
          </a:p>
          <a:p>
            <a:r>
              <a:rPr lang="en-US" dirty="0"/>
              <a:t>Internal v External</a:t>
            </a:r>
          </a:p>
          <a:p>
            <a:r>
              <a:rPr lang="en-US" dirty="0"/>
              <a:t>Copyright / Ownership</a:t>
            </a:r>
          </a:p>
          <a:p>
            <a:r>
              <a:rPr lang="en-US" dirty="0"/>
              <a:t>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5738C8-9E6F-07B5-0BCC-571455A3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22" y="4001528"/>
            <a:ext cx="7772400" cy="188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84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Hyrax Integration (hydra-derivatives)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hyrax/app/services/hyrax/</a:t>
            </a:r>
            <a:r>
              <a:rPr lang="en-US" dirty="0" err="1"/>
              <a:t>file_set_derivatives_service.rb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POST to ANNIF (API)</a:t>
            </a:r>
          </a:p>
          <a:p>
            <a:r>
              <a:rPr lang="en-US" dirty="0"/>
              <a:t>Ingest / Rake / Mailer</a:t>
            </a:r>
          </a:p>
          <a:p>
            <a:r>
              <a:rPr lang="en-US" dirty="0" err="1"/>
              <a:t>Gemify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B9DE2-12CB-2B68-A242-CB4E725E3CC6}"/>
              </a:ext>
            </a:extLst>
          </p:cNvPr>
          <p:cNvSpPr txBox="1"/>
          <p:nvPr/>
        </p:nvSpPr>
        <p:spPr>
          <a:xfrm>
            <a:off x="8748889" y="3296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7BBF60-9000-CD59-2DFB-824D8306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4334"/>
            <a:ext cx="7772400" cy="17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6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Citations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https://liberquarterly.eu/article/view/10732</a:t>
            </a:r>
            <a:endParaRPr lang="en-US" dirty="0"/>
          </a:p>
          <a:p>
            <a:r>
              <a:rPr lang="en-US" dirty="0">
                <a:hlinkClick r:id="rId3"/>
              </a:rPr>
              <a:t>https://github.com/scherztc/dewey</a:t>
            </a:r>
            <a:endParaRPr lang="en-US" dirty="0"/>
          </a:p>
          <a:p>
            <a:r>
              <a:rPr lang="en-US" dirty="0">
                <a:hlinkClick r:id="rId4"/>
              </a:rPr>
              <a:t>https://github.com/NatLibFi/Annif</a:t>
            </a:r>
            <a:endParaRPr lang="en-US" dirty="0"/>
          </a:p>
          <a:p>
            <a:r>
              <a:rPr lang="en-US" dirty="0">
                <a:hlinkClick r:id="rId5"/>
              </a:rPr>
              <a:t>https://github.com/NatLibFi/Annif/wiki/Subject-vocabulary-formats</a:t>
            </a:r>
            <a:endParaRPr lang="en-US" dirty="0"/>
          </a:p>
          <a:p>
            <a:r>
              <a:rPr lang="en-US" dirty="0">
                <a:hlinkClick r:id="rId6"/>
              </a:rPr>
              <a:t>https://github.com/jimfhahn/Annif-tutorial/tree/master/data-sets</a:t>
            </a:r>
            <a:endParaRPr lang="en-US" dirty="0"/>
          </a:p>
          <a:p>
            <a:r>
              <a:rPr lang="en-US" b="0" i="0" dirty="0">
                <a:effectLst/>
                <a:latin typeface="-apple-system"/>
                <a:hlinkClick r:id="rId7" tooltip="https://www.academia.edu/79038462/automatic_assignment_of_lcsh_combining_classification_and_extraction"/>
              </a:rPr>
              <a:t>https://www.academia.edu/79038462/Automatic_Assignment_of_LCSH_Combining_Classification_and_Extraction</a:t>
            </a:r>
            <a:endParaRPr lang="en-US" b="0" i="0" dirty="0">
              <a:effectLst/>
              <a:latin typeface="-apple-system"/>
            </a:endParaRPr>
          </a:p>
          <a:p>
            <a:r>
              <a:rPr lang="en-US" b="0" i="0" dirty="0">
                <a:effectLst/>
                <a:latin typeface="-apple-system"/>
                <a:hlinkClick r:id="rId8"/>
              </a:rPr>
              <a:t>https://github.com/uclibs/ai-project</a:t>
            </a:r>
            <a:endParaRPr lang="en-US" dirty="0">
              <a:latin typeface="-apple-system"/>
            </a:endParaRPr>
          </a:p>
          <a:p>
            <a:pPr marL="0" indent="0">
              <a:buNone/>
            </a:pPr>
            <a:endParaRPr lang="en-US" b="0" i="0" dirty="0">
              <a:effectLst/>
              <a:latin typeface="-apple-system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8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Machine Learning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7390"/>
            <a:ext cx="10515600" cy="3348499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How much / How many? - Regression - Supervised Learning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Which class does this belong to? Classification - Supervised Learning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Are there different groups? Which one does this belong to? Clustering -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UnSupervised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Learning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Is this weird? Anomaly Detection -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UnSupervised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Learning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Which option should I choose? Recommendation -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UnSupervised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339455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Nature Language Processing (NLP)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Classification,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Keyword extraction,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Named-entity recognition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Encoding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Feature selection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Design a model 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Subject Terms (Keyword)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Clustering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Project Introduction : DEWEY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Subject Terms and Genre</a:t>
            </a:r>
            <a:endParaRPr lang="en-US" dirty="0"/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9094C1A-3637-9FCD-CA29-0DE6C26C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5822"/>
            <a:ext cx="5816600" cy="2743200"/>
          </a:xfr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4A8E7-B922-0D13-8BB9-B9C2C91E0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11" y="3957421"/>
            <a:ext cx="7026454" cy="25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Artificial Intelligence Terms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1923040"/>
            <a:ext cx="10748889" cy="461843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 Corpus : All text documents in Scholar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 Training Set : is a subset of the corpus, which has been tagged in some way to identify the characteristic you are looking for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 Test Set : collection of documents to be used for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trialling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the algorithm, to see how successfully it carries out the operation.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An Algorithm : The ‘algorithm’ is simply the tool that looks at each item in the corpus and enables a decision to be made. </a:t>
            </a:r>
            <a:endParaRPr lang="en-US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02D8E22-60E8-4F82-2873-59ACBAA5C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94" y="5158671"/>
            <a:ext cx="6284812" cy="148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Artificial Intelligence Process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647"/>
            <a:ext cx="10515600" cy="4351338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Identify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Explore / Analyze / Encode (Codify)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Model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Predict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Clarity (Makes Sense)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Original (Novelty)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Useful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Feedback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ANNIF (</a:t>
            </a:r>
            <a:r>
              <a:rPr lang="en-US" dirty="0" err="1">
                <a:cs typeface="Calibri Light"/>
              </a:rPr>
              <a:t>annif.org</a:t>
            </a:r>
            <a:r>
              <a:rPr lang="en-US" dirty="0">
                <a:cs typeface="Calibri Light"/>
              </a:rPr>
              <a:t>)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Library of Finland</a:t>
            </a:r>
          </a:p>
          <a:p>
            <a:r>
              <a:rPr lang="en-US" dirty="0"/>
              <a:t>Python and Poetry</a:t>
            </a:r>
          </a:p>
          <a:p>
            <a:r>
              <a:rPr lang="en-US" dirty="0"/>
              <a:t>Interfaces : CLI, API, GUI</a:t>
            </a:r>
          </a:p>
          <a:p>
            <a:r>
              <a:rPr lang="en-US" dirty="0"/>
              <a:t>Projects (vocabulary, analyzer, backend)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 descr="Graphical user interface, application, Word, Teams&#10;&#10;Description automatically generated">
            <a:extLst>
              <a:ext uri="{FF2B5EF4-FFF2-40B4-BE49-F238E27FC236}">
                <a16:creationId xmlns:a16="http://schemas.microsoft.com/office/drawing/2014/main" id="{ED129FB1-B9EF-EDEF-23DA-3500143B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91" y="4500944"/>
            <a:ext cx="7326217" cy="19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0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Subject Vocabulary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 subject vocabulary defines the subjects available for automated indexing or classification. Typically, this will be a thesaurus, a classification or a list of subject headings. </a:t>
            </a:r>
            <a:endParaRPr lang="en-US" dirty="0"/>
          </a:p>
          <a:p>
            <a:r>
              <a:rPr lang="en-US" dirty="0"/>
              <a:t>TSV, CSV, or SKOS/RDF</a:t>
            </a:r>
          </a:p>
          <a:p>
            <a:r>
              <a:rPr lang="en-US" dirty="0"/>
              <a:t>Which should I use? </a:t>
            </a:r>
          </a:p>
          <a:p>
            <a:pPr lvl="1"/>
            <a:r>
              <a:rPr lang="en-US" dirty="0"/>
              <a:t>YSO : https://</a:t>
            </a:r>
            <a:r>
              <a:rPr lang="en-US" dirty="0" err="1"/>
              <a:t>finto.fi</a:t>
            </a:r>
            <a:r>
              <a:rPr lang="en-US" dirty="0"/>
              <a:t>/</a:t>
            </a:r>
            <a:r>
              <a:rPr lang="en-US" dirty="0" err="1"/>
              <a:t>yso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  <a:p>
            <a:pPr lvl="1"/>
            <a:r>
              <a:rPr lang="en-US" dirty="0"/>
              <a:t>LOC : </a:t>
            </a:r>
            <a:r>
              <a:rPr lang="en-US" dirty="0">
                <a:hlinkClick r:id="rId2"/>
              </a:rPr>
              <a:t>https://id.loc.gov/download/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Unesco</a:t>
            </a:r>
            <a:r>
              <a:rPr lang="en-US" dirty="0"/>
              <a:t> : </a:t>
            </a:r>
            <a:r>
              <a:rPr lang="en-US" dirty="0">
                <a:hlinkClick r:id="rId3"/>
              </a:rPr>
              <a:t>https://skos.um.es/unescothes/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025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Analyzer (Pre-processing)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4FDD8C-4A71-6E8C-BE5E-95E7821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134" y="1923040"/>
            <a:ext cx="10515600" cy="4351338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Analyzers are used to pre-process, tokenize and normalize text. </a:t>
            </a:r>
          </a:p>
          <a:p>
            <a:pPr algn="l"/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Annif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supports many analyzers: </a:t>
            </a:r>
          </a:p>
          <a:p>
            <a:pPr lvl="1"/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simple analyzer</a:t>
            </a:r>
          </a:p>
          <a:p>
            <a:pPr lvl="2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The simple analyzer only splits text into words and turns them all into lowercase.</a:t>
            </a:r>
          </a:p>
          <a:p>
            <a:pPr lvl="1"/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snowball analyzer</a:t>
            </a:r>
          </a:p>
          <a:p>
            <a:pPr lvl="2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The snowball analyzer additionally performs stemming. It takes a language name as parameter, </a:t>
            </a:r>
          </a:p>
          <a:p>
            <a:pPr lvl="1"/>
            <a:r>
              <a:rPr lang="en-US" b="1" i="0" dirty="0" err="1">
                <a:solidFill>
                  <a:srgbClr val="1F2328"/>
                </a:solidFill>
                <a:effectLst/>
                <a:latin typeface="-apple-system"/>
              </a:rPr>
              <a:t>simplemma</a:t>
            </a:r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 analyzer</a:t>
            </a:r>
          </a:p>
          <a:p>
            <a:pPr lvl="2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The 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simplemma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 analyzer performs simple rule-based lemmatization for </a:t>
            </a:r>
            <a:r>
              <a:rPr lang="en-US" b="0" i="0" u="none" strike="noStrike" dirty="0">
                <a:solidFill>
                  <a:srgbClr val="1F2328"/>
                </a:solidFill>
                <a:effectLst/>
                <a:latin typeface="-apple-system"/>
                <a:hlinkClick r:id="rId2"/>
              </a:rPr>
              <a:t>many languages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. </a:t>
            </a:r>
          </a:p>
          <a:p>
            <a:pPr lvl="1"/>
            <a:r>
              <a:rPr lang="en-US" b="1" i="0" dirty="0" err="1">
                <a:solidFill>
                  <a:srgbClr val="1F2328"/>
                </a:solidFill>
                <a:effectLst/>
                <a:latin typeface="-apple-system"/>
              </a:rPr>
              <a:t>voikko</a:t>
            </a:r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 analyzer</a:t>
            </a:r>
          </a:p>
          <a:p>
            <a:pPr lvl="2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The 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voikko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 analyzer performs lemmatization for Finnish. </a:t>
            </a:r>
          </a:p>
          <a:p>
            <a:pPr lvl="1"/>
            <a:r>
              <a:rPr lang="en-US" b="1" i="0" dirty="0">
                <a:solidFill>
                  <a:srgbClr val="1F2328"/>
                </a:solidFill>
                <a:effectLst/>
                <a:latin typeface="-apple-system"/>
              </a:rPr>
              <a:t>spacy analyzer</a:t>
            </a:r>
          </a:p>
          <a:p>
            <a:pPr lvl="2"/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The spacy analyzer performs lemmatization for many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7778b7-3fb1-4e57-b32a-2a668079f814">
      <Terms xmlns="http://schemas.microsoft.com/office/infopath/2007/PartnerControls"/>
    </lcf76f155ced4ddcb4097134ff3c332f>
    <TaxCatchAll xmlns="8be56858-bf0c-43d6-954d-be7222281d2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5B2AD17B26F4A855C302C5C7A7EA4" ma:contentTypeVersion="17" ma:contentTypeDescription="Create a new document." ma:contentTypeScope="" ma:versionID="b56ec976e98700b4a3f1e000c14fbe16">
  <xsd:schema xmlns:xsd="http://www.w3.org/2001/XMLSchema" xmlns:xs="http://www.w3.org/2001/XMLSchema" xmlns:p="http://schemas.microsoft.com/office/2006/metadata/properties" xmlns:ns2="c77778b7-3fb1-4e57-b32a-2a668079f814" xmlns:ns3="3ea96da1-138b-4d0b-962b-b5f97cc8fa04" xmlns:ns4="8be56858-bf0c-43d6-954d-be7222281d29" targetNamespace="http://schemas.microsoft.com/office/2006/metadata/properties" ma:root="true" ma:fieldsID="f9e703440d5c343d12ee503fdcdc3051" ns2:_="" ns3:_="" ns4:_="">
    <xsd:import namespace="c77778b7-3fb1-4e57-b32a-2a668079f814"/>
    <xsd:import namespace="3ea96da1-138b-4d0b-962b-b5f97cc8fa04"/>
    <xsd:import namespace="8be56858-bf0c-43d6-954d-be7222281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778b7-3fb1-4e57-b32a-2a668079f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96da1-138b-4d0b-962b-b5f97cc8fa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05198c4-b5b7-4838-8c51-4ffdf721b9bd}" ma:internalName="TaxCatchAll" ma:showField="CatchAllData" ma:web="3ea96da1-138b-4d0b-962b-b5f97cc8f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A56F6-E68C-4F6C-94E3-0A6A2D096AC6}">
  <ds:schemaRefs>
    <ds:schemaRef ds:uri="http://schemas.microsoft.com/office/2006/metadata/properties"/>
    <ds:schemaRef ds:uri="http://schemas.microsoft.com/office/infopath/2007/PartnerControls"/>
    <ds:schemaRef ds:uri="c77778b7-3fb1-4e57-b32a-2a668079f814"/>
    <ds:schemaRef ds:uri="8be56858-bf0c-43d6-954d-be7222281d29"/>
  </ds:schemaRefs>
</ds:datastoreItem>
</file>

<file path=customXml/itemProps2.xml><?xml version="1.0" encoding="utf-8"?>
<ds:datastoreItem xmlns:ds="http://schemas.openxmlformats.org/officeDocument/2006/customXml" ds:itemID="{F068EC70-33E6-47C1-B43E-1E0FDE00B1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DA67FE-6264-4097-ABA1-CBD81C3C5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7778b7-3fb1-4e57-b32a-2a668079f814"/>
    <ds:schemaRef ds:uri="3ea96da1-138b-4d0b-962b-b5f97cc8fa04"/>
    <ds:schemaRef ds:uri="8be56858-bf0c-43d6-954d-be7222281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808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-apple-system</vt:lpstr>
      <vt:lpstr>Arial</vt:lpstr>
      <vt:lpstr>Calibri</vt:lpstr>
      <vt:lpstr>Calibri Light</vt:lpstr>
      <vt:lpstr>Office Theme</vt:lpstr>
      <vt:lpstr>Thomas Scherz (he/him) University of Cincinnati</vt:lpstr>
      <vt:lpstr>Machine Learning </vt:lpstr>
      <vt:lpstr>Nature Language Processing (NLP) </vt:lpstr>
      <vt:lpstr>Project Introduction : DEWEY Subject Terms and Genre</vt:lpstr>
      <vt:lpstr>Artificial Intelligence Terms </vt:lpstr>
      <vt:lpstr>Artificial Intelligence Process </vt:lpstr>
      <vt:lpstr>ANNIF (annif.org) </vt:lpstr>
      <vt:lpstr>Subject Vocabulary </vt:lpstr>
      <vt:lpstr>Analyzer (Pre-processing) </vt:lpstr>
      <vt:lpstr>Back End </vt:lpstr>
      <vt:lpstr>Back End (Continued) </vt:lpstr>
      <vt:lpstr>Training Set </vt:lpstr>
      <vt:lpstr>Hyrax Integration (hydra-derivatives) </vt:lpstr>
      <vt:lpstr>Citations 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Norris, Melissa (norrisms)</dc:creator>
  <cp:lastModifiedBy>Scherz, Thomas (scherztc)</cp:lastModifiedBy>
  <cp:revision>89</cp:revision>
  <dcterms:created xsi:type="dcterms:W3CDTF">2017-07-17T16:01:54Z</dcterms:created>
  <dcterms:modified xsi:type="dcterms:W3CDTF">2023-05-03T15:59:09Z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0x0101003815B2AD17B26F4A855C302C5C7A7EA4</vt:lpwstr>
  </property>
  <property fmtid="{D5CDD505-2E9C-101B-9397-08002B2CF9AE}" pid="3" name="MediaServiceImageTags">
    <vt:lpwstr/>
  </property>
</Properties>
</file>