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70A800"/>
    <a:srgbClr val="4C7300"/>
    <a:srgbClr val="AAFF00"/>
    <a:srgbClr val="D1FF73"/>
    <a:srgbClr val="98E600"/>
    <a:srgbClr val="A80000"/>
    <a:srgbClr val="FFBEBE"/>
    <a:srgbClr val="F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ibrary\Haynes_NIHsuppl\Haynes_NIHsuppl\Air_monitoring_maps\haynes\CurrentWork_07182018\Location4_EastLiverpool_ElementarySchool_UGS_z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ibrary\Haynes_NIHsuppl\Haynes_NIHsuppl\Air_monitoring_maps\haynes\CurrentWork_07182018\Location4_EastLiverpool_ElementarySchool_UGS_z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Concentration of Manganese</a:t>
            </a:r>
            <a:r>
              <a:rPr lang="en-US" sz="1800" baseline="0" dirty="0"/>
              <a:t> (PM</a:t>
            </a:r>
            <a:r>
              <a:rPr lang="en-US" sz="1800" dirty="0"/>
              <a:t>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pcocessedData!$F$1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EA-402F-AFEC-EE12189FBF16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EA-402F-AFEC-EE12189FBF16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EA-402F-AFEC-EE12189FBF16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EA-402F-AFEC-EE12189FBF16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EA-402F-AFEC-EE12189FBF16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EA-402F-AFEC-EE12189FBF16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EA-402F-AFEC-EE12189FBF16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EA-402F-AFEC-EE12189FBF16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5EA-402F-AFEC-EE12189FBF16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5EA-402F-AFEC-EE12189FBF16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15EA-402F-AFEC-EE12189FBF16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15EA-402F-AFEC-EE12189FBF16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15EA-402F-AFEC-EE12189FBF16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15EA-402F-AFEC-EE12189FBF16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15EA-402F-AFEC-EE12189FBF16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15EA-402F-AFEC-EE12189FBF16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15EA-402F-AFEC-EE12189FBF16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15EA-402F-AFEC-EE12189FBF16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15EA-402F-AFEC-EE12189FBF16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15EA-402F-AFEC-EE12189FBF16}"/>
              </c:ext>
            </c:extLst>
          </c:dPt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pcocessedData!$F$2:$F$31</c:f>
              <c:numCache>
                <c:formatCode>General</c:formatCode>
                <c:ptCount val="30"/>
                <c:pt idx="0">
                  <c:v>2.4905000000000004E-2</c:v>
                </c:pt>
                <c:pt idx="1">
                  <c:v>0.16795999999999997</c:v>
                </c:pt>
                <c:pt idx="2">
                  <c:v>4.4400000000000004E-3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1.0699999999999999E-2</c:v>
                </c:pt>
                <c:pt idx="23">
                  <c:v>0.40440000000000004</c:v>
                </c:pt>
                <c:pt idx="24">
                  <c:v>0.51723666666666668</c:v>
                </c:pt>
                <c:pt idx="25">
                  <c:v>0.51432599999999995</c:v>
                </c:pt>
                <c:pt idx="26">
                  <c:v>0.76113600000000003</c:v>
                </c:pt>
                <c:pt idx="27">
                  <c:v>3.56E-2</c:v>
                </c:pt>
                <c:pt idx="28">
                  <c:v>0.48280200000000006</c:v>
                </c:pt>
                <c:pt idx="29">
                  <c:v>0.10189200000000001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8-15EA-402F-AFEC-EE12189FBF16}"/>
            </c:ext>
          </c:extLst>
        </c:ser>
        <c:ser>
          <c:idx val="1"/>
          <c:order val="1"/>
          <c:tx>
            <c:strRef>
              <c:f>pcocessedData!$G$1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lgDashDotDot"/>
              <a:round/>
            </a:ln>
            <a:effectLst/>
          </c:spPr>
          <c:marker>
            <c:symbol val="none"/>
          </c:marker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pcocessedData!$G$2:$G$31</c:f>
              <c:numCache>
                <c:formatCode>General</c:formatCode>
                <c:ptCount val="3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9-15EA-402F-AFEC-EE12189FBF16}"/>
            </c:ext>
          </c:extLst>
        </c:ser>
        <c:ser>
          <c:idx val="2"/>
          <c:order val="2"/>
          <c:tx>
            <c:strRef>
              <c:f>pcocessedData!$H$1</c:f>
              <c:strCache>
                <c:ptCount val="1"/>
                <c:pt idx="0">
                  <c:v>ATSDR MRL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pcocessedData!$H$2:$H$31</c:f>
              <c:numCache>
                <c:formatCode>General</c:formatCode>
                <c:ptCount val="30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A-15EA-402F-AFEC-EE12189FBF16}"/>
            </c:ext>
          </c:extLst>
        </c:ser>
        <c:ser>
          <c:idx val="3"/>
          <c:order val="3"/>
          <c:tx>
            <c:strRef>
              <c:f>pcocessedData!$I$1</c:f>
              <c:strCache>
                <c:ptCount val="1"/>
                <c:pt idx="0">
                  <c:v>WHO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pcocessedData!$I$2:$I$31</c:f>
              <c:numCache>
                <c:formatCode>General</c:formatCode>
                <c:ptCount val="30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B-15EA-402F-AFEC-EE12189FB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2586040"/>
        <c:axId val="592586368"/>
      </c:scatterChart>
      <c:valAx>
        <c:axId val="592586040"/>
        <c:scaling>
          <c:orientation val="minMax"/>
          <c:max val="40930"/>
          <c:min val="400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586368"/>
        <c:crosses val="autoZero"/>
        <c:crossBetween val="midCat"/>
        <c:majorUnit val="30"/>
      </c:valAx>
      <c:valAx>
        <c:axId val="59258636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ug/m3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586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Concentration of Manganese</a:t>
            </a:r>
            <a:r>
              <a:rPr lang="en-US" sz="1800" baseline="0" dirty="0"/>
              <a:t> (PM</a:t>
            </a:r>
            <a:r>
              <a:rPr lang="en-US" sz="1800" dirty="0"/>
              <a:t>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pcocessedData!$F$1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EA-402F-AFEC-EE12189FBF16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EA-402F-AFEC-EE12189FBF16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EA-402F-AFEC-EE12189FBF16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EA-402F-AFEC-EE12189FBF16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EA-402F-AFEC-EE12189FBF16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EA-402F-AFEC-EE12189FBF16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EA-402F-AFEC-EE12189FBF16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EA-402F-AFEC-EE12189FBF16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5EA-402F-AFEC-EE12189FBF16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5EA-402F-AFEC-EE12189FBF16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15EA-402F-AFEC-EE12189FBF16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15EA-402F-AFEC-EE12189FBF16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15EA-402F-AFEC-EE12189FBF16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15EA-402F-AFEC-EE12189FBF16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15EA-402F-AFEC-EE12189FBF16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15EA-402F-AFEC-EE12189FBF16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15EA-402F-AFEC-EE12189FBF16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15EA-402F-AFEC-EE12189FBF16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15EA-402F-AFEC-EE12189FBF16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15EA-402F-AFEC-EE12189FBF16}"/>
              </c:ext>
            </c:extLst>
          </c:dPt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pcocessedData!$F$2:$F$31</c:f>
              <c:numCache>
                <c:formatCode>General</c:formatCode>
                <c:ptCount val="30"/>
                <c:pt idx="0">
                  <c:v>2.4905000000000004E-2</c:v>
                </c:pt>
                <c:pt idx="1">
                  <c:v>0.16795999999999997</c:v>
                </c:pt>
                <c:pt idx="2">
                  <c:v>4.4400000000000004E-3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1.0699999999999999E-2</c:v>
                </c:pt>
                <c:pt idx="23">
                  <c:v>0.40440000000000004</c:v>
                </c:pt>
                <c:pt idx="24">
                  <c:v>0.51723666666666668</c:v>
                </c:pt>
                <c:pt idx="25">
                  <c:v>0.51432599999999995</c:v>
                </c:pt>
                <c:pt idx="26">
                  <c:v>0.76113600000000003</c:v>
                </c:pt>
                <c:pt idx="27">
                  <c:v>3.56E-2</c:v>
                </c:pt>
                <c:pt idx="28">
                  <c:v>0.48280200000000006</c:v>
                </c:pt>
                <c:pt idx="29">
                  <c:v>0.10189200000000001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8-15EA-402F-AFEC-EE12189FBF16}"/>
            </c:ext>
          </c:extLst>
        </c:ser>
        <c:ser>
          <c:idx val="1"/>
          <c:order val="1"/>
          <c:tx>
            <c:strRef>
              <c:f>pcocessedData!$G$1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lgDashDotDot"/>
              <a:round/>
            </a:ln>
            <a:effectLst/>
          </c:spPr>
          <c:marker>
            <c:symbol val="none"/>
          </c:marker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pcocessedData!$G$2:$G$31</c:f>
              <c:numCache>
                <c:formatCode>General</c:formatCode>
                <c:ptCount val="3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9-15EA-402F-AFEC-EE12189FBF16}"/>
            </c:ext>
          </c:extLst>
        </c:ser>
        <c:ser>
          <c:idx val="2"/>
          <c:order val="2"/>
          <c:tx>
            <c:strRef>
              <c:f>pcocessedData!$H$1</c:f>
              <c:strCache>
                <c:ptCount val="1"/>
                <c:pt idx="0">
                  <c:v>ATSDR MRL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pcocessedData!$H$2:$H$31</c:f>
              <c:numCache>
                <c:formatCode>General</c:formatCode>
                <c:ptCount val="30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A-15EA-402F-AFEC-EE12189FBF16}"/>
            </c:ext>
          </c:extLst>
        </c:ser>
        <c:ser>
          <c:idx val="3"/>
          <c:order val="3"/>
          <c:tx>
            <c:strRef>
              <c:f>pcocessedData!$I$1</c:f>
              <c:strCache>
                <c:ptCount val="1"/>
                <c:pt idx="0">
                  <c:v>WHO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pcocessedData!$E$2:$E$31</c:f>
              <c:numCache>
                <c:formatCode>mmm\-yy</c:formatCode>
                <c:ptCount val="30"/>
                <c:pt idx="0">
                  <c:v>40035</c:v>
                </c:pt>
                <c:pt idx="1">
                  <c:v>40066</c:v>
                </c:pt>
                <c:pt idx="2">
                  <c:v>40096</c:v>
                </c:pt>
                <c:pt idx="3">
                  <c:v>40127</c:v>
                </c:pt>
                <c:pt idx="4">
                  <c:v>40157</c:v>
                </c:pt>
                <c:pt idx="5">
                  <c:v>40188</c:v>
                </c:pt>
                <c:pt idx="6">
                  <c:v>40219</c:v>
                </c:pt>
                <c:pt idx="7">
                  <c:v>40247</c:v>
                </c:pt>
                <c:pt idx="8">
                  <c:v>40278</c:v>
                </c:pt>
                <c:pt idx="9">
                  <c:v>40308</c:v>
                </c:pt>
                <c:pt idx="10">
                  <c:v>40339</c:v>
                </c:pt>
                <c:pt idx="11">
                  <c:v>40369</c:v>
                </c:pt>
                <c:pt idx="12">
                  <c:v>40400</c:v>
                </c:pt>
                <c:pt idx="13">
                  <c:v>40431</c:v>
                </c:pt>
                <c:pt idx="14">
                  <c:v>40461</c:v>
                </c:pt>
                <c:pt idx="15">
                  <c:v>40492</c:v>
                </c:pt>
                <c:pt idx="16">
                  <c:v>40522</c:v>
                </c:pt>
                <c:pt idx="17">
                  <c:v>40553</c:v>
                </c:pt>
                <c:pt idx="18">
                  <c:v>40584</c:v>
                </c:pt>
                <c:pt idx="19">
                  <c:v>40612</c:v>
                </c:pt>
                <c:pt idx="20">
                  <c:v>40643</c:v>
                </c:pt>
                <c:pt idx="21">
                  <c:v>40673</c:v>
                </c:pt>
                <c:pt idx="22">
                  <c:v>40704</c:v>
                </c:pt>
                <c:pt idx="23">
                  <c:v>40734</c:v>
                </c:pt>
                <c:pt idx="24">
                  <c:v>40765</c:v>
                </c:pt>
                <c:pt idx="25">
                  <c:v>40796</c:v>
                </c:pt>
                <c:pt idx="26">
                  <c:v>40826</c:v>
                </c:pt>
                <c:pt idx="27">
                  <c:v>40857</c:v>
                </c:pt>
                <c:pt idx="28">
                  <c:v>40887</c:v>
                </c:pt>
                <c:pt idx="29">
                  <c:v>40918</c:v>
                </c:pt>
              </c:numCache>
            </c:numRef>
          </c:xVal>
          <c:yVal>
            <c:numRef>
              <c:f>pcocessedData!$I$2:$I$31</c:f>
              <c:numCache>
                <c:formatCode>General</c:formatCode>
                <c:ptCount val="30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B-15EA-402F-AFEC-EE12189FB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2586040"/>
        <c:axId val="592586368"/>
      </c:scatterChart>
      <c:valAx>
        <c:axId val="592586040"/>
        <c:scaling>
          <c:orientation val="minMax"/>
          <c:max val="40930"/>
          <c:min val="400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586368"/>
        <c:crosses val="autoZero"/>
        <c:crossBetween val="midCat"/>
        <c:majorUnit val="30"/>
      </c:valAx>
      <c:valAx>
        <c:axId val="59258636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ug/m3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586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4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0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8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6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5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6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06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3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65120" y="4083027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monthly average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by 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monitor </a:t>
            </a:r>
            <a:r>
              <a:rPr lang="en-US" dirty="0" smtClean="0">
                <a:solidFill>
                  <a:schemeClr val="tx1"/>
                </a:solidFill>
              </a:rPr>
              <a:t>at East Elementary </a:t>
            </a:r>
            <a:r>
              <a:rPr lang="en-US" dirty="0">
                <a:solidFill>
                  <a:schemeClr val="tx1"/>
                </a:solidFill>
              </a:rPr>
              <a:t>School </a:t>
            </a:r>
            <a:r>
              <a:rPr lang="en-US" dirty="0" smtClean="0">
                <a:solidFill>
                  <a:schemeClr val="tx1"/>
                </a:solidFill>
              </a:rPr>
              <a:t>from Aug. </a:t>
            </a:r>
            <a:r>
              <a:rPr lang="en-US" dirty="0">
                <a:solidFill>
                  <a:schemeClr val="tx1"/>
                </a:solidFill>
              </a:rPr>
              <a:t>20</a:t>
            </a:r>
            <a:r>
              <a:rPr lang="en-US" altLang="zh-CN" dirty="0">
                <a:solidFill>
                  <a:schemeClr val="tx1"/>
                </a:solidFill>
              </a:rPr>
              <a:t>09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smtClean="0">
                <a:solidFill>
                  <a:schemeClr val="tx1"/>
                </a:solidFill>
              </a:rPr>
              <a:t>Jan. 2012. If </a:t>
            </a:r>
            <a:r>
              <a:rPr lang="en-US" dirty="0">
                <a:solidFill>
                  <a:schemeClr val="tx1"/>
                </a:solidFill>
              </a:rPr>
              <a:t>you want to explore more, please visit our </a:t>
            </a:r>
            <a:r>
              <a:rPr lang="en-US" dirty="0" smtClean="0">
                <a:solidFill>
                  <a:schemeClr val="tx1"/>
                </a:solidFill>
              </a:rPr>
              <a:t>website: https</a:t>
            </a:r>
            <a:r>
              <a:rPr lang="en-US" dirty="0">
                <a:solidFill>
                  <a:schemeClr val="tx1"/>
                </a:solidFill>
              </a:rPr>
              <a:t>://</a:t>
            </a:r>
            <a:r>
              <a:rPr lang="en-US" dirty="0" smtClean="0">
                <a:solidFill>
                  <a:schemeClr val="tx1"/>
                </a:solidFill>
              </a:rPr>
              <a:t>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803705"/>
              </p:ext>
            </p:extLst>
          </p:nvPr>
        </p:nvGraphicFramePr>
        <p:xfrm>
          <a:off x="2865120" y="0"/>
          <a:ext cx="932688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4484324" y="1872237"/>
            <a:ext cx="504067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/>
              <a:t>No </a:t>
            </a:r>
            <a:r>
              <a:rPr lang="en-US" sz="1600" dirty="0"/>
              <a:t>data were collected between Nov. 2009 and </a:t>
            </a:r>
            <a:r>
              <a:rPr lang="en-US" sz="1600" dirty="0" smtClean="0"/>
              <a:t>May 2011</a:t>
            </a:r>
            <a:r>
              <a:rPr lang="en-US" sz="1600" dirty="0"/>
              <a:t>.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779" y="2193757"/>
            <a:ext cx="18839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ast Elementary School</a:t>
            </a:r>
            <a:endParaRPr lang="en-US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3399808" y="3420836"/>
            <a:ext cx="12895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3395859" y="2315441"/>
            <a:ext cx="15136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Standard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392097" y="2898648"/>
            <a:ext cx="1516787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5-Point Star 40"/>
          <p:cNvSpPr/>
          <p:nvPr/>
        </p:nvSpPr>
        <p:spPr>
          <a:xfrm>
            <a:off x="770151" y="2801515"/>
            <a:ext cx="182880" cy="1828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23" name="Group 22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46" name="Group 45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47" name="Rectangle 46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28" name="Group 27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42" name="Straight Connector 41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Oval 42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4" name="Oval 43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5" name="Oval 44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24" name="TextBox 23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  <p:sp>
        <p:nvSpPr>
          <p:cNvPr id="54" name="Rectangle 53"/>
          <p:cNvSpPr/>
          <p:nvPr/>
        </p:nvSpPr>
        <p:spPr>
          <a:xfrm>
            <a:off x="12812" y="3029746"/>
            <a:ext cx="2013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1417 Etruria St, </a:t>
            </a:r>
          </a:p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 43920</a:t>
            </a:r>
          </a:p>
        </p:txBody>
      </p:sp>
    </p:spTree>
    <p:extLst>
      <p:ext uri="{BB962C8B-B14F-4D97-AF65-F5344CB8AC3E}">
        <p14:creationId xmlns:p14="http://schemas.microsoft.com/office/powerpoint/2010/main" val="26569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5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25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75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75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75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2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75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25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75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25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75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25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75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75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425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Graphic spid="14" grpId="0" uiExpand="1">
        <p:bldSub>
          <a:bldChart bld="category"/>
        </p:bldSub>
      </p:bldGraphic>
      <p:bldP spid="9" grpId="0"/>
      <p:bldP spid="20" grpId="0"/>
      <p:bldP spid="21" grpId="0"/>
      <p:bldP spid="29" grpId="0"/>
      <p:bldP spid="30" grpId="0"/>
      <p:bldP spid="41" grpId="0" animBg="1"/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65120" y="4083027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monthly average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by 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monitor </a:t>
            </a:r>
            <a:r>
              <a:rPr lang="en-US" dirty="0" smtClean="0">
                <a:solidFill>
                  <a:schemeClr val="tx1"/>
                </a:solidFill>
              </a:rPr>
              <a:t>at East Elementary </a:t>
            </a:r>
            <a:r>
              <a:rPr lang="en-US" dirty="0">
                <a:solidFill>
                  <a:schemeClr val="tx1"/>
                </a:solidFill>
              </a:rPr>
              <a:t>School </a:t>
            </a:r>
            <a:r>
              <a:rPr lang="en-US" dirty="0" smtClean="0">
                <a:solidFill>
                  <a:schemeClr val="tx1"/>
                </a:solidFill>
              </a:rPr>
              <a:t>from Aug. </a:t>
            </a:r>
            <a:r>
              <a:rPr lang="en-US" dirty="0">
                <a:solidFill>
                  <a:schemeClr val="tx1"/>
                </a:solidFill>
              </a:rPr>
              <a:t>20</a:t>
            </a:r>
            <a:r>
              <a:rPr lang="en-US" altLang="zh-CN" dirty="0">
                <a:solidFill>
                  <a:schemeClr val="tx1"/>
                </a:solidFill>
              </a:rPr>
              <a:t>09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smtClean="0">
                <a:solidFill>
                  <a:schemeClr val="tx1"/>
                </a:solidFill>
              </a:rPr>
              <a:t>Jan. 2012. If </a:t>
            </a:r>
            <a:r>
              <a:rPr lang="en-US" dirty="0">
                <a:solidFill>
                  <a:schemeClr val="tx1"/>
                </a:solidFill>
              </a:rPr>
              <a:t>you want to explore more, please visit our </a:t>
            </a:r>
            <a:r>
              <a:rPr lang="en-US" dirty="0" smtClean="0">
                <a:solidFill>
                  <a:schemeClr val="tx1"/>
                </a:solidFill>
              </a:rPr>
              <a:t>website: https</a:t>
            </a:r>
            <a:r>
              <a:rPr lang="en-US" dirty="0">
                <a:solidFill>
                  <a:schemeClr val="tx1"/>
                </a:solidFill>
              </a:rPr>
              <a:t>://</a:t>
            </a:r>
            <a:r>
              <a:rPr lang="en-US" dirty="0" smtClean="0">
                <a:solidFill>
                  <a:schemeClr val="tx1"/>
                </a:solidFill>
              </a:rPr>
              <a:t>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65120" y="0"/>
          <a:ext cx="932688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4484324" y="1872237"/>
            <a:ext cx="504067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/>
              <a:t>No </a:t>
            </a:r>
            <a:r>
              <a:rPr lang="en-US" sz="1600" dirty="0"/>
              <a:t>data were collected between Nov. 2009 and </a:t>
            </a:r>
            <a:r>
              <a:rPr lang="en-US" sz="1600" dirty="0" smtClean="0"/>
              <a:t>May 2011</a:t>
            </a:r>
            <a:r>
              <a:rPr lang="en-US" sz="1600" dirty="0"/>
              <a:t>.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779" y="2193757"/>
            <a:ext cx="18839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ast Elementary School</a:t>
            </a:r>
            <a:endParaRPr lang="en-US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3399808" y="3420836"/>
            <a:ext cx="12895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3395859" y="2315441"/>
            <a:ext cx="15136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Standard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392097" y="2898648"/>
            <a:ext cx="1516787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5-Point Star 40"/>
          <p:cNvSpPr/>
          <p:nvPr/>
        </p:nvSpPr>
        <p:spPr>
          <a:xfrm>
            <a:off x="770151" y="2801515"/>
            <a:ext cx="182880" cy="1828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23" name="Group 22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46" name="Group 45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47" name="Rectangle 46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28" name="Group 27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42" name="Straight Connector 41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Oval 42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4" name="Oval 43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5" name="Oval 44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24" name="TextBox 23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  <p:sp>
        <p:nvSpPr>
          <p:cNvPr id="54" name="Rectangle 53"/>
          <p:cNvSpPr/>
          <p:nvPr/>
        </p:nvSpPr>
        <p:spPr>
          <a:xfrm>
            <a:off x="12812" y="3029746"/>
            <a:ext cx="2013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1417 Etruria St, </a:t>
            </a:r>
          </a:p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 43920</a:t>
            </a:r>
          </a:p>
        </p:txBody>
      </p:sp>
    </p:spTree>
    <p:extLst>
      <p:ext uri="{BB962C8B-B14F-4D97-AF65-F5344CB8AC3E}">
        <p14:creationId xmlns:p14="http://schemas.microsoft.com/office/powerpoint/2010/main" val="12857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200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Cincinnati Libraries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Yao, Zhiyuan (yaozu)</dc:creator>
  <cp:lastModifiedBy>Yao, Zhiyuan (yaozu)</cp:lastModifiedBy>
  <cp:revision>63</cp:revision>
  <dcterms:created xsi:type="dcterms:W3CDTF">2018-05-02T18:45:18Z</dcterms:created>
  <dcterms:modified xsi:type="dcterms:W3CDTF">2018-08-21T16:37:42Z</dcterms:modified>
</cp:coreProperties>
</file>