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42976800" cy="32004000"/>
  <p:notesSz cx="6858000" cy="9144000"/>
  <p:defaultTextStyle>
    <a:defPPr>
      <a:defRPr lang="en-US"/>
    </a:defPPr>
    <a:lvl1pPr marL="0" algn="l" defTabSz="4284604" rtl="0" eaLnBrk="1" latinLnBrk="0" hangingPunct="1">
      <a:defRPr sz="8400" kern="1200">
        <a:solidFill>
          <a:schemeClr val="tx1"/>
        </a:solidFill>
        <a:latin typeface="+mn-lt"/>
        <a:ea typeface="+mn-ea"/>
        <a:cs typeface="+mn-cs"/>
      </a:defRPr>
    </a:lvl1pPr>
    <a:lvl2pPr marL="2142302" algn="l" defTabSz="4284604" rtl="0" eaLnBrk="1" latinLnBrk="0" hangingPunct="1">
      <a:defRPr sz="8400" kern="1200">
        <a:solidFill>
          <a:schemeClr val="tx1"/>
        </a:solidFill>
        <a:latin typeface="+mn-lt"/>
        <a:ea typeface="+mn-ea"/>
        <a:cs typeface="+mn-cs"/>
      </a:defRPr>
    </a:lvl2pPr>
    <a:lvl3pPr marL="4284604" algn="l" defTabSz="4284604" rtl="0" eaLnBrk="1" latinLnBrk="0" hangingPunct="1">
      <a:defRPr sz="8400" kern="1200">
        <a:solidFill>
          <a:schemeClr val="tx1"/>
        </a:solidFill>
        <a:latin typeface="+mn-lt"/>
        <a:ea typeface="+mn-ea"/>
        <a:cs typeface="+mn-cs"/>
      </a:defRPr>
    </a:lvl3pPr>
    <a:lvl4pPr marL="6426906" algn="l" defTabSz="4284604" rtl="0" eaLnBrk="1" latinLnBrk="0" hangingPunct="1">
      <a:defRPr sz="8400" kern="1200">
        <a:solidFill>
          <a:schemeClr val="tx1"/>
        </a:solidFill>
        <a:latin typeface="+mn-lt"/>
        <a:ea typeface="+mn-ea"/>
        <a:cs typeface="+mn-cs"/>
      </a:defRPr>
    </a:lvl4pPr>
    <a:lvl5pPr marL="8569208" algn="l" defTabSz="4284604" rtl="0" eaLnBrk="1" latinLnBrk="0" hangingPunct="1">
      <a:defRPr sz="8400" kern="1200">
        <a:solidFill>
          <a:schemeClr val="tx1"/>
        </a:solidFill>
        <a:latin typeface="+mn-lt"/>
        <a:ea typeface="+mn-ea"/>
        <a:cs typeface="+mn-cs"/>
      </a:defRPr>
    </a:lvl5pPr>
    <a:lvl6pPr marL="10711510" algn="l" defTabSz="4284604" rtl="0" eaLnBrk="1" latinLnBrk="0" hangingPunct="1">
      <a:defRPr sz="8400" kern="1200">
        <a:solidFill>
          <a:schemeClr val="tx1"/>
        </a:solidFill>
        <a:latin typeface="+mn-lt"/>
        <a:ea typeface="+mn-ea"/>
        <a:cs typeface="+mn-cs"/>
      </a:defRPr>
    </a:lvl6pPr>
    <a:lvl7pPr marL="12853812" algn="l" defTabSz="4284604" rtl="0" eaLnBrk="1" latinLnBrk="0" hangingPunct="1">
      <a:defRPr sz="8400" kern="1200">
        <a:solidFill>
          <a:schemeClr val="tx1"/>
        </a:solidFill>
        <a:latin typeface="+mn-lt"/>
        <a:ea typeface="+mn-ea"/>
        <a:cs typeface="+mn-cs"/>
      </a:defRPr>
    </a:lvl7pPr>
    <a:lvl8pPr marL="14996114" algn="l" defTabSz="4284604" rtl="0" eaLnBrk="1" latinLnBrk="0" hangingPunct="1">
      <a:defRPr sz="8400" kern="1200">
        <a:solidFill>
          <a:schemeClr val="tx1"/>
        </a:solidFill>
        <a:latin typeface="+mn-lt"/>
        <a:ea typeface="+mn-ea"/>
        <a:cs typeface="+mn-cs"/>
      </a:defRPr>
    </a:lvl8pPr>
    <a:lvl9pPr marL="17138416" algn="l" defTabSz="4284604" rtl="0" eaLnBrk="1" latinLnBrk="0" hangingPunct="1">
      <a:defRPr sz="84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0080">
          <p15:clr>
            <a:srgbClr val="A4A3A4"/>
          </p15:clr>
        </p15:guide>
        <p15:guide id="2" pos="135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250" autoAdjust="0"/>
  </p:normalViewPr>
  <p:slideViewPr>
    <p:cSldViewPr>
      <p:cViewPr>
        <p:scale>
          <a:sx n="15" d="100"/>
          <a:sy n="15" d="100"/>
        </p:scale>
        <p:origin x="-1116" y="-72"/>
      </p:cViewPr>
      <p:guideLst>
        <p:guide orient="horz" pos="10080"/>
        <p:guide pos="1353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23260" y="9941986"/>
            <a:ext cx="36530280" cy="6860117"/>
          </a:xfrm>
        </p:spPr>
        <p:txBody>
          <a:bodyPr/>
          <a:lstStyle/>
          <a:p>
            <a:r>
              <a:rPr lang="en-US" smtClean="0"/>
              <a:t>Click to edit Master title style</a:t>
            </a:r>
            <a:endParaRPr lang="en-US"/>
          </a:p>
        </p:txBody>
      </p:sp>
      <p:sp>
        <p:nvSpPr>
          <p:cNvPr id="3" name="Subtitle 2"/>
          <p:cNvSpPr>
            <a:spLocks noGrp="1"/>
          </p:cNvSpPr>
          <p:nvPr>
            <p:ph type="subTitle" idx="1"/>
          </p:nvPr>
        </p:nvSpPr>
        <p:spPr>
          <a:xfrm>
            <a:off x="6446520" y="18135600"/>
            <a:ext cx="30083760" cy="8178800"/>
          </a:xfrm>
        </p:spPr>
        <p:txBody>
          <a:bodyPr/>
          <a:lstStyle>
            <a:lvl1pPr marL="0" indent="0" algn="ctr">
              <a:buNone/>
              <a:defRPr>
                <a:solidFill>
                  <a:schemeClr val="tx1">
                    <a:tint val="75000"/>
                  </a:schemeClr>
                </a:solidFill>
              </a:defRPr>
            </a:lvl1pPr>
            <a:lvl2pPr marL="2142302" indent="0" algn="ctr">
              <a:buNone/>
              <a:defRPr>
                <a:solidFill>
                  <a:schemeClr val="tx1">
                    <a:tint val="75000"/>
                  </a:schemeClr>
                </a:solidFill>
              </a:defRPr>
            </a:lvl2pPr>
            <a:lvl3pPr marL="4284604" indent="0" algn="ctr">
              <a:buNone/>
              <a:defRPr>
                <a:solidFill>
                  <a:schemeClr val="tx1">
                    <a:tint val="75000"/>
                  </a:schemeClr>
                </a:solidFill>
              </a:defRPr>
            </a:lvl3pPr>
            <a:lvl4pPr marL="6426906" indent="0" algn="ctr">
              <a:buNone/>
              <a:defRPr>
                <a:solidFill>
                  <a:schemeClr val="tx1">
                    <a:tint val="75000"/>
                  </a:schemeClr>
                </a:solidFill>
              </a:defRPr>
            </a:lvl4pPr>
            <a:lvl5pPr marL="8569208" indent="0" algn="ctr">
              <a:buNone/>
              <a:defRPr>
                <a:solidFill>
                  <a:schemeClr val="tx1">
                    <a:tint val="75000"/>
                  </a:schemeClr>
                </a:solidFill>
              </a:defRPr>
            </a:lvl5pPr>
            <a:lvl6pPr marL="10711510" indent="0" algn="ctr">
              <a:buNone/>
              <a:defRPr>
                <a:solidFill>
                  <a:schemeClr val="tx1">
                    <a:tint val="75000"/>
                  </a:schemeClr>
                </a:solidFill>
              </a:defRPr>
            </a:lvl6pPr>
            <a:lvl7pPr marL="12853812" indent="0" algn="ctr">
              <a:buNone/>
              <a:defRPr>
                <a:solidFill>
                  <a:schemeClr val="tx1">
                    <a:tint val="75000"/>
                  </a:schemeClr>
                </a:solidFill>
              </a:defRPr>
            </a:lvl7pPr>
            <a:lvl8pPr marL="14996114" indent="0" algn="ctr">
              <a:buNone/>
              <a:defRPr>
                <a:solidFill>
                  <a:schemeClr val="tx1">
                    <a:tint val="75000"/>
                  </a:schemeClr>
                </a:solidFill>
              </a:defRPr>
            </a:lvl8pPr>
            <a:lvl9pPr marL="17138416"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164B54D-6834-4530-A68D-2F27661F89E2}"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6A828-8C4C-4A61-A306-D1FBD48BC950}" type="slidenum">
              <a:rPr lang="en-US" smtClean="0"/>
              <a:t>‹#›</a:t>
            </a:fld>
            <a:endParaRPr lang="en-US"/>
          </a:p>
        </p:txBody>
      </p:sp>
    </p:spTree>
    <p:extLst>
      <p:ext uri="{BB962C8B-B14F-4D97-AF65-F5344CB8AC3E}">
        <p14:creationId xmlns:p14="http://schemas.microsoft.com/office/powerpoint/2010/main" val="701058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64B54D-6834-4530-A68D-2F27661F89E2}"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6A828-8C4C-4A61-A306-D1FBD48BC950}" type="slidenum">
              <a:rPr lang="en-US" smtClean="0"/>
              <a:t>‹#›</a:t>
            </a:fld>
            <a:endParaRPr lang="en-US"/>
          </a:p>
        </p:txBody>
      </p:sp>
    </p:spTree>
    <p:extLst>
      <p:ext uri="{BB962C8B-B14F-4D97-AF65-F5344CB8AC3E}">
        <p14:creationId xmlns:p14="http://schemas.microsoft.com/office/powerpoint/2010/main" val="16144779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158180" y="1281646"/>
            <a:ext cx="9669780" cy="2730711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48840" y="1281646"/>
            <a:ext cx="28293060" cy="2730711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64B54D-6834-4530-A68D-2F27661F89E2}"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6A828-8C4C-4A61-A306-D1FBD48BC950}" type="slidenum">
              <a:rPr lang="en-US" smtClean="0"/>
              <a:t>‹#›</a:t>
            </a:fld>
            <a:endParaRPr lang="en-US"/>
          </a:p>
        </p:txBody>
      </p:sp>
    </p:spTree>
    <p:extLst>
      <p:ext uri="{BB962C8B-B14F-4D97-AF65-F5344CB8AC3E}">
        <p14:creationId xmlns:p14="http://schemas.microsoft.com/office/powerpoint/2010/main" val="1534596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164B54D-6834-4530-A68D-2F27661F89E2}"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6A828-8C4C-4A61-A306-D1FBD48BC950}" type="slidenum">
              <a:rPr lang="en-US" smtClean="0"/>
              <a:t>‹#›</a:t>
            </a:fld>
            <a:endParaRPr lang="en-US"/>
          </a:p>
        </p:txBody>
      </p:sp>
    </p:spTree>
    <p:extLst>
      <p:ext uri="{BB962C8B-B14F-4D97-AF65-F5344CB8AC3E}">
        <p14:creationId xmlns:p14="http://schemas.microsoft.com/office/powerpoint/2010/main" val="3236140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394871" y="20565536"/>
            <a:ext cx="36530280" cy="6356350"/>
          </a:xfrm>
        </p:spPr>
        <p:txBody>
          <a:bodyPr anchor="t"/>
          <a:lstStyle>
            <a:lvl1pPr algn="l">
              <a:defRPr sz="18700" b="1" cap="all"/>
            </a:lvl1pPr>
          </a:lstStyle>
          <a:p>
            <a:r>
              <a:rPr lang="en-US" smtClean="0"/>
              <a:t>Click to edit Master title style</a:t>
            </a:r>
            <a:endParaRPr lang="en-US"/>
          </a:p>
        </p:txBody>
      </p:sp>
      <p:sp>
        <p:nvSpPr>
          <p:cNvPr id="3" name="Text Placeholder 2"/>
          <p:cNvSpPr>
            <a:spLocks noGrp="1"/>
          </p:cNvSpPr>
          <p:nvPr>
            <p:ph type="body" idx="1"/>
          </p:nvPr>
        </p:nvSpPr>
        <p:spPr>
          <a:xfrm>
            <a:off x="3394871" y="13564663"/>
            <a:ext cx="36530280" cy="7000873"/>
          </a:xfrm>
        </p:spPr>
        <p:txBody>
          <a:bodyPr anchor="b"/>
          <a:lstStyle>
            <a:lvl1pPr marL="0" indent="0">
              <a:buNone/>
              <a:defRPr sz="9400">
                <a:solidFill>
                  <a:schemeClr val="tx1">
                    <a:tint val="75000"/>
                  </a:schemeClr>
                </a:solidFill>
              </a:defRPr>
            </a:lvl1pPr>
            <a:lvl2pPr marL="2142302" indent="0">
              <a:buNone/>
              <a:defRPr sz="8400">
                <a:solidFill>
                  <a:schemeClr val="tx1">
                    <a:tint val="75000"/>
                  </a:schemeClr>
                </a:solidFill>
              </a:defRPr>
            </a:lvl2pPr>
            <a:lvl3pPr marL="4284604" indent="0">
              <a:buNone/>
              <a:defRPr sz="7500">
                <a:solidFill>
                  <a:schemeClr val="tx1">
                    <a:tint val="75000"/>
                  </a:schemeClr>
                </a:solidFill>
              </a:defRPr>
            </a:lvl3pPr>
            <a:lvl4pPr marL="6426906" indent="0">
              <a:buNone/>
              <a:defRPr sz="6600">
                <a:solidFill>
                  <a:schemeClr val="tx1">
                    <a:tint val="75000"/>
                  </a:schemeClr>
                </a:solidFill>
              </a:defRPr>
            </a:lvl4pPr>
            <a:lvl5pPr marL="8569208" indent="0">
              <a:buNone/>
              <a:defRPr sz="6600">
                <a:solidFill>
                  <a:schemeClr val="tx1">
                    <a:tint val="75000"/>
                  </a:schemeClr>
                </a:solidFill>
              </a:defRPr>
            </a:lvl5pPr>
            <a:lvl6pPr marL="10711510" indent="0">
              <a:buNone/>
              <a:defRPr sz="6600">
                <a:solidFill>
                  <a:schemeClr val="tx1">
                    <a:tint val="75000"/>
                  </a:schemeClr>
                </a:solidFill>
              </a:defRPr>
            </a:lvl6pPr>
            <a:lvl7pPr marL="12853812" indent="0">
              <a:buNone/>
              <a:defRPr sz="6600">
                <a:solidFill>
                  <a:schemeClr val="tx1">
                    <a:tint val="75000"/>
                  </a:schemeClr>
                </a:solidFill>
              </a:defRPr>
            </a:lvl7pPr>
            <a:lvl8pPr marL="14996114" indent="0">
              <a:buNone/>
              <a:defRPr sz="6600">
                <a:solidFill>
                  <a:schemeClr val="tx1">
                    <a:tint val="75000"/>
                  </a:schemeClr>
                </a:solidFill>
              </a:defRPr>
            </a:lvl8pPr>
            <a:lvl9pPr marL="17138416" indent="0">
              <a:buNone/>
              <a:defRPr sz="6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164B54D-6834-4530-A68D-2F27661F89E2}" type="datetimeFigureOut">
              <a:rPr lang="en-US" smtClean="0"/>
              <a:t>5/18/2015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F6A828-8C4C-4A61-A306-D1FBD48BC950}" type="slidenum">
              <a:rPr lang="en-US" smtClean="0"/>
              <a:t>‹#›</a:t>
            </a:fld>
            <a:endParaRPr lang="en-US"/>
          </a:p>
        </p:txBody>
      </p:sp>
    </p:spTree>
    <p:extLst>
      <p:ext uri="{BB962C8B-B14F-4D97-AF65-F5344CB8AC3E}">
        <p14:creationId xmlns:p14="http://schemas.microsoft.com/office/powerpoint/2010/main" val="34540122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48840" y="7467602"/>
            <a:ext cx="18981420" cy="21121161"/>
          </a:xfrm>
        </p:spPr>
        <p:txBody>
          <a:bodyPr/>
          <a:lstStyle>
            <a:lvl1pPr>
              <a:defRPr sz="13100"/>
            </a:lvl1pPr>
            <a:lvl2pPr>
              <a:defRPr sz="11200"/>
            </a:lvl2pPr>
            <a:lvl3pPr>
              <a:defRPr sz="9400"/>
            </a:lvl3pPr>
            <a:lvl4pPr>
              <a:defRPr sz="8400"/>
            </a:lvl4pPr>
            <a:lvl5pPr>
              <a:defRPr sz="8400"/>
            </a:lvl5pPr>
            <a:lvl6pPr>
              <a:defRPr sz="8400"/>
            </a:lvl6pPr>
            <a:lvl7pPr>
              <a:defRPr sz="8400"/>
            </a:lvl7pPr>
            <a:lvl8pPr>
              <a:defRPr sz="8400"/>
            </a:lvl8pPr>
            <a:lvl9pPr>
              <a:defRPr sz="8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1846540" y="7467602"/>
            <a:ext cx="18981420" cy="21121161"/>
          </a:xfrm>
        </p:spPr>
        <p:txBody>
          <a:bodyPr/>
          <a:lstStyle>
            <a:lvl1pPr>
              <a:defRPr sz="13100"/>
            </a:lvl1pPr>
            <a:lvl2pPr>
              <a:defRPr sz="11200"/>
            </a:lvl2pPr>
            <a:lvl3pPr>
              <a:defRPr sz="9400"/>
            </a:lvl3pPr>
            <a:lvl4pPr>
              <a:defRPr sz="8400"/>
            </a:lvl4pPr>
            <a:lvl5pPr>
              <a:defRPr sz="8400"/>
            </a:lvl5pPr>
            <a:lvl6pPr>
              <a:defRPr sz="8400"/>
            </a:lvl6pPr>
            <a:lvl7pPr>
              <a:defRPr sz="8400"/>
            </a:lvl7pPr>
            <a:lvl8pPr>
              <a:defRPr sz="8400"/>
            </a:lvl8pPr>
            <a:lvl9pPr>
              <a:defRPr sz="8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164B54D-6834-4530-A68D-2F27661F89E2}" type="datetimeFigureOut">
              <a:rPr lang="en-US" smtClean="0"/>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6A828-8C4C-4A61-A306-D1FBD48BC950}" type="slidenum">
              <a:rPr lang="en-US" smtClean="0"/>
              <a:t>‹#›</a:t>
            </a:fld>
            <a:endParaRPr lang="en-US"/>
          </a:p>
        </p:txBody>
      </p:sp>
    </p:spTree>
    <p:extLst>
      <p:ext uri="{BB962C8B-B14F-4D97-AF65-F5344CB8AC3E}">
        <p14:creationId xmlns:p14="http://schemas.microsoft.com/office/powerpoint/2010/main" val="1581928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48840" y="7163861"/>
            <a:ext cx="18988884" cy="2985556"/>
          </a:xfrm>
        </p:spPr>
        <p:txBody>
          <a:bodyPr anchor="b"/>
          <a:lstStyle>
            <a:lvl1pPr marL="0" indent="0">
              <a:buNone/>
              <a:defRPr sz="11200" b="1"/>
            </a:lvl1pPr>
            <a:lvl2pPr marL="2142302" indent="0">
              <a:buNone/>
              <a:defRPr sz="9400" b="1"/>
            </a:lvl2pPr>
            <a:lvl3pPr marL="4284604" indent="0">
              <a:buNone/>
              <a:defRPr sz="8400" b="1"/>
            </a:lvl3pPr>
            <a:lvl4pPr marL="6426906" indent="0">
              <a:buNone/>
              <a:defRPr sz="7500" b="1"/>
            </a:lvl4pPr>
            <a:lvl5pPr marL="8569208" indent="0">
              <a:buNone/>
              <a:defRPr sz="7500" b="1"/>
            </a:lvl5pPr>
            <a:lvl6pPr marL="10711510" indent="0">
              <a:buNone/>
              <a:defRPr sz="7500" b="1"/>
            </a:lvl6pPr>
            <a:lvl7pPr marL="12853812" indent="0">
              <a:buNone/>
              <a:defRPr sz="7500" b="1"/>
            </a:lvl7pPr>
            <a:lvl8pPr marL="14996114" indent="0">
              <a:buNone/>
              <a:defRPr sz="7500" b="1"/>
            </a:lvl8pPr>
            <a:lvl9pPr marL="17138416" indent="0">
              <a:buNone/>
              <a:defRPr sz="7500" b="1"/>
            </a:lvl9pPr>
          </a:lstStyle>
          <a:p>
            <a:pPr lvl="0"/>
            <a:r>
              <a:rPr lang="en-US" smtClean="0"/>
              <a:t>Click to edit Master text styles</a:t>
            </a:r>
          </a:p>
        </p:txBody>
      </p:sp>
      <p:sp>
        <p:nvSpPr>
          <p:cNvPr id="4" name="Content Placeholder 3"/>
          <p:cNvSpPr>
            <a:spLocks noGrp="1"/>
          </p:cNvSpPr>
          <p:nvPr>
            <p:ph sz="half" idx="2"/>
          </p:nvPr>
        </p:nvSpPr>
        <p:spPr>
          <a:xfrm>
            <a:off x="2148840" y="10149417"/>
            <a:ext cx="18988884" cy="18439344"/>
          </a:xfrm>
        </p:spPr>
        <p:txBody>
          <a:bodyPr/>
          <a:lstStyle>
            <a:lvl1pPr>
              <a:defRPr sz="11200"/>
            </a:lvl1pPr>
            <a:lvl2pPr>
              <a:defRPr sz="9400"/>
            </a:lvl2pPr>
            <a:lvl3pPr>
              <a:defRPr sz="8400"/>
            </a:lvl3pPr>
            <a:lvl4pPr>
              <a:defRPr sz="7500"/>
            </a:lvl4pPr>
            <a:lvl5pPr>
              <a:defRPr sz="7500"/>
            </a:lvl5pPr>
            <a:lvl6pPr>
              <a:defRPr sz="7500"/>
            </a:lvl6pPr>
            <a:lvl7pPr>
              <a:defRPr sz="7500"/>
            </a:lvl7pPr>
            <a:lvl8pPr>
              <a:defRPr sz="7500"/>
            </a:lvl8pPr>
            <a:lvl9pPr>
              <a:defRPr sz="7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1831620" y="7163861"/>
            <a:ext cx="18996343" cy="2985556"/>
          </a:xfrm>
        </p:spPr>
        <p:txBody>
          <a:bodyPr anchor="b"/>
          <a:lstStyle>
            <a:lvl1pPr marL="0" indent="0">
              <a:buNone/>
              <a:defRPr sz="11200" b="1"/>
            </a:lvl1pPr>
            <a:lvl2pPr marL="2142302" indent="0">
              <a:buNone/>
              <a:defRPr sz="9400" b="1"/>
            </a:lvl2pPr>
            <a:lvl3pPr marL="4284604" indent="0">
              <a:buNone/>
              <a:defRPr sz="8400" b="1"/>
            </a:lvl3pPr>
            <a:lvl4pPr marL="6426906" indent="0">
              <a:buNone/>
              <a:defRPr sz="7500" b="1"/>
            </a:lvl4pPr>
            <a:lvl5pPr marL="8569208" indent="0">
              <a:buNone/>
              <a:defRPr sz="7500" b="1"/>
            </a:lvl5pPr>
            <a:lvl6pPr marL="10711510" indent="0">
              <a:buNone/>
              <a:defRPr sz="7500" b="1"/>
            </a:lvl6pPr>
            <a:lvl7pPr marL="12853812" indent="0">
              <a:buNone/>
              <a:defRPr sz="7500" b="1"/>
            </a:lvl7pPr>
            <a:lvl8pPr marL="14996114" indent="0">
              <a:buNone/>
              <a:defRPr sz="7500" b="1"/>
            </a:lvl8pPr>
            <a:lvl9pPr marL="17138416" indent="0">
              <a:buNone/>
              <a:defRPr sz="7500" b="1"/>
            </a:lvl9pPr>
          </a:lstStyle>
          <a:p>
            <a:pPr lvl="0"/>
            <a:r>
              <a:rPr lang="en-US" smtClean="0"/>
              <a:t>Click to edit Master text styles</a:t>
            </a:r>
          </a:p>
        </p:txBody>
      </p:sp>
      <p:sp>
        <p:nvSpPr>
          <p:cNvPr id="6" name="Content Placeholder 5"/>
          <p:cNvSpPr>
            <a:spLocks noGrp="1"/>
          </p:cNvSpPr>
          <p:nvPr>
            <p:ph sz="quarter" idx="4"/>
          </p:nvPr>
        </p:nvSpPr>
        <p:spPr>
          <a:xfrm>
            <a:off x="21831620" y="10149417"/>
            <a:ext cx="18996343" cy="18439344"/>
          </a:xfrm>
        </p:spPr>
        <p:txBody>
          <a:bodyPr/>
          <a:lstStyle>
            <a:lvl1pPr>
              <a:defRPr sz="11200"/>
            </a:lvl1pPr>
            <a:lvl2pPr>
              <a:defRPr sz="9400"/>
            </a:lvl2pPr>
            <a:lvl3pPr>
              <a:defRPr sz="8400"/>
            </a:lvl3pPr>
            <a:lvl4pPr>
              <a:defRPr sz="7500"/>
            </a:lvl4pPr>
            <a:lvl5pPr>
              <a:defRPr sz="7500"/>
            </a:lvl5pPr>
            <a:lvl6pPr>
              <a:defRPr sz="7500"/>
            </a:lvl6pPr>
            <a:lvl7pPr>
              <a:defRPr sz="7500"/>
            </a:lvl7pPr>
            <a:lvl8pPr>
              <a:defRPr sz="7500"/>
            </a:lvl8pPr>
            <a:lvl9pPr>
              <a:defRPr sz="7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164B54D-6834-4530-A68D-2F27661F89E2}" type="datetimeFigureOut">
              <a:rPr lang="en-US" smtClean="0"/>
              <a:t>5/18/2015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F6A828-8C4C-4A61-A306-D1FBD48BC950}" type="slidenum">
              <a:rPr lang="en-US" smtClean="0"/>
              <a:t>‹#›</a:t>
            </a:fld>
            <a:endParaRPr lang="en-US"/>
          </a:p>
        </p:txBody>
      </p:sp>
    </p:spTree>
    <p:extLst>
      <p:ext uri="{BB962C8B-B14F-4D97-AF65-F5344CB8AC3E}">
        <p14:creationId xmlns:p14="http://schemas.microsoft.com/office/powerpoint/2010/main" val="2581736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164B54D-6834-4530-A68D-2F27661F89E2}" type="datetimeFigureOut">
              <a:rPr lang="en-US" smtClean="0"/>
              <a:t>5/18/2015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F6A828-8C4C-4A61-A306-D1FBD48BC950}" type="slidenum">
              <a:rPr lang="en-US" smtClean="0"/>
              <a:t>‹#›</a:t>
            </a:fld>
            <a:endParaRPr lang="en-US"/>
          </a:p>
        </p:txBody>
      </p:sp>
    </p:spTree>
    <p:extLst>
      <p:ext uri="{BB962C8B-B14F-4D97-AF65-F5344CB8AC3E}">
        <p14:creationId xmlns:p14="http://schemas.microsoft.com/office/powerpoint/2010/main" val="3968182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64B54D-6834-4530-A68D-2F27661F89E2}" type="datetimeFigureOut">
              <a:rPr lang="en-US" smtClean="0"/>
              <a:t>5/18/2015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F6A828-8C4C-4A61-A306-D1FBD48BC950}" type="slidenum">
              <a:rPr lang="en-US" smtClean="0"/>
              <a:t>‹#›</a:t>
            </a:fld>
            <a:endParaRPr lang="en-US"/>
          </a:p>
        </p:txBody>
      </p:sp>
    </p:spTree>
    <p:extLst>
      <p:ext uri="{BB962C8B-B14F-4D97-AF65-F5344CB8AC3E}">
        <p14:creationId xmlns:p14="http://schemas.microsoft.com/office/powerpoint/2010/main" val="578557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48842" y="1274233"/>
            <a:ext cx="14139071" cy="5422900"/>
          </a:xfrm>
        </p:spPr>
        <p:txBody>
          <a:bodyPr anchor="b"/>
          <a:lstStyle>
            <a:lvl1pPr algn="l">
              <a:defRPr sz="9400" b="1"/>
            </a:lvl1pPr>
          </a:lstStyle>
          <a:p>
            <a:r>
              <a:rPr lang="en-US" smtClean="0"/>
              <a:t>Click to edit Master title style</a:t>
            </a:r>
            <a:endParaRPr lang="en-US"/>
          </a:p>
        </p:txBody>
      </p:sp>
      <p:sp>
        <p:nvSpPr>
          <p:cNvPr id="3" name="Content Placeholder 2"/>
          <p:cNvSpPr>
            <a:spLocks noGrp="1"/>
          </p:cNvSpPr>
          <p:nvPr>
            <p:ph idx="1"/>
          </p:nvPr>
        </p:nvSpPr>
        <p:spPr>
          <a:xfrm>
            <a:off x="16802735" y="1274236"/>
            <a:ext cx="24025225" cy="27314527"/>
          </a:xfrm>
        </p:spPr>
        <p:txBody>
          <a:bodyPr/>
          <a:lstStyle>
            <a:lvl1pPr>
              <a:defRPr sz="15000"/>
            </a:lvl1pPr>
            <a:lvl2pPr>
              <a:defRPr sz="13100"/>
            </a:lvl2pPr>
            <a:lvl3pPr>
              <a:defRPr sz="11200"/>
            </a:lvl3pPr>
            <a:lvl4pPr>
              <a:defRPr sz="9400"/>
            </a:lvl4pPr>
            <a:lvl5pPr>
              <a:defRPr sz="9400"/>
            </a:lvl5pPr>
            <a:lvl6pPr>
              <a:defRPr sz="9400"/>
            </a:lvl6pPr>
            <a:lvl7pPr>
              <a:defRPr sz="9400"/>
            </a:lvl7pPr>
            <a:lvl8pPr>
              <a:defRPr sz="9400"/>
            </a:lvl8pPr>
            <a:lvl9pPr>
              <a:defRPr sz="9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48842" y="6697136"/>
            <a:ext cx="14139071" cy="21891627"/>
          </a:xfrm>
        </p:spPr>
        <p:txBody>
          <a:bodyPr/>
          <a:lstStyle>
            <a:lvl1pPr marL="0" indent="0">
              <a:buNone/>
              <a:defRPr sz="6600"/>
            </a:lvl1pPr>
            <a:lvl2pPr marL="2142302" indent="0">
              <a:buNone/>
              <a:defRPr sz="5600"/>
            </a:lvl2pPr>
            <a:lvl3pPr marL="4284604" indent="0">
              <a:buNone/>
              <a:defRPr sz="4700"/>
            </a:lvl3pPr>
            <a:lvl4pPr marL="6426906" indent="0">
              <a:buNone/>
              <a:defRPr sz="4200"/>
            </a:lvl4pPr>
            <a:lvl5pPr marL="8569208" indent="0">
              <a:buNone/>
              <a:defRPr sz="4200"/>
            </a:lvl5pPr>
            <a:lvl6pPr marL="10711510" indent="0">
              <a:buNone/>
              <a:defRPr sz="4200"/>
            </a:lvl6pPr>
            <a:lvl7pPr marL="12853812" indent="0">
              <a:buNone/>
              <a:defRPr sz="4200"/>
            </a:lvl7pPr>
            <a:lvl8pPr marL="14996114" indent="0">
              <a:buNone/>
              <a:defRPr sz="4200"/>
            </a:lvl8pPr>
            <a:lvl9pPr marL="17138416" indent="0">
              <a:buNone/>
              <a:defRPr sz="4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64B54D-6834-4530-A68D-2F27661F89E2}" type="datetimeFigureOut">
              <a:rPr lang="en-US" smtClean="0"/>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6A828-8C4C-4A61-A306-D1FBD48BC950}" type="slidenum">
              <a:rPr lang="en-US" smtClean="0"/>
              <a:t>‹#›</a:t>
            </a:fld>
            <a:endParaRPr lang="en-US"/>
          </a:p>
        </p:txBody>
      </p:sp>
    </p:spTree>
    <p:extLst>
      <p:ext uri="{BB962C8B-B14F-4D97-AF65-F5344CB8AC3E}">
        <p14:creationId xmlns:p14="http://schemas.microsoft.com/office/powerpoint/2010/main" val="1736846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23754" y="22402800"/>
            <a:ext cx="25786080" cy="2644777"/>
          </a:xfrm>
        </p:spPr>
        <p:txBody>
          <a:bodyPr anchor="b"/>
          <a:lstStyle>
            <a:lvl1pPr algn="l">
              <a:defRPr sz="9400" b="1"/>
            </a:lvl1pPr>
          </a:lstStyle>
          <a:p>
            <a:r>
              <a:rPr lang="en-US" smtClean="0"/>
              <a:t>Click to edit Master title style</a:t>
            </a:r>
            <a:endParaRPr lang="en-US"/>
          </a:p>
        </p:txBody>
      </p:sp>
      <p:sp>
        <p:nvSpPr>
          <p:cNvPr id="3" name="Picture Placeholder 2"/>
          <p:cNvSpPr>
            <a:spLocks noGrp="1"/>
          </p:cNvSpPr>
          <p:nvPr>
            <p:ph type="pic" idx="1"/>
          </p:nvPr>
        </p:nvSpPr>
        <p:spPr>
          <a:xfrm>
            <a:off x="8423754" y="2859617"/>
            <a:ext cx="25786080" cy="19202400"/>
          </a:xfrm>
        </p:spPr>
        <p:txBody>
          <a:bodyPr/>
          <a:lstStyle>
            <a:lvl1pPr marL="0" indent="0">
              <a:buNone/>
              <a:defRPr sz="15000"/>
            </a:lvl1pPr>
            <a:lvl2pPr marL="2142302" indent="0">
              <a:buNone/>
              <a:defRPr sz="13100"/>
            </a:lvl2pPr>
            <a:lvl3pPr marL="4284604" indent="0">
              <a:buNone/>
              <a:defRPr sz="11200"/>
            </a:lvl3pPr>
            <a:lvl4pPr marL="6426906" indent="0">
              <a:buNone/>
              <a:defRPr sz="9400"/>
            </a:lvl4pPr>
            <a:lvl5pPr marL="8569208" indent="0">
              <a:buNone/>
              <a:defRPr sz="9400"/>
            </a:lvl5pPr>
            <a:lvl6pPr marL="10711510" indent="0">
              <a:buNone/>
              <a:defRPr sz="9400"/>
            </a:lvl6pPr>
            <a:lvl7pPr marL="12853812" indent="0">
              <a:buNone/>
              <a:defRPr sz="9400"/>
            </a:lvl7pPr>
            <a:lvl8pPr marL="14996114" indent="0">
              <a:buNone/>
              <a:defRPr sz="9400"/>
            </a:lvl8pPr>
            <a:lvl9pPr marL="17138416" indent="0">
              <a:buNone/>
              <a:defRPr sz="9400"/>
            </a:lvl9pPr>
          </a:lstStyle>
          <a:p>
            <a:endParaRPr lang="en-US"/>
          </a:p>
        </p:txBody>
      </p:sp>
      <p:sp>
        <p:nvSpPr>
          <p:cNvPr id="4" name="Text Placeholder 3"/>
          <p:cNvSpPr>
            <a:spLocks noGrp="1"/>
          </p:cNvSpPr>
          <p:nvPr>
            <p:ph type="body" sz="half" idx="2"/>
          </p:nvPr>
        </p:nvSpPr>
        <p:spPr>
          <a:xfrm>
            <a:off x="8423754" y="25047577"/>
            <a:ext cx="25786080" cy="3756023"/>
          </a:xfrm>
        </p:spPr>
        <p:txBody>
          <a:bodyPr/>
          <a:lstStyle>
            <a:lvl1pPr marL="0" indent="0">
              <a:buNone/>
              <a:defRPr sz="6600"/>
            </a:lvl1pPr>
            <a:lvl2pPr marL="2142302" indent="0">
              <a:buNone/>
              <a:defRPr sz="5600"/>
            </a:lvl2pPr>
            <a:lvl3pPr marL="4284604" indent="0">
              <a:buNone/>
              <a:defRPr sz="4700"/>
            </a:lvl3pPr>
            <a:lvl4pPr marL="6426906" indent="0">
              <a:buNone/>
              <a:defRPr sz="4200"/>
            </a:lvl4pPr>
            <a:lvl5pPr marL="8569208" indent="0">
              <a:buNone/>
              <a:defRPr sz="4200"/>
            </a:lvl5pPr>
            <a:lvl6pPr marL="10711510" indent="0">
              <a:buNone/>
              <a:defRPr sz="4200"/>
            </a:lvl6pPr>
            <a:lvl7pPr marL="12853812" indent="0">
              <a:buNone/>
              <a:defRPr sz="4200"/>
            </a:lvl7pPr>
            <a:lvl8pPr marL="14996114" indent="0">
              <a:buNone/>
              <a:defRPr sz="4200"/>
            </a:lvl8pPr>
            <a:lvl9pPr marL="17138416" indent="0">
              <a:buNone/>
              <a:defRPr sz="42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64B54D-6834-4530-A68D-2F27661F89E2}" type="datetimeFigureOut">
              <a:rPr lang="en-US" smtClean="0"/>
              <a:t>5/18/2015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F6A828-8C4C-4A61-A306-D1FBD48BC950}" type="slidenum">
              <a:rPr lang="en-US" smtClean="0"/>
              <a:t>‹#›</a:t>
            </a:fld>
            <a:endParaRPr lang="en-US"/>
          </a:p>
        </p:txBody>
      </p:sp>
    </p:spTree>
    <p:extLst>
      <p:ext uri="{BB962C8B-B14F-4D97-AF65-F5344CB8AC3E}">
        <p14:creationId xmlns:p14="http://schemas.microsoft.com/office/powerpoint/2010/main" val="2777191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48840" y="1281644"/>
            <a:ext cx="38679120" cy="5334000"/>
          </a:xfrm>
          <a:prstGeom prst="rect">
            <a:avLst/>
          </a:prstGeom>
        </p:spPr>
        <p:txBody>
          <a:bodyPr vert="horz" lIns="428460" tIns="214230" rIns="428460" bIns="21423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148840" y="7467602"/>
            <a:ext cx="38679120" cy="21121161"/>
          </a:xfrm>
          <a:prstGeom prst="rect">
            <a:avLst/>
          </a:prstGeom>
        </p:spPr>
        <p:txBody>
          <a:bodyPr vert="horz" lIns="428460" tIns="214230" rIns="428460" bIns="21423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148840" y="29662969"/>
            <a:ext cx="10027920" cy="1703917"/>
          </a:xfrm>
          <a:prstGeom prst="rect">
            <a:avLst/>
          </a:prstGeom>
        </p:spPr>
        <p:txBody>
          <a:bodyPr vert="horz" lIns="428460" tIns="214230" rIns="428460" bIns="214230" rtlCol="0" anchor="ctr"/>
          <a:lstStyle>
            <a:lvl1pPr algn="l">
              <a:defRPr sz="5600">
                <a:solidFill>
                  <a:schemeClr val="tx1">
                    <a:tint val="75000"/>
                  </a:schemeClr>
                </a:solidFill>
              </a:defRPr>
            </a:lvl1pPr>
          </a:lstStyle>
          <a:p>
            <a:fld id="{7164B54D-6834-4530-A68D-2F27661F89E2}" type="datetimeFigureOut">
              <a:rPr lang="en-US" smtClean="0"/>
              <a:t>5/18/2015</a:t>
            </a:fld>
            <a:endParaRPr lang="en-US"/>
          </a:p>
        </p:txBody>
      </p:sp>
      <p:sp>
        <p:nvSpPr>
          <p:cNvPr id="5" name="Footer Placeholder 4"/>
          <p:cNvSpPr>
            <a:spLocks noGrp="1"/>
          </p:cNvSpPr>
          <p:nvPr>
            <p:ph type="ftr" sz="quarter" idx="3"/>
          </p:nvPr>
        </p:nvSpPr>
        <p:spPr>
          <a:xfrm>
            <a:off x="14683740" y="29662969"/>
            <a:ext cx="13609320" cy="1703917"/>
          </a:xfrm>
          <a:prstGeom prst="rect">
            <a:avLst/>
          </a:prstGeom>
        </p:spPr>
        <p:txBody>
          <a:bodyPr vert="horz" lIns="428460" tIns="214230" rIns="428460" bIns="214230" rtlCol="0" anchor="ctr"/>
          <a:lstStyle>
            <a:lvl1pPr algn="ctr">
              <a:defRPr sz="5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800040" y="29662969"/>
            <a:ext cx="10027920" cy="1703917"/>
          </a:xfrm>
          <a:prstGeom prst="rect">
            <a:avLst/>
          </a:prstGeom>
        </p:spPr>
        <p:txBody>
          <a:bodyPr vert="horz" lIns="428460" tIns="214230" rIns="428460" bIns="214230" rtlCol="0" anchor="ctr"/>
          <a:lstStyle>
            <a:lvl1pPr algn="r">
              <a:defRPr sz="5600">
                <a:solidFill>
                  <a:schemeClr val="tx1">
                    <a:tint val="75000"/>
                  </a:schemeClr>
                </a:solidFill>
              </a:defRPr>
            </a:lvl1pPr>
          </a:lstStyle>
          <a:p>
            <a:fld id="{60F6A828-8C4C-4A61-A306-D1FBD48BC950}" type="slidenum">
              <a:rPr lang="en-US" smtClean="0"/>
              <a:t>‹#›</a:t>
            </a:fld>
            <a:endParaRPr lang="en-US"/>
          </a:p>
        </p:txBody>
      </p:sp>
    </p:spTree>
    <p:extLst>
      <p:ext uri="{BB962C8B-B14F-4D97-AF65-F5344CB8AC3E}">
        <p14:creationId xmlns:p14="http://schemas.microsoft.com/office/powerpoint/2010/main" val="344592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284604" rtl="0" eaLnBrk="1" latinLnBrk="0" hangingPunct="1">
        <a:spcBef>
          <a:spcPct val="0"/>
        </a:spcBef>
        <a:buNone/>
        <a:defRPr sz="20600" kern="1200">
          <a:solidFill>
            <a:schemeClr val="tx1"/>
          </a:solidFill>
          <a:latin typeface="+mj-lt"/>
          <a:ea typeface="+mj-ea"/>
          <a:cs typeface="+mj-cs"/>
        </a:defRPr>
      </a:lvl1pPr>
    </p:titleStyle>
    <p:bodyStyle>
      <a:lvl1pPr marL="1606727" indent="-1606727" algn="l" defTabSz="4284604" rtl="0" eaLnBrk="1" latinLnBrk="0" hangingPunct="1">
        <a:spcBef>
          <a:spcPct val="20000"/>
        </a:spcBef>
        <a:buFont typeface="Arial" pitchFamily="34" charset="0"/>
        <a:buChar char="•"/>
        <a:defRPr sz="15000" kern="1200">
          <a:solidFill>
            <a:schemeClr val="tx1"/>
          </a:solidFill>
          <a:latin typeface="+mn-lt"/>
          <a:ea typeface="+mn-ea"/>
          <a:cs typeface="+mn-cs"/>
        </a:defRPr>
      </a:lvl1pPr>
      <a:lvl2pPr marL="3481241" indent="-1338939" algn="l" defTabSz="4284604" rtl="0" eaLnBrk="1" latinLnBrk="0" hangingPunct="1">
        <a:spcBef>
          <a:spcPct val="20000"/>
        </a:spcBef>
        <a:buFont typeface="Arial" pitchFamily="34" charset="0"/>
        <a:buChar char="–"/>
        <a:defRPr sz="13100" kern="1200">
          <a:solidFill>
            <a:schemeClr val="tx1"/>
          </a:solidFill>
          <a:latin typeface="+mn-lt"/>
          <a:ea typeface="+mn-ea"/>
          <a:cs typeface="+mn-cs"/>
        </a:defRPr>
      </a:lvl2pPr>
      <a:lvl3pPr marL="5355755" indent="-1071151" algn="l" defTabSz="4284604" rtl="0" eaLnBrk="1" latinLnBrk="0" hangingPunct="1">
        <a:spcBef>
          <a:spcPct val="20000"/>
        </a:spcBef>
        <a:buFont typeface="Arial" pitchFamily="34" charset="0"/>
        <a:buChar char="•"/>
        <a:defRPr sz="11200" kern="1200">
          <a:solidFill>
            <a:schemeClr val="tx1"/>
          </a:solidFill>
          <a:latin typeface="+mn-lt"/>
          <a:ea typeface="+mn-ea"/>
          <a:cs typeface="+mn-cs"/>
        </a:defRPr>
      </a:lvl3pPr>
      <a:lvl4pPr marL="7498057" indent="-1071151" algn="l" defTabSz="4284604" rtl="0" eaLnBrk="1" latinLnBrk="0" hangingPunct="1">
        <a:spcBef>
          <a:spcPct val="20000"/>
        </a:spcBef>
        <a:buFont typeface="Arial" pitchFamily="34" charset="0"/>
        <a:buChar char="–"/>
        <a:defRPr sz="9400" kern="1200">
          <a:solidFill>
            <a:schemeClr val="tx1"/>
          </a:solidFill>
          <a:latin typeface="+mn-lt"/>
          <a:ea typeface="+mn-ea"/>
          <a:cs typeface="+mn-cs"/>
        </a:defRPr>
      </a:lvl4pPr>
      <a:lvl5pPr marL="9640359" indent="-1071151" algn="l" defTabSz="4284604" rtl="0" eaLnBrk="1" latinLnBrk="0" hangingPunct="1">
        <a:spcBef>
          <a:spcPct val="20000"/>
        </a:spcBef>
        <a:buFont typeface="Arial" pitchFamily="34" charset="0"/>
        <a:buChar char="»"/>
        <a:defRPr sz="9400" kern="1200">
          <a:solidFill>
            <a:schemeClr val="tx1"/>
          </a:solidFill>
          <a:latin typeface="+mn-lt"/>
          <a:ea typeface="+mn-ea"/>
          <a:cs typeface="+mn-cs"/>
        </a:defRPr>
      </a:lvl5pPr>
      <a:lvl6pPr marL="11782661" indent="-1071151" algn="l" defTabSz="4284604" rtl="0" eaLnBrk="1" latinLnBrk="0" hangingPunct="1">
        <a:spcBef>
          <a:spcPct val="20000"/>
        </a:spcBef>
        <a:buFont typeface="Arial" pitchFamily="34" charset="0"/>
        <a:buChar char="•"/>
        <a:defRPr sz="9400" kern="1200">
          <a:solidFill>
            <a:schemeClr val="tx1"/>
          </a:solidFill>
          <a:latin typeface="+mn-lt"/>
          <a:ea typeface="+mn-ea"/>
          <a:cs typeface="+mn-cs"/>
        </a:defRPr>
      </a:lvl6pPr>
      <a:lvl7pPr marL="13924963" indent="-1071151" algn="l" defTabSz="4284604" rtl="0" eaLnBrk="1" latinLnBrk="0" hangingPunct="1">
        <a:spcBef>
          <a:spcPct val="20000"/>
        </a:spcBef>
        <a:buFont typeface="Arial" pitchFamily="34" charset="0"/>
        <a:buChar char="•"/>
        <a:defRPr sz="9400" kern="1200">
          <a:solidFill>
            <a:schemeClr val="tx1"/>
          </a:solidFill>
          <a:latin typeface="+mn-lt"/>
          <a:ea typeface="+mn-ea"/>
          <a:cs typeface="+mn-cs"/>
        </a:defRPr>
      </a:lvl7pPr>
      <a:lvl8pPr marL="16067265" indent="-1071151" algn="l" defTabSz="4284604" rtl="0" eaLnBrk="1" latinLnBrk="0" hangingPunct="1">
        <a:spcBef>
          <a:spcPct val="20000"/>
        </a:spcBef>
        <a:buFont typeface="Arial" pitchFamily="34" charset="0"/>
        <a:buChar char="•"/>
        <a:defRPr sz="9400" kern="1200">
          <a:solidFill>
            <a:schemeClr val="tx1"/>
          </a:solidFill>
          <a:latin typeface="+mn-lt"/>
          <a:ea typeface="+mn-ea"/>
          <a:cs typeface="+mn-cs"/>
        </a:defRPr>
      </a:lvl8pPr>
      <a:lvl9pPr marL="18209567" indent="-1071151" algn="l" defTabSz="4284604" rtl="0" eaLnBrk="1" latinLnBrk="0" hangingPunct="1">
        <a:spcBef>
          <a:spcPct val="20000"/>
        </a:spcBef>
        <a:buFont typeface="Arial" pitchFamily="34" charset="0"/>
        <a:buChar char="•"/>
        <a:defRPr sz="9400" kern="1200">
          <a:solidFill>
            <a:schemeClr val="tx1"/>
          </a:solidFill>
          <a:latin typeface="+mn-lt"/>
          <a:ea typeface="+mn-ea"/>
          <a:cs typeface="+mn-cs"/>
        </a:defRPr>
      </a:lvl9pPr>
    </p:bodyStyle>
    <p:otherStyle>
      <a:defPPr>
        <a:defRPr lang="en-US"/>
      </a:defPPr>
      <a:lvl1pPr marL="0" algn="l" defTabSz="4284604" rtl="0" eaLnBrk="1" latinLnBrk="0" hangingPunct="1">
        <a:defRPr sz="8400" kern="1200">
          <a:solidFill>
            <a:schemeClr val="tx1"/>
          </a:solidFill>
          <a:latin typeface="+mn-lt"/>
          <a:ea typeface="+mn-ea"/>
          <a:cs typeface="+mn-cs"/>
        </a:defRPr>
      </a:lvl1pPr>
      <a:lvl2pPr marL="2142302" algn="l" defTabSz="4284604" rtl="0" eaLnBrk="1" latinLnBrk="0" hangingPunct="1">
        <a:defRPr sz="8400" kern="1200">
          <a:solidFill>
            <a:schemeClr val="tx1"/>
          </a:solidFill>
          <a:latin typeface="+mn-lt"/>
          <a:ea typeface="+mn-ea"/>
          <a:cs typeface="+mn-cs"/>
        </a:defRPr>
      </a:lvl2pPr>
      <a:lvl3pPr marL="4284604" algn="l" defTabSz="4284604" rtl="0" eaLnBrk="1" latinLnBrk="0" hangingPunct="1">
        <a:defRPr sz="8400" kern="1200">
          <a:solidFill>
            <a:schemeClr val="tx1"/>
          </a:solidFill>
          <a:latin typeface="+mn-lt"/>
          <a:ea typeface="+mn-ea"/>
          <a:cs typeface="+mn-cs"/>
        </a:defRPr>
      </a:lvl3pPr>
      <a:lvl4pPr marL="6426906" algn="l" defTabSz="4284604" rtl="0" eaLnBrk="1" latinLnBrk="0" hangingPunct="1">
        <a:defRPr sz="8400" kern="1200">
          <a:solidFill>
            <a:schemeClr val="tx1"/>
          </a:solidFill>
          <a:latin typeface="+mn-lt"/>
          <a:ea typeface="+mn-ea"/>
          <a:cs typeface="+mn-cs"/>
        </a:defRPr>
      </a:lvl4pPr>
      <a:lvl5pPr marL="8569208" algn="l" defTabSz="4284604" rtl="0" eaLnBrk="1" latinLnBrk="0" hangingPunct="1">
        <a:defRPr sz="8400" kern="1200">
          <a:solidFill>
            <a:schemeClr val="tx1"/>
          </a:solidFill>
          <a:latin typeface="+mn-lt"/>
          <a:ea typeface="+mn-ea"/>
          <a:cs typeface="+mn-cs"/>
        </a:defRPr>
      </a:lvl5pPr>
      <a:lvl6pPr marL="10711510" algn="l" defTabSz="4284604" rtl="0" eaLnBrk="1" latinLnBrk="0" hangingPunct="1">
        <a:defRPr sz="8400" kern="1200">
          <a:solidFill>
            <a:schemeClr val="tx1"/>
          </a:solidFill>
          <a:latin typeface="+mn-lt"/>
          <a:ea typeface="+mn-ea"/>
          <a:cs typeface="+mn-cs"/>
        </a:defRPr>
      </a:lvl6pPr>
      <a:lvl7pPr marL="12853812" algn="l" defTabSz="4284604" rtl="0" eaLnBrk="1" latinLnBrk="0" hangingPunct="1">
        <a:defRPr sz="8400" kern="1200">
          <a:solidFill>
            <a:schemeClr val="tx1"/>
          </a:solidFill>
          <a:latin typeface="+mn-lt"/>
          <a:ea typeface="+mn-ea"/>
          <a:cs typeface="+mn-cs"/>
        </a:defRPr>
      </a:lvl7pPr>
      <a:lvl8pPr marL="14996114" algn="l" defTabSz="4284604" rtl="0" eaLnBrk="1" latinLnBrk="0" hangingPunct="1">
        <a:defRPr sz="8400" kern="1200">
          <a:solidFill>
            <a:schemeClr val="tx1"/>
          </a:solidFill>
          <a:latin typeface="+mn-lt"/>
          <a:ea typeface="+mn-ea"/>
          <a:cs typeface="+mn-cs"/>
        </a:defRPr>
      </a:lvl8pPr>
      <a:lvl9pPr marL="17138416" algn="l" defTabSz="4284604" rtl="0" eaLnBrk="1" latinLnBrk="0" hangingPunct="1">
        <a:defRPr sz="8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Image result for university of cincinnati white with red letter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33" y="0"/>
            <a:ext cx="2988733" cy="298873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1096433" y="451646"/>
            <a:ext cx="42976800" cy="1323439"/>
          </a:xfrm>
          <a:prstGeom prst="rect">
            <a:avLst/>
          </a:prstGeom>
          <a:noFill/>
          <a:ln>
            <a:noFill/>
          </a:ln>
        </p:spPr>
        <p:txBody>
          <a:bodyPr wrap="square">
            <a:spAutoFit/>
          </a:bodyPr>
          <a:lstStyle/>
          <a:p>
            <a:pPr algn="ctr" eaLnBrk="1" hangingPunct="1">
              <a:defRPr/>
            </a:pPr>
            <a:r>
              <a:rPr lang="en-US" sz="8000" b="1" u="sng" spc="-150" dirty="0" smtClean="0">
                <a:solidFill>
                  <a:srgbClr val="FF0000"/>
                </a:solidFill>
                <a:latin typeface="Arial" charset="0"/>
              </a:rPr>
              <a:t>Synthesis of Acetic Acid Via CO2-CH4 Reformation and </a:t>
            </a:r>
            <a:r>
              <a:rPr lang="en-US" sz="8000" b="1" u="sng" spc="-150" dirty="0" err="1" smtClean="0">
                <a:solidFill>
                  <a:srgbClr val="FF0000"/>
                </a:solidFill>
                <a:latin typeface="Arial" charset="0"/>
              </a:rPr>
              <a:t>Carbonylation</a:t>
            </a:r>
            <a:r>
              <a:rPr lang="en-US" sz="8000" b="1" u="sng" spc="-150" dirty="0" smtClean="0">
                <a:solidFill>
                  <a:srgbClr val="FF0000"/>
                </a:solidFill>
                <a:latin typeface="Arial" charset="0"/>
              </a:rPr>
              <a:t> of Methanol</a:t>
            </a:r>
            <a:endParaRPr lang="en-US" sz="8000" u="sng" spc="-150" baseline="-25000" dirty="0">
              <a:solidFill>
                <a:srgbClr val="FF0000"/>
              </a:solidFill>
              <a:latin typeface="Arial" charset="0"/>
            </a:endParaRPr>
          </a:p>
        </p:txBody>
      </p:sp>
      <p:sp>
        <p:nvSpPr>
          <p:cNvPr id="8" name="TextBox 7"/>
          <p:cNvSpPr txBox="1">
            <a:spLocks noChangeArrowheads="1"/>
          </p:cNvSpPr>
          <p:nvPr/>
        </p:nvSpPr>
        <p:spPr bwMode="auto">
          <a:xfrm>
            <a:off x="0" y="2228944"/>
            <a:ext cx="429768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15000">
                <a:solidFill>
                  <a:schemeClr val="tx1"/>
                </a:solidFill>
                <a:latin typeface="Arial" panose="020B0604020202020204" pitchFamily="34" charset="0"/>
              </a:defRPr>
            </a:lvl1pPr>
            <a:lvl2pPr marL="742950" indent="-285750">
              <a:spcBef>
                <a:spcPct val="20000"/>
              </a:spcBef>
              <a:buChar char="–"/>
              <a:defRPr sz="13100">
                <a:solidFill>
                  <a:schemeClr val="tx1"/>
                </a:solidFill>
                <a:latin typeface="Arial" panose="020B0604020202020204" pitchFamily="34" charset="0"/>
              </a:defRPr>
            </a:lvl2pPr>
            <a:lvl3pPr marL="1143000" indent="-228600">
              <a:spcBef>
                <a:spcPct val="20000"/>
              </a:spcBef>
              <a:buChar char="•"/>
              <a:defRPr sz="112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algn="ctr" eaLnBrk="1" hangingPunct="1">
              <a:spcBef>
                <a:spcPct val="0"/>
              </a:spcBef>
              <a:buFontTx/>
              <a:buNone/>
            </a:pPr>
            <a:r>
              <a:rPr lang="en-US" altLang="en-US" sz="5400" b="1" dirty="0">
                <a:solidFill>
                  <a:schemeClr val="bg1"/>
                </a:solidFill>
              </a:rPr>
              <a:t>Group I.H. – </a:t>
            </a:r>
            <a:r>
              <a:rPr lang="en-US" altLang="en-US" sz="5400" dirty="0">
                <a:solidFill>
                  <a:schemeClr val="bg1"/>
                </a:solidFill>
              </a:rPr>
              <a:t>Jeremy Clark, Steve Dickman, Andrew Hinton, and Tim Schafermeyer</a:t>
            </a:r>
            <a:endParaRPr lang="en-US" altLang="en-US" sz="5400" b="1" dirty="0">
              <a:solidFill>
                <a:schemeClr val="bg1"/>
              </a:solidFill>
            </a:endParaRPr>
          </a:p>
        </p:txBody>
      </p:sp>
      <p:sp>
        <p:nvSpPr>
          <p:cNvPr id="10" name="TextBox 7"/>
          <p:cNvSpPr txBox="1">
            <a:spLocks noChangeArrowheads="1"/>
          </p:cNvSpPr>
          <p:nvPr/>
        </p:nvSpPr>
        <p:spPr bwMode="auto">
          <a:xfrm>
            <a:off x="152400" y="2133600"/>
            <a:ext cx="429768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15000">
                <a:solidFill>
                  <a:schemeClr val="tx1"/>
                </a:solidFill>
                <a:latin typeface="Arial" panose="020B0604020202020204" pitchFamily="34" charset="0"/>
              </a:defRPr>
            </a:lvl1pPr>
            <a:lvl2pPr marL="742950" indent="-285750">
              <a:spcBef>
                <a:spcPct val="20000"/>
              </a:spcBef>
              <a:buChar char="–"/>
              <a:defRPr sz="13100">
                <a:solidFill>
                  <a:schemeClr val="tx1"/>
                </a:solidFill>
                <a:latin typeface="Arial" panose="020B0604020202020204" pitchFamily="34" charset="0"/>
              </a:defRPr>
            </a:lvl2pPr>
            <a:lvl3pPr marL="1143000" indent="-228600">
              <a:spcBef>
                <a:spcPct val="20000"/>
              </a:spcBef>
              <a:buChar char="•"/>
              <a:defRPr sz="11200">
                <a:solidFill>
                  <a:schemeClr val="tx1"/>
                </a:solidFill>
                <a:latin typeface="Arial" panose="020B0604020202020204" pitchFamily="34" charset="0"/>
              </a:defRPr>
            </a:lvl3pPr>
            <a:lvl4pPr marL="1600200" indent="-228600">
              <a:spcBef>
                <a:spcPct val="20000"/>
              </a:spcBef>
              <a:buChar char="–"/>
              <a:defRPr sz="9400">
                <a:solidFill>
                  <a:schemeClr val="tx1"/>
                </a:solidFill>
                <a:latin typeface="Arial" panose="020B0604020202020204" pitchFamily="34" charset="0"/>
              </a:defRPr>
            </a:lvl4pPr>
            <a:lvl5pPr marL="2057400" indent="-228600">
              <a:spcBef>
                <a:spcPct val="20000"/>
              </a:spcBef>
              <a:buChar char="»"/>
              <a:defRPr sz="94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94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94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94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9400">
                <a:solidFill>
                  <a:schemeClr val="tx1"/>
                </a:solidFill>
                <a:latin typeface="Arial" panose="020B0604020202020204" pitchFamily="34" charset="0"/>
              </a:defRPr>
            </a:lvl9pPr>
          </a:lstStyle>
          <a:p>
            <a:pPr algn="ctr" eaLnBrk="1" hangingPunct="1">
              <a:spcBef>
                <a:spcPct val="0"/>
              </a:spcBef>
              <a:buFontTx/>
              <a:buNone/>
            </a:pPr>
            <a:r>
              <a:rPr lang="en-US" altLang="en-US" sz="5400" b="1" dirty="0" smtClean="0">
                <a:solidFill>
                  <a:srgbClr val="FF0000"/>
                </a:solidFill>
              </a:rPr>
              <a:t>Team G </a:t>
            </a:r>
            <a:r>
              <a:rPr lang="en-US" altLang="en-US" sz="5400" b="1" dirty="0">
                <a:solidFill>
                  <a:srgbClr val="FF0000"/>
                </a:solidFill>
              </a:rPr>
              <a:t>– </a:t>
            </a:r>
            <a:r>
              <a:rPr lang="en-US" altLang="en-US" sz="5400" dirty="0" smtClean="0">
                <a:solidFill>
                  <a:srgbClr val="FF0000"/>
                </a:solidFill>
              </a:rPr>
              <a:t>Stephan </a:t>
            </a:r>
            <a:r>
              <a:rPr lang="en-US" altLang="en-US" sz="5400" dirty="0" err="1" smtClean="0">
                <a:solidFill>
                  <a:srgbClr val="FF0000"/>
                </a:solidFill>
              </a:rPr>
              <a:t>Grunwald</a:t>
            </a:r>
            <a:r>
              <a:rPr lang="en-US" altLang="en-US" sz="5400" dirty="0" smtClean="0">
                <a:solidFill>
                  <a:srgbClr val="FF0000"/>
                </a:solidFill>
              </a:rPr>
              <a:t>, Devin Metzger, Sean Buchanan, Christopher Kleiman</a:t>
            </a:r>
            <a:endParaRPr lang="en-US" altLang="en-US" sz="5400" b="1" dirty="0">
              <a:solidFill>
                <a:srgbClr val="FF0000"/>
              </a:solidFill>
            </a:endParaRPr>
          </a:p>
        </p:txBody>
      </p:sp>
      <p:pic>
        <p:nvPicPr>
          <p:cNvPr id="11" name="Content Placeholder 3"/>
          <p:cNvPicPr>
            <a:picLocks noGrp="1"/>
          </p:cNvPicPr>
          <p:nvPr>
            <p:ph idx="1"/>
          </p:nvPr>
        </p:nvPicPr>
        <p:blipFill>
          <a:blip r:embed="rId3">
            <a:extLst>
              <a:ext uri="{28A0092B-C50C-407E-A947-70E740481C1C}">
                <a14:useLocalDpi xmlns:a14="http://schemas.microsoft.com/office/drawing/2010/main" val="0"/>
              </a:ext>
            </a:extLst>
          </a:blip>
          <a:srcRect l="5798" t="11166" r="5991" b="17554"/>
          <a:stretch>
            <a:fillRect/>
          </a:stretch>
        </p:blipFill>
        <p:spPr>
          <a:xfrm>
            <a:off x="9372600" y="3255639"/>
            <a:ext cx="33451800" cy="13020638"/>
          </a:xfrm>
          <a:ln>
            <a:solidFill>
              <a:schemeClr val="tx1"/>
            </a:solidFill>
            <a:miter lim="800000"/>
            <a:headEnd/>
            <a:tailEnd/>
          </a:ln>
        </p:spPr>
      </p:pic>
      <p:sp>
        <p:nvSpPr>
          <p:cNvPr id="12" name="TextBox 11"/>
          <p:cNvSpPr txBox="1"/>
          <p:nvPr/>
        </p:nvSpPr>
        <p:spPr>
          <a:xfrm>
            <a:off x="152400" y="3272909"/>
            <a:ext cx="8915400" cy="830997"/>
          </a:xfrm>
          <a:prstGeom prst="rect">
            <a:avLst/>
          </a:prstGeom>
          <a:solidFill>
            <a:srgbClr val="FF0000"/>
          </a:solidFill>
        </p:spPr>
        <p:txBody>
          <a:bodyPr wrap="square" rtlCol="0">
            <a:spAutoFit/>
          </a:bodyPr>
          <a:lstStyle/>
          <a:p>
            <a:r>
              <a:rPr lang="en-US" sz="4800" b="1" dirty="0" smtClean="0">
                <a:solidFill>
                  <a:schemeClr val="bg1"/>
                </a:solidFill>
                <a:latin typeface="+mj-lt"/>
              </a:rPr>
              <a:t>Scope Definition &amp; Design Basis</a:t>
            </a:r>
            <a:endParaRPr lang="en-US" sz="4800" b="1" dirty="0">
              <a:solidFill>
                <a:schemeClr val="bg1"/>
              </a:solidFill>
              <a:latin typeface="+mj-lt"/>
            </a:endParaRPr>
          </a:p>
        </p:txBody>
      </p:sp>
      <p:sp>
        <p:nvSpPr>
          <p:cNvPr id="13" name="TextBox 12"/>
          <p:cNvSpPr txBox="1"/>
          <p:nvPr/>
        </p:nvSpPr>
        <p:spPr>
          <a:xfrm>
            <a:off x="165190" y="4103906"/>
            <a:ext cx="8902610" cy="4662815"/>
          </a:xfrm>
          <a:prstGeom prst="rect">
            <a:avLst/>
          </a:prstGeom>
          <a:noFill/>
          <a:ln>
            <a:solidFill>
              <a:schemeClr val="bg1"/>
            </a:solidFill>
          </a:ln>
        </p:spPr>
        <p:txBody>
          <a:bodyPr wrap="square" rtlCol="0">
            <a:spAutoFit/>
          </a:bodyPr>
          <a:lstStyle/>
          <a:p>
            <a:r>
              <a:rPr lang="en-US" sz="3300" dirty="0"/>
              <a:t>T</a:t>
            </a:r>
            <a:r>
              <a:rPr lang="en-US" sz="3300" dirty="0" smtClean="0"/>
              <a:t>he purpose of the project was to design and evaluate the economic feasibility  of the production of Acetic Acid utilizing an available CO</a:t>
            </a:r>
            <a:r>
              <a:rPr lang="en-US" sz="3300" baseline="-25000" dirty="0" smtClean="0"/>
              <a:t>2</a:t>
            </a:r>
            <a:r>
              <a:rPr lang="en-US" sz="3300" dirty="0" smtClean="0"/>
              <a:t> feed.</a:t>
            </a:r>
          </a:p>
          <a:p>
            <a:r>
              <a:rPr lang="en-US" sz="3300" dirty="0" smtClean="0"/>
              <a:t>The recommend design must meet the following:</a:t>
            </a:r>
          </a:p>
          <a:p>
            <a:pPr marL="742950" indent="-742950">
              <a:buFont typeface="+mj-lt"/>
              <a:buAutoNum type="arabicParenR"/>
            </a:pPr>
            <a:r>
              <a:rPr lang="en-US" sz="3300" dirty="0" smtClean="0"/>
              <a:t>Production of  250,000 </a:t>
            </a:r>
            <a:r>
              <a:rPr lang="en-US" sz="3300" dirty="0" err="1" smtClean="0"/>
              <a:t>lb</a:t>
            </a:r>
            <a:r>
              <a:rPr lang="en-US" sz="3300" dirty="0" smtClean="0"/>
              <a:t>/</a:t>
            </a:r>
            <a:r>
              <a:rPr lang="en-US" sz="3300" dirty="0" err="1" smtClean="0"/>
              <a:t>hr</a:t>
            </a:r>
            <a:r>
              <a:rPr lang="en-US" sz="3300" dirty="0" smtClean="0"/>
              <a:t> of Acetic Acid (</a:t>
            </a:r>
            <a:r>
              <a:rPr lang="en-US" sz="3300" dirty="0" err="1" smtClean="0"/>
              <a:t>AcOH</a:t>
            </a:r>
            <a:r>
              <a:rPr lang="en-US" sz="3300" dirty="0" smtClean="0"/>
              <a:t>).</a:t>
            </a:r>
          </a:p>
          <a:p>
            <a:pPr marL="742950" indent="-742950">
              <a:buFont typeface="+mj-lt"/>
              <a:buAutoNum type="arabicParenR"/>
            </a:pPr>
            <a:r>
              <a:rPr lang="en-US" sz="3300" dirty="0" smtClean="0"/>
              <a:t>There must be no emissions of CO</a:t>
            </a:r>
            <a:r>
              <a:rPr lang="en-US" sz="3300" baseline="-25000" dirty="0" smtClean="0"/>
              <a:t>2</a:t>
            </a:r>
            <a:r>
              <a:rPr lang="en-US" sz="3300" dirty="0" smtClean="0"/>
              <a:t> from the process.</a:t>
            </a:r>
            <a:endParaRPr lang="en-US" sz="3300" baseline="-25000" dirty="0" smtClean="0"/>
          </a:p>
        </p:txBody>
      </p:sp>
      <p:sp>
        <p:nvSpPr>
          <p:cNvPr id="9" name="TextBox 8"/>
          <p:cNvSpPr txBox="1"/>
          <p:nvPr/>
        </p:nvSpPr>
        <p:spPr>
          <a:xfrm>
            <a:off x="165190" y="8797498"/>
            <a:ext cx="8915400" cy="830997"/>
          </a:xfrm>
          <a:prstGeom prst="rect">
            <a:avLst/>
          </a:prstGeom>
          <a:solidFill>
            <a:srgbClr val="FF0000"/>
          </a:solidFill>
        </p:spPr>
        <p:txBody>
          <a:bodyPr wrap="square" rtlCol="0">
            <a:spAutoFit/>
          </a:bodyPr>
          <a:lstStyle/>
          <a:p>
            <a:r>
              <a:rPr lang="en-US" sz="4800" b="1" dirty="0" smtClean="0">
                <a:solidFill>
                  <a:schemeClr val="bg1"/>
                </a:solidFill>
                <a:latin typeface="+mj-lt"/>
              </a:rPr>
              <a:t>Initial Design Considerations</a:t>
            </a:r>
          </a:p>
        </p:txBody>
      </p:sp>
      <p:sp>
        <p:nvSpPr>
          <p:cNvPr id="14" name="TextBox 13"/>
          <p:cNvSpPr txBox="1"/>
          <p:nvPr/>
        </p:nvSpPr>
        <p:spPr>
          <a:xfrm>
            <a:off x="177980" y="9628495"/>
            <a:ext cx="8902610" cy="17358598"/>
          </a:xfrm>
          <a:prstGeom prst="rect">
            <a:avLst/>
          </a:prstGeom>
          <a:noFill/>
          <a:ln>
            <a:solidFill>
              <a:schemeClr val="bg1"/>
            </a:solidFill>
          </a:ln>
        </p:spPr>
        <p:txBody>
          <a:bodyPr wrap="square" rtlCol="0">
            <a:spAutoFit/>
          </a:bodyPr>
          <a:lstStyle/>
          <a:p>
            <a:r>
              <a:rPr lang="en-US" sz="3300" dirty="0" smtClean="0"/>
              <a:t>The production of acetic acid utilizing the available CO</a:t>
            </a:r>
            <a:r>
              <a:rPr lang="en-US" sz="3300" baseline="-25000" dirty="0" smtClean="0"/>
              <a:t>2</a:t>
            </a:r>
            <a:r>
              <a:rPr lang="en-US" sz="3300" dirty="0"/>
              <a:t> </a:t>
            </a:r>
            <a:r>
              <a:rPr lang="en-US" sz="3300" dirty="0" smtClean="0"/>
              <a:t>stream consisted of two primary reactions, i.e. methane reformation and methanol (</a:t>
            </a:r>
            <a:r>
              <a:rPr lang="en-US" sz="3300" dirty="0" err="1" smtClean="0"/>
              <a:t>MeOH</a:t>
            </a:r>
            <a:r>
              <a:rPr lang="en-US" sz="3300" dirty="0" smtClean="0"/>
              <a:t>) </a:t>
            </a:r>
            <a:r>
              <a:rPr lang="en-US" sz="3300" dirty="0" err="1" smtClean="0"/>
              <a:t>carbonylation</a:t>
            </a:r>
            <a:r>
              <a:rPr lang="en-US" sz="3300" dirty="0" smtClean="0"/>
              <a:t>.</a:t>
            </a:r>
          </a:p>
          <a:p>
            <a:endParaRPr lang="en-US" sz="3300" dirty="0" smtClean="0"/>
          </a:p>
          <a:p>
            <a:r>
              <a:rPr lang="en-US" sz="3300" b="1" u="sng" dirty="0"/>
              <a:t>Reformation:</a:t>
            </a:r>
          </a:p>
          <a:p>
            <a:pPr marL="457200" indent="-457200">
              <a:buFont typeface="Arial" panose="020B0604020202020204" pitchFamily="34" charset="0"/>
              <a:buChar char="•"/>
            </a:pPr>
            <a:r>
              <a:rPr lang="en-US" sz="3300" dirty="0"/>
              <a:t>Conversion of CH</a:t>
            </a:r>
            <a:r>
              <a:rPr lang="en-US" sz="3300" baseline="-25000" dirty="0"/>
              <a:t>4</a:t>
            </a:r>
            <a:r>
              <a:rPr lang="en-US" sz="3300" dirty="0"/>
              <a:t> vs. CO</a:t>
            </a:r>
            <a:r>
              <a:rPr lang="en-US" sz="3300" baseline="-25000" dirty="0"/>
              <a:t>2</a:t>
            </a:r>
            <a:r>
              <a:rPr lang="en-US" sz="3300" dirty="0"/>
              <a:t> reactant cost minimization of CO</a:t>
            </a:r>
            <a:r>
              <a:rPr lang="en-US" sz="3300" baseline="-25000" dirty="0"/>
              <a:t>2</a:t>
            </a:r>
            <a:r>
              <a:rPr lang="en-US" sz="3300" dirty="0"/>
              <a:t> utilization.</a:t>
            </a:r>
            <a:endParaRPr lang="en-US" sz="3300" baseline="-25000" dirty="0"/>
          </a:p>
          <a:p>
            <a:pPr marL="457200" indent="-457200">
              <a:buFont typeface="Arial" panose="020B0604020202020204" pitchFamily="34" charset="0"/>
              <a:buChar char="•"/>
            </a:pPr>
            <a:r>
              <a:rPr lang="en-US" sz="3300" dirty="0"/>
              <a:t>Catalysts selection to minimize coke formation, cost, and to maximize CH</a:t>
            </a:r>
            <a:r>
              <a:rPr lang="en-US" sz="3300" baseline="-25000" dirty="0"/>
              <a:t>4</a:t>
            </a:r>
            <a:r>
              <a:rPr lang="en-US" sz="3300" dirty="0"/>
              <a:t> conversion. Comparison of Ru, Ni, </a:t>
            </a:r>
            <a:r>
              <a:rPr lang="en-US" sz="3300" dirty="0" err="1"/>
              <a:t>Pd</a:t>
            </a:r>
            <a:r>
              <a:rPr lang="en-US" sz="3300" dirty="0"/>
              <a:t>  &amp; different supports</a:t>
            </a:r>
          </a:p>
          <a:p>
            <a:pPr marL="457200" indent="-457200">
              <a:buFont typeface="Arial" panose="020B0604020202020204" pitchFamily="34" charset="0"/>
              <a:buChar char="•"/>
            </a:pPr>
            <a:r>
              <a:rPr lang="en-US" sz="3300" dirty="0"/>
              <a:t>Various CO</a:t>
            </a:r>
            <a:r>
              <a:rPr lang="en-US" sz="3300" baseline="-25000" dirty="0"/>
              <a:t>2</a:t>
            </a:r>
            <a:r>
              <a:rPr lang="en-US" sz="3300" dirty="0"/>
              <a:t>/CH</a:t>
            </a:r>
            <a:r>
              <a:rPr lang="en-US" sz="3300" baseline="-25000" dirty="0"/>
              <a:t>4</a:t>
            </a:r>
            <a:r>
              <a:rPr lang="en-US" sz="3300" dirty="0"/>
              <a:t> molar feed ratio and effect on coke formation and conversion.</a:t>
            </a:r>
          </a:p>
          <a:p>
            <a:pPr marL="457200" indent="-457200">
              <a:buFont typeface="Arial" panose="020B0604020202020204" pitchFamily="34" charset="0"/>
              <a:buChar char="•"/>
            </a:pPr>
            <a:r>
              <a:rPr lang="en-US" sz="3300" dirty="0"/>
              <a:t>Reactor Temperature effects on conversion</a:t>
            </a:r>
          </a:p>
          <a:p>
            <a:pPr marL="457200" indent="-457200">
              <a:buFont typeface="Arial" panose="020B0604020202020204" pitchFamily="34" charset="0"/>
              <a:buChar char="•"/>
            </a:pPr>
            <a:r>
              <a:rPr lang="en-US" sz="3300" dirty="0"/>
              <a:t>Reactor Pressures effect on conversion</a:t>
            </a:r>
            <a:endParaRPr lang="en-US" sz="3300" baseline="-25000" dirty="0"/>
          </a:p>
          <a:p>
            <a:endParaRPr lang="en-US" sz="3300" dirty="0" smtClean="0"/>
          </a:p>
          <a:p>
            <a:r>
              <a:rPr lang="en-US" sz="3300" b="1" u="sng" dirty="0" err="1" smtClean="0"/>
              <a:t>Carbonylation</a:t>
            </a:r>
            <a:r>
              <a:rPr lang="en-US" sz="3300" b="1" u="sng" dirty="0" smtClean="0"/>
              <a:t>:</a:t>
            </a:r>
          </a:p>
          <a:p>
            <a:pPr marL="457200" indent="-457200">
              <a:buFont typeface="Arial" panose="020B0604020202020204" pitchFamily="34" charset="0"/>
              <a:buChar char="•"/>
            </a:pPr>
            <a:r>
              <a:rPr lang="en-US" sz="3300" dirty="0"/>
              <a:t>Catalyst, promoter and co-catalyst choices impacted CO </a:t>
            </a:r>
            <a:r>
              <a:rPr lang="en-US" sz="3300" dirty="0" smtClean="0"/>
              <a:t>utilization, reaction conditions and process economic feasibility</a:t>
            </a:r>
          </a:p>
          <a:p>
            <a:pPr marL="457200" indent="-457200">
              <a:buFont typeface="Arial" panose="020B0604020202020204" pitchFamily="34" charset="0"/>
              <a:buChar char="•"/>
            </a:pPr>
            <a:r>
              <a:rPr lang="en-US" sz="3300" dirty="0"/>
              <a:t>Any catalyst/co-catalyst must be recycled completely or nearly completely as to mitigate environmental risk and economic </a:t>
            </a:r>
            <a:r>
              <a:rPr lang="en-US" sz="3300" dirty="0" smtClean="0"/>
              <a:t>impact</a:t>
            </a:r>
          </a:p>
          <a:p>
            <a:pPr marL="457200" indent="-457200">
              <a:buFont typeface="Arial" panose="020B0604020202020204" pitchFamily="34" charset="0"/>
              <a:buChar char="•"/>
            </a:pPr>
            <a:r>
              <a:rPr lang="en-US" sz="3300" dirty="0" smtClean="0"/>
              <a:t>Catalyst choice also had large influence water gas shift reaction (WSGR), a major side reaction</a:t>
            </a:r>
          </a:p>
          <a:p>
            <a:pPr marL="457200" indent="-457200">
              <a:buFont typeface="Arial" panose="020B0604020202020204" pitchFamily="34" charset="0"/>
              <a:buChar char="•"/>
            </a:pPr>
            <a:r>
              <a:rPr lang="en-US" sz="3300" dirty="0" smtClean="0"/>
              <a:t>CO</a:t>
            </a:r>
            <a:r>
              <a:rPr lang="en-US" sz="3300" baseline="-25000" dirty="0" smtClean="0"/>
              <a:t>2</a:t>
            </a:r>
            <a:r>
              <a:rPr lang="en-US" sz="3300" dirty="0" smtClean="0"/>
              <a:t> could not be released from process, therefore the WGSR needed to be limited</a:t>
            </a:r>
          </a:p>
          <a:p>
            <a:pPr marL="457200" indent="-457200">
              <a:buFont typeface="Arial" panose="020B0604020202020204" pitchFamily="34" charset="0"/>
              <a:buChar char="•"/>
            </a:pPr>
            <a:r>
              <a:rPr lang="en-US" sz="3300" dirty="0" smtClean="0"/>
              <a:t>Presence of water in reactor necessary to ensure no drying out of catalyst </a:t>
            </a:r>
          </a:p>
          <a:p>
            <a:pPr marL="457200" indent="-457200">
              <a:buFont typeface="Arial" panose="020B0604020202020204" pitchFamily="34" charset="0"/>
              <a:buChar char="•"/>
            </a:pPr>
            <a:r>
              <a:rPr lang="en-US" sz="3300" dirty="0" smtClean="0"/>
              <a:t>Major </a:t>
            </a:r>
            <a:r>
              <a:rPr lang="en-US" sz="3300" dirty="0"/>
              <a:t>by-products were propionic acid and </a:t>
            </a:r>
            <a:r>
              <a:rPr lang="en-US" sz="3300" dirty="0" smtClean="0"/>
              <a:t>acetaldehyde</a:t>
            </a:r>
          </a:p>
          <a:p>
            <a:pPr marL="457200" indent="-457200">
              <a:buFont typeface="Arial" panose="020B0604020202020204" pitchFamily="34" charset="0"/>
              <a:buChar char="•"/>
            </a:pPr>
            <a:r>
              <a:rPr lang="en-US" sz="3300" dirty="0" smtClean="0"/>
              <a:t>Product separation and purification to achieve desired purity</a:t>
            </a:r>
          </a:p>
          <a:p>
            <a:pPr marL="457200" indent="-457200">
              <a:buFont typeface="Arial" panose="020B0604020202020204" pitchFamily="34" charset="0"/>
              <a:buChar char="•"/>
            </a:pPr>
            <a:endParaRPr lang="en-US" sz="3300" dirty="0" smtClean="0"/>
          </a:p>
        </p:txBody>
      </p:sp>
      <p:sp>
        <p:nvSpPr>
          <p:cNvPr id="15" name="TextBox 14"/>
          <p:cNvSpPr txBox="1"/>
          <p:nvPr/>
        </p:nvSpPr>
        <p:spPr>
          <a:xfrm>
            <a:off x="9372600" y="16397900"/>
            <a:ext cx="8915400" cy="830997"/>
          </a:xfrm>
          <a:prstGeom prst="rect">
            <a:avLst/>
          </a:prstGeom>
          <a:solidFill>
            <a:srgbClr val="FF0000"/>
          </a:solidFill>
        </p:spPr>
        <p:txBody>
          <a:bodyPr wrap="square" rtlCol="0">
            <a:spAutoFit/>
          </a:bodyPr>
          <a:lstStyle/>
          <a:p>
            <a:r>
              <a:rPr lang="en-US" sz="4800" b="1" dirty="0" smtClean="0">
                <a:solidFill>
                  <a:schemeClr val="bg1"/>
                </a:solidFill>
                <a:latin typeface="+mj-lt"/>
              </a:rPr>
              <a:t>Key Streams: Products and Feeds</a:t>
            </a:r>
          </a:p>
        </p:txBody>
      </p:sp>
      <p:sp>
        <p:nvSpPr>
          <p:cNvPr id="17" name="TextBox 16"/>
          <p:cNvSpPr txBox="1"/>
          <p:nvPr/>
        </p:nvSpPr>
        <p:spPr>
          <a:xfrm>
            <a:off x="9372600" y="24841200"/>
            <a:ext cx="8915400" cy="830997"/>
          </a:xfrm>
          <a:prstGeom prst="rect">
            <a:avLst/>
          </a:prstGeom>
          <a:solidFill>
            <a:srgbClr val="FF0000"/>
          </a:solidFill>
        </p:spPr>
        <p:txBody>
          <a:bodyPr wrap="square" rtlCol="0">
            <a:spAutoFit/>
          </a:bodyPr>
          <a:lstStyle/>
          <a:p>
            <a:r>
              <a:rPr lang="en-US" sz="4800" b="1" dirty="0" smtClean="0">
                <a:solidFill>
                  <a:schemeClr val="bg1"/>
                </a:solidFill>
                <a:latin typeface="+mj-lt"/>
              </a:rPr>
              <a:t>Economics</a:t>
            </a:r>
          </a:p>
        </p:txBody>
      </p:sp>
      <p:sp>
        <p:nvSpPr>
          <p:cNvPr id="19" name="TextBox 18"/>
          <p:cNvSpPr txBox="1"/>
          <p:nvPr/>
        </p:nvSpPr>
        <p:spPr>
          <a:xfrm>
            <a:off x="177980" y="26601003"/>
            <a:ext cx="8915400" cy="830997"/>
          </a:xfrm>
          <a:prstGeom prst="rect">
            <a:avLst/>
          </a:prstGeom>
          <a:solidFill>
            <a:srgbClr val="FF0000"/>
          </a:solidFill>
        </p:spPr>
        <p:txBody>
          <a:bodyPr wrap="square" rtlCol="0">
            <a:spAutoFit/>
          </a:bodyPr>
          <a:lstStyle/>
          <a:p>
            <a:r>
              <a:rPr lang="en-US" sz="4800" b="1" dirty="0" smtClean="0">
                <a:solidFill>
                  <a:schemeClr val="bg1"/>
                </a:solidFill>
                <a:latin typeface="+mj-lt"/>
              </a:rPr>
              <a:t>References</a:t>
            </a:r>
          </a:p>
        </p:txBody>
      </p:sp>
      <p:sp>
        <p:nvSpPr>
          <p:cNvPr id="21" name="TextBox 20"/>
          <p:cNvSpPr txBox="1"/>
          <p:nvPr/>
        </p:nvSpPr>
        <p:spPr>
          <a:xfrm>
            <a:off x="18745200" y="16397900"/>
            <a:ext cx="15087600" cy="830997"/>
          </a:xfrm>
          <a:prstGeom prst="rect">
            <a:avLst/>
          </a:prstGeom>
          <a:solidFill>
            <a:srgbClr val="FF0000"/>
          </a:solidFill>
        </p:spPr>
        <p:txBody>
          <a:bodyPr wrap="square" rtlCol="0">
            <a:spAutoFit/>
          </a:bodyPr>
          <a:lstStyle/>
          <a:p>
            <a:pPr algn="ctr"/>
            <a:r>
              <a:rPr lang="en-US" sz="4800" b="1" dirty="0" smtClean="0">
                <a:solidFill>
                  <a:schemeClr val="bg1"/>
                </a:solidFill>
                <a:latin typeface="+mj-lt"/>
              </a:rPr>
              <a:t>Design Strategy </a:t>
            </a:r>
          </a:p>
        </p:txBody>
      </p:sp>
      <p:sp>
        <p:nvSpPr>
          <p:cNvPr id="23" name="TextBox 22"/>
          <p:cNvSpPr txBox="1"/>
          <p:nvPr/>
        </p:nvSpPr>
        <p:spPr>
          <a:xfrm>
            <a:off x="18745200" y="17350521"/>
            <a:ext cx="7315200" cy="723275"/>
          </a:xfrm>
          <a:prstGeom prst="rect">
            <a:avLst/>
          </a:prstGeom>
          <a:solidFill>
            <a:srgbClr val="FF0000"/>
          </a:solidFill>
          <a:ln>
            <a:solidFill>
              <a:srgbClr val="FF0000"/>
            </a:solidFill>
          </a:ln>
        </p:spPr>
        <p:txBody>
          <a:bodyPr wrap="square" rtlCol="0">
            <a:spAutoFit/>
          </a:bodyPr>
          <a:lstStyle/>
          <a:p>
            <a:r>
              <a:rPr lang="en-US" sz="4100" b="1" i="1" dirty="0" smtClean="0">
                <a:solidFill>
                  <a:schemeClr val="bg1"/>
                </a:solidFill>
                <a:latin typeface="+mj-lt"/>
              </a:rPr>
              <a:t>Reformation of CH</a:t>
            </a:r>
            <a:r>
              <a:rPr lang="en-US" sz="4100" b="1" i="1" baseline="-25000" dirty="0" smtClean="0">
                <a:solidFill>
                  <a:schemeClr val="bg1"/>
                </a:solidFill>
                <a:latin typeface="+mj-lt"/>
              </a:rPr>
              <a:t>4</a:t>
            </a:r>
            <a:endParaRPr lang="en-US" sz="4100" b="1" i="1" dirty="0" smtClean="0">
              <a:solidFill>
                <a:schemeClr val="bg1"/>
              </a:solidFill>
              <a:latin typeface="+mj-lt"/>
            </a:endParaRPr>
          </a:p>
        </p:txBody>
      </p:sp>
      <p:sp>
        <p:nvSpPr>
          <p:cNvPr id="24" name="TextBox 23"/>
          <p:cNvSpPr txBox="1"/>
          <p:nvPr/>
        </p:nvSpPr>
        <p:spPr>
          <a:xfrm>
            <a:off x="26517600" y="17350520"/>
            <a:ext cx="7315200" cy="723275"/>
          </a:xfrm>
          <a:prstGeom prst="rect">
            <a:avLst/>
          </a:prstGeom>
          <a:solidFill>
            <a:srgbClr val="FF0000"/>
          </a:solidFill>
          <a:ln>
            <a:solidFill>
              <a:srgbClr val="FF0000"/>
            </a:solidFill>
          </a:ln>
        </p:spPr>
        <p:txBody>
          <a:bodyPr wrap="square" rtlCol="0">
            <a:spAutoFit/>
          </a:bodyPr>
          <a:lstStyle/>
          <a:p>
            <a:r>
              <a:rPr lang="en-US" sz="4100" b="1" i="1" dirty="0" err="1" smtClean="0">
                <a:solidFill>
                  <a:schemeClr val="bg1"/>
                </a:solidFill>
                <a:latin typeface="+mj-lt"/>
              </a:rPr>
              <a:t>Carbonylation</a:t>
            </a:r>
            <a:r>
              <a:rPr lang="en-US" sz="4100" b="1" i="1" dirty="0" smtClean="0">
                <a:solidFill>
                  <a:schemeClr val="bg1"/>
                </a:solidFill>
                <a:latin typeface="+mj-lt"/>
              </a:rPr>
              <a:t> of </a:t>
            </a:r>
            <a:r>
              <a:rPr lang="en-US" sz="4100" b="1" i="1" dirty="0" err="1" smtClean="0">
                <a:solidFill>
                  <a:schemeClr val="bg1"/>
                </a:solidFill>
                <a:latin typeface="+mj-lt"/>
              </a:rPr>
              <a:t>MeOH</a:t>
            </a:r>
            <a:endParaRPr lang="en-US" sz="4100" b="1" i="1" dirty="0" smtClean="0">
              <a:solidFill>
                <a:schemeClr val="bg1"/>
              </a:solidFill>
              <a:latin typeface="+mj-lt"/>
            </a:endParaRPr>
          </a:p>
        </p:txBody>
      </p:sp>
      <p:sp>
        <p:nvSpPr>
          <p:cNvPr id="25" name="TextBox 24"/>
          <p:cNvSpPr txBox="1"/>
          <p:nvPr/>
        </p:nvSpPr>
        <p:spPr>
          <a:xfrm>
            <a:off x="34290000" y="16383000"/>
            <a:ext cx="8534400" cy="830997"/>
          </a:xfrm>
          <a:prstGeom prst="rect">
            <a:avLst/>
          </a:prstGeom>
          <a:solidFill>
            <a:srgbClr val="FF0000"/>
          </a:solidFill>
        </p:spPr>
        <p:txBody>
          <a:bodyPr wrap="square" rtlCol="0">
            <a:spAutoFit/>
          </a:bodyPr>
          <a:lstStyle/>
          <a:p>
            <a:r>
              <a:rPr lang="en-US" sz="4800" b="1" dirty="0" smtClean="0">
                <a:solidFill>
                  <a:schemeClr val="bg1"/>
                </a:solidFill>
                <a:latin typeface="+mj-lt"/>
              </a:rPr>
              <a:t>Future Work</a:t>
            </a:r>
          </a:p>
        </p:txBody>
      </p:sp>
      <p:sp>
        <p:nvSpPr>
          <p:cNvPr id="26" name="TextBox 25"/>
          <p:cNvSpPr txBox="1"/>
          <p:nvPr/>
        </p:nvSpPr>
        <p:spPr>
          <a:xfrm>
            <a:off x="34302790" y="17213997"/>
            <a:ext cx="8522157" cy="14865608"/>
          </a:xfrm>
          <a:prstGeom prst="rect">
            <a:avLst/>
          </a:prstGeom>
          <a:noFill/>
          <a:ln>
            <a:solidFill>
              <a:schemeClr val="bg1"/>
            </a:solidFill>
          </a:ln>
        </p:spPr>
        <p:txBody>
          <a:bodyPr wrap="square" rtlCol="0">
            <a:spAutoFit/>
          </a:bodyPr>
          <a:lstStyle/>
          <a:p>
            <a:pPr lvl="0"/>
            <a:r>
              <a:rPr lang="en-US" sz="3200" dirty="0"/>
              <a:t>The following are recommendations made by the design team that would further improve the process feasibility. These changes came after the process design was finalized and should be considered for any future process development</a:t>
            </a:r>
            <a:r>
              <a:rPr lang="en-US" sz="3200" dirty="0" smtClean="0"/>
              <a:t>.</a:t>
            </a:r>
          </a:p>
          <a:p>
            <a:pPr marL="457200" lvl="0" indent="-457200">
              <a:buFont typeface="Arial" panose="020B0604020202020204" pitchFamily="34" charset="0"/>
              <a:buChar char="•"/>
            </a:pPr>
            <a:r>
              <a:rPr lang="en-US" sz="3200" dirty="0" smtClean="0"/>
              <a:t>Consideration of multiple reactors to allow for online catalyst regeneration</a:t>
            </a:r>
          </a:p>
          <a:p>
            <a:pPr marL="457200" lvl="0" indent="-457200">
              <a:buFont typeface="Arial" panose="020B0604020202020204" pitchFamily="34" charset="0"/>
              <a:buChar char="•"/>
            </a:pPr>
            <a:r>
              <a:rPr lang="en-US" sz="3200" dirty="0" smtClean="0"/>
              <a:t>Examine the need for a CO</a:t>
            </a:r>
            <a:r>
              <a:rPr lang="en-US" sz="3200" baseline="-25000" dirty="0" smtClean="0"/>
              <a:t>2</a:t>
            </a:r>
            <a:r>
              <a:rPr lang="en-US" sz="3200" dirty="0"/>
              <a:t> </a:t>
            </a:r>
            <a:r>
              <a:rPr lang="en-US" sz="3200" dirty="0" smtClean="0"/>
              <a:t>purge to limit the presence and potential build up of nitrogen and hydrogen</a:t>
            </a:r>
          </a:p>
          <a:p>
            <a:pPr marL="457200" lvl="0" indent="-457200">
              <a:buFont typeface="Arial" panose="020B0604020202020204" pitchFamily="34" charset="0"/>
              <a:buChar char="•"/>
            </a:pPr>
            <a:r>
              <a:rPr lang="en-US" sz="3200" dirty="0" smtClean="0"/>
              <a:t>Further study the reaction kinetics of the reformation reactor and detail the effects of catalyst degradation on the system</a:t>
            </a:r>
          </a:p>
          <a:p>
            <a:pPr marL="457200" lvl="0" indent="-457200">
              <a:buFont typeface="Arial" panose="020B0604020202020204" pitchFamily="34" charset="0"/>
              <a:buChar char="•"/>
            </a:pPr>
            <a:r>
              <a:rPr lang="en-US" sz="3200" dirty="0" smtClean="0"/>
              <a:t>Conduct further research on the catalyst (IrI</a:t>
            </a:r>
            <a:r>
              <a:rPr lang="en-US" sz="3200" baseline="-25000" dirty="0" smtClean="0"/>
              <a:t>3</a:t>
            </a:r>
            <a:r>
              <a:rPr lang="en-US" sz="3200" dirty="0" smtClean="0"/>
              <a:t>) to fully understand solubility, effectiveness, and age pattern</a:t>
            </a:r>
          </a:p>
          <a:p>
            <a:pPr marL="457200" lvl="0" indent="-457200">
              <a:buFont typeface="Arial" panose="020B0604020202020204" pitchFamily="34" charset="0"/>
              <a:buChar char="•"/>
            </a:pPr>
            <a:r>
              <a:rPr lang="en-US" sz="3200" dirty="0" smtClean="0"/>
              <a:t>Reevaluate holding periods of materials to follow industry standards to better gauge </a:t>
            </a:r>
            <a:r>
              <a:rPr lang="en-US" sz="3200" smtClean="0"/>
              <a:t>storage requirements</a:t>
            </a:r>
            <a:endParaRPr lang="en-US" sz="3200" dirty="0" smtClean="0"/>
          </a:p>
          <a:p>
            <a:pPr marL="457200" lvl="0" indent="-457200">
              <a:buFont typeface="Arial" panose="020B0604020202020204" pitchFamily="34" charset="0"/>
              <a:buChar char="•"/>
            </a:pPr>
            <a:r>
              <a:rPr lang="en-US" sz="3200" dirty="0" smtClean="0"/>
              <a:t> Additional research on material selection to ensure proper material usage for equipment throughout the system</a:t>
            </a:r>
          </a:p>
          <a:p>
            <a:pPr marL="457200" lvl="0" indent="-457200">
              <a:buFont typeface="Arial" panose="020B0604020202020204" pitchFamily="34" charset="0"/>
              <a:buChar char="•"/>
            </a:pPr>
            <a:r>
              <a:rPr lang="en-US" sz="3200" dirty="0" smtClean="0"/>
              <a:t>Conduct scale up studies to examine the byproduct reactions and determine their actual presence in the system</a:t>
            </a:r>
          </a:p>
          <a:p>
            <a:pPr marL="457200" lvl="0" indent="-457200">
              <a:buFont typeface="Arial" panose="020B0604020202020204" pitchFamily="34" charset="0"/>
              <a:buChar char="•"/>
            </a:pPr>
            <a:r>
              <a:rPr lang="en-US" sz="3200" dirty="0" smtClean="0"/>
              <a:t>Examine the design of an Emergency Relief System that can properly treat flushed gasses in times of emergency</a:t>
            </a:r>
          </a:p>
          <a:p>
            <a:pPr marL="457200" lvl="0" indent="-457200">
              <a:buFont typeface="Arial" panose="020B0604020202020204" pitchFamily="34" charset="0"/>
              <a:buChar char="•"/>
            </a:pPr>
            <a:r>
              <a:rPr lang="en-US" sz="3200" dirty="0" smtClean="0"/>
              <a:t>Examine the effects of CO</a:t>
            </a:r>
            <a:r>
              <a:rPr lang="en-US" sz="3200" baseline="-25000" dirty="0" smtClean="0"/>
              <a:t>2</a:t>
            </a:r>
            <a:r>
              <a:rPr lang="en-US" sz="3200" dirty="0" smtClean="0"/>
              <a:t> internal transfer fees and </a:t>
            </a:r>
            <a:r>
              <a:rPr lang="en-US" sz="3200" dirty="0" err="1" smtClean="0"/>
              <a:t>AcOH</a:t>
            </a:r>
            <a:r>
              <a:rPr lang="en-US" sz="3200" dirty="0" smtClean="0"/>
              <a:t> pricing on economic returns</a:t>
            </a:r>
            <a:endParaRPr lang="en-US" sz="3200" dirty="0"/>
          </a:p>
        </p:txBody>
      </p:sp>
      <p:sp>
        <p:nvSpPr>
          <p:cNvPr id="22" name="TextBox 21"/>
          <p:cNvSpPr txBox="1"/>
          <p:nvPr/>
        </p:nvSpPr>
        <p:spPr>
          <a:xfrm>
            <a:off x="26497733" y="18099405"/>
            <a:ext cx="7335067" cy="14742497"/>
          </a:xfrm>
          <a:prstGeom prst="rect">
            <a:avLst/>
          </a:prstGeom>
          <a:noFill/>
          <a:ln>
            <a:solidFill>
              <a:schemeClr val="bg1"/>
            </a:solidFill>
          </a:ln>
        </p:spPr>
        <p:txBody>
          <a:bodyPr wrap="square" rtlCol="0">
            <a:spAutoFit/>
          </a:bodyPr>
          <a:lstStyle/>
          <a:p>
            <a:pPr marL="457200" indent="-457200">
              <a:buFont typeface="Arial" panose="020B0604020202020204" pitchFamily="34" charset="0"/>
              <a:buChar char="•"/>
            </a:pPr>
            <a:r>
              <a:rPr lang="en-US" sz="3300" dirty="0" smtClean="0"/>
              <a:t>Major </a:t>
            </a:r>
            <a:r>
              <a:rPr lang="en-US" sz="3300" dirty="0" err="1" smtClean="0"/>
              <a:t>MeOH</a:t>
            </a:r>
            <a:r>
              <a:rPr lang="en-US" sz="3300" dirty="0" smtClean="0"/>
              <a:t> </a:t>
            </a:r>
            <a:r>
              <a:rPr lang="en-US" sz="3300" dirty="0" err="1" smtClean="0"/>
              <a:t>carbonylation</a:t>
            </a:r>
            <a:r>
              <a:rPr lang="en-US" sz="3300" dirty="0" smtClean="0"/>
              <a:t> </a:t>
            </a:r>
            <a:r>
              <a:rPr lang="en-US" sz="3300" dirty="0"/>
              <a:t>processes considered: </a:t>
            </a:r>
            <a:r>
              <a:rPr lang="en-US" sz="3300" dirty="0" smtClean="0"/>
              <a:t> </a:t>
            </a:r>
            <a:r>
              <a:rPr lang="en-US" sz="3300" dirty="0" err="1" smtClean="0"/>
              <a:t>Cativa</a:t>
            </a:r>
            <a:r>
              <a:rPr lang="en-US" sz="3300" dirty="0"/>
              <a:t>™ and </a:t>
            </a:r>
            <a:r>
              <a:rPr lang="en-US" sz="3300" dirty="0" smtClean="0"/>
              <a:t>Monsanto</a:t>
            </a:r>
          </a:p>
          <a:p>
            <a:pPr marL="457200" indent="-457200">
              <a:buFont typeface="Arial" panose="020B0604020202020204" pitchFamily="34" charset="0"/>
              <a:buChar char="•"/>
            </a:pPr>
            <a:r>
              <a:rPr lang="en-US" sz="3300" dirty="0" smtClean="0"/>
              <a:t>Monsanto process catalyzed by Rhodium (Rh, cost ≈ $1,175/troy </a:t>
            </a:r>
            <a:r>
              <a:rPr lang="en-US" sz="3300" dirty="0" err="1" smtClean="0"/>
              <a:t>oz</a:t>
            </a:r>
            <a:r>
              <a:rPr lang="en-US" sz="3300" dirty="0" smtClean="0"/>
              <a:t>) at OP </a:t>
            </a:r>
            <a:r>
              <a:rPr lang="en-US" sz="3300" dirty="0"/>
              <a:t>conditions </a:t>
            </a:r>
            <a:r>
              <a:rPr lang="en-US" sz="3300" dirty="0" smtClean="0"/>
              <a:t>of   425 </a:t>
            </a:r>
            <a:r>
              <a:rPr lang="en-US" sz="3300" dirty="0"/>
              <a:t>– 855 </a:t>
            </a:r>
            <a:r>
              <a:rPr lang="en-US" sz="3300" dirty="0" smtClean="0"/>
              <a:t>psig,     302 </a:t>
            </a:r>
            <a:r>
              <a:rPr lang="en-US" sz="3300" dirty="0"/>
              <a:t>– 392°F and </a:t>
            </a:r>
            <a:r>
              <a:rPr lang="en-US" sz="3300" dirty="0" smtClean="0"/>
              <a:t>≥ </a:t>
            </a:r>
            <a:r>
              <a:rPr lang="en-US" sz="3300" dirty="0"/>
              <a:t>10 </a:t>
            </a:r>
            <a:r>
              <a:rPr lang="en-US" sz="3300" dirty="0" err="1"/>
              <a:t>wt</a:t>
            </a:r>
            <a:r>
              <a:rPr lang="en-US" sz="3300" dirty="0" smtClean="0"/>
              <a:t>% water</a:t>
            </a:r>
          </a:p>
          <a:p>
            <a:pPr marL="1371600" lvl="1" indent="-457200">
              <a:buFont typeface="Arial" panose="020B0604020202020204" pitchFamily="34" charset="0"/>
              <a:buChar char="•"/>
            </a:pPr>
            <a:r>
              <a:rPr lang="en-US" sz="3300" dirty="0" smtClean="0"/>
              <a:t>CO utilization ≈ 84%</a:t>
            </a:r>
          </a:p>
          <a:p>
            <a:pPr marL="457200" indent="-457200">
              <a:buFont typeface="Arial" panose="020B0604020202020204" pitchFamily="34" charset="0"/>
              <a:buChar char="•"/>
            </a:pPr>
            <a:r>
              <a:rPr lang="en-US" sz="3300" dirty="0" err="1"/>
              <a:t>Cativa</a:t>
            </a:r>
            <a:r>
              <a:rPr lang="en-US" sz="3300" dirty="0" smtClean="0"/>
              <a:t>™ (chosen) </a:t>
            </a:r>
            <a:r>
              <a:rPr lang="en-US" sz="3300" dirty="0"/>
              <a:t>process catalyzed by </a:t>
            </a:r>
            <a:r>
              <a:rPr lang="en-US" sz="3300" dirty="0" smtClean="0"/>
              <a:t>Iridium (</a:t>
            </a:r>
            <a:r>
              <a:rPr lang="en-US" sz="3300" dirty="0" err="1" smtClean="0"/>
              <a:t>Ir</a:t>
            </a:r>
            <a:r>
              <a:rPr lang="en-US" sz="3300" dirty="0" smtClean="0"/>
              <a:t>, </a:t>
            </a:r>
            <a:r>
              <a:rPr lang="en-US" sz="3300" dirty="0"/>
              <a:t>cost ≈ </a:t>
            </a:r>
            <a:r>
              <a:rPr lang="en-US" sz="3300" dirty="0" smtClean="0"/>
              <a:t>$575/troy </a:t>
            </a:r>
            <a:r>
              <a:rPr lang="en-US" sz="3300" dirty="0" err="1"/>
              <a:t>oz</a:t>
            </a:r>
            <a:r>
              <a:rPr lang="en-US" sz="3300" dirty="0"/>
              <a:t>) </a:t>
            </a:r>
            <a:r>
              <a:rPr lang="en-US" sz="3300" dirty="0" smtClean="0"/>
              <a:t>and methyl iodide (</a:t>
            </a:r>
            <a:r>
              <a:rPr lang="en-US" sz="3300" dirty="0" err="1" smtClean="0"/>
              <a:t>MeI</a:t>
            </a:r>
            <a:r>
              <a:rPr lang="en-US" sz="3300" dirty="0" smtClean="0"/>
              <a:t>) at </a:t>
            </a:r>
            <a:r>
              <a:rPr lang="en-US" sz="3300" dirty="0"/>
              <a:t>OP conditions of 200 </a:t>
            </a:r>
            <a:r>
              <a:rPr lang="en-US" sz="3300" dirty="0" smtClean="0"/>
              <a:t>psig, 347 </a:t>
            </a:r>
            <a:r>
              <a:rPr lang="en-US" sz="3300" dirty="0"/>
              <a:t>- </a:t>
            </a:r>
            <a:r>
              <a:rPr lang="en-US" sz="3300" dirty="0" smtClean="0"/>
              <a:t>392°F </a:t>
            </a:r>
            <a:r>
              <a:rPr lang="en-US" sz="3300" dirty="0"/>
              <a:t>and </a:t>
            </a:r>
            <a:r>
              <a:rPr lang="en-US" sz="3300" dirty="0" smtClean="0"/>
              <a:t>≈ 4.5 – 5.5 </a:t>
            </a:r>
            <a:r>
              <a:rPr lang="en-US" sz="3300" dirty="0" err="1"/>
              <a:t>wt</a:t>
            </a:r>
            <a:r>
              <a:rPr lang="en-US" sz="3300" dirty="0" smtClean="0"/>
              <a:t>% water</a:t>
            </a:r>
          </a:p>
          <a:p>
            <a:pPr marL="1371600" lvl="1" indent="-457200">
              <a:buFont typeface="Arial" panose="020B0604020202020204" pitchFamily="34" charset="0"/>
              <a:buChar char="•"/>
            </a:pPr>
            <a:r>
              <a:rPr lang="en-US" sz="3300" dirty="0" smtClean="0"/>
              <a:t>CO utilization ≥ 94%</a:t>
            </a:r>
          </a:p>
          <a:p>
            <a:pPr marL="1371600" lvl="1" indent="-457200">
              <a:buFont typeface="Arial" panose="020B0604020202020204" pitchFamily="34" charset="0"/>
              <a:buChar char="•"/>
            </a:pPr>
            <a:r>
              <a:rPr lang="en-US" sz="3300" dirty="0" smtClean="0"/>
              <a:t>30% lower overall CO</a:t>
            </a:r>
            <a:r>
              <a:rPr lang="en-US" sz="3300" baseline="-25000" dirty="0" smtClean="0"/>
              <a:t>2</a:t>
            </a:r>
            <a:r>
              <a:rPr lang="en-US" sz="3300" dirty="0" smtClean="0"/>
              <a:t> emissions</a:t>
            </a:r>
          </a:p>
          <a:p>
            <a:pPr marL="457200" indent="-457200">
              <a:buFont typeface="Arial" panose="020B0604020202020204" pitchFamily="34" charset="0"/>
              <a:buChar char="•"/>
            </a:pPr>
            <a:r>
              <a:rPr lang="en-US" sz="3300" dirty="0" err="1" smtClean="0"/>
              <a:t>MeI</a:t>
            </a:r>
            <a:r>
              <a:rPr lang="en-US" sz="3300" dirty="0" smtClean="0"/>
              <a:t> </a:t>
            </a:r>
            <a:r>
              <a:rPr lang="en-US" sz="3300" dirty="0" err="1" smtClean="0"/>
              <a:t>soluable</a:t>
            </a:r>
            <a:r>
              <a:rPr lang="en-US" sz="3300" dirty="0" smtClean="0"/>
              <a:t> in feed </a:t>
            </a:r>
            <a:r>
              <a:rPr lang="en-US" sz="3300" dirty="0" err="1" smtClean="0"/>
              <a:t>MeOH</a:t>
            </a:r>
            <a:r>
              <a:rPr lang="en-US" sz="3300" dirty="0" smtClean="0"/>
              <a:t>/water mixture and allowed for feed to be used as absorbing liquid to recover co-catalyst </a:t>
            </a:r>
            <a:r>
              <a:rPr lang="en-US" sz="3300" dirty="0" err="1" smtClean="0"/>
              <a:t>MeI</a:t>
            </a:r>
            <a:endParaRPr lang="en-US" sz="3300" dirty="0" smtClean="0"/>
          </a:p>
          <a:p>
            <a:pPr marL="457200" indent="-457200">
              <a:buFont typeface="Arial" panose="020B0604020202020204" pitchFamily="34" charset="0"/>
              <a:buChar char="•"/>
            </a:pPr>
            <a:r>
              <a:rPr lang="en-US" sz="3300" dirty="0" err="1" smtClean="0"/>
              <a:t>Ir</a:t>
            </a:r>
            <a:r>
              <a:rPr lang="en-US" sz="3300" dirty="0" smtClean="0"/>
              <a:t> catalyst </a:t>
            </a:r>
            <a:r>
              <a:rPr lang="en-US" sz="3300" dirty="0" err="1" smtClean="0"/>
              <a:t>soluable</a:t>
            </a:r>
            <a:r>
              <a:rPr lang="en-US" sz="3300" dirty="0" smtClean="0"/>
              <a:t> in </a:t>
            </a:r>
            <a:r>
              <a:rPr lang="en-US" sz="3300" dirty="0" err="1" smtClean="0"/>
              <a:t>MeI</a:t>
            </a:r>
            <a:r>
              <a:rPr lang="en-US" sz="3300" dirty="0" smtClean="0"/>
              <a:t>, therefore was recovered with </a:t>
            </a:r>
            <a:r>
              <a:rPr lang="en-US" sz="3300" dirty="0" err="1" smtClean="0"/>
              <a:t>MeI</a:t>
            </a:r>
            <a:endParaRPr lang="en-US" sz="3300" dirty="0" smtClean="0"/>
          </a:p>
          <a:p>
            <a:pPr marL="457200" indent="-457200">
              <a:buFont typeface="Arial" panose="020B0604020202020204" pitchFamily="34" charset="0"/>
              <a:buChar char="•"/>
            </a:pPr>
            <a:r>
              <a:rPr lang="en-US" sz="3300" dirty="0" smtClean="0"/>
              <a:t>Feed costs reduced via </a:t>
            </a:r>
            <a:r>
              <a:rPr lang="en-US" sz="3300" dirty="0" err="1" smtClean="0"/>
              <a:t>MeOH</a:t>
            </a:r>
            <a:r>
              <a:rPr lang="en-US" sz="3300" dirty="0" smtClean="0"/>
              <a:t>, CO, CO</a:t>
            </a:r>
            <a:r>
              <a:rPr lang="en-US" sz="3300" baseline="-25000" dirty="0" smtClean="0"/>
              <a:t>2</a:t>
            </a:r>
            <a:r>
              <a:rPr lang="en-US" sz="3300" dirty="0" smtClean="0"/>
              <a:t> and methane recycle</a:t>
            </a:r>
          </a:p>
          <a:p>
            <a:pPr marL="457200" indent="-457200">
              <a:buFont typeface="Arial" panose="020B0604020202020204" pitchFamily="34" charset="0"/>
              <a:buChar char="•"/>
            </a:pPr>
            <a:r>
              <a:rPr lang="en-US" sz="3300" dirty="0" err="1" smtClean="0"/>
              <a:t>AcOH</a:t>
            </a:r>
            <a:r>
              <a:rPr lang="en-US" sz="3300" dirty="0" smtClean="0"/>
              <a:t> product lost by initial separation recycled and recovered to product during </a:t>
            </a:r>
            <a:r>
              <a:rPr lang="en-US" sz="3300" dirty="0" err="1" smtClean="0"/>
              <a:t>MeOH</a:t>
            </a:r>
            <a:r>
              <a:rPr lang="en-US" sz="3300" dirty="0" smtClean="0"/>
              <a:t> purification</a:t>
            </a:r>
          </a:p>
          <a:p>
            <a:pPr marL="457200" indent="-457200">
              <a:buFont typeface="Arial" panose="020B0604020202020204" pitchFamily="34" charset="0"/>
              <a:buChar char="•"/>
            </a:pPr>
            <a:r>
              <a:rPr lang="en-US" sz="3300" dirty="0" smtClean="0"/>
              <a:t>Enough propionic acid produced to justify purification and sale</a:t>
            </a:r>
          </a:p>
          <a:p>
            <a:pPr marL="457200" indent="-457200">
              <a:buFont typeface="Arial" panose="020B0604020202020204" pitchFamily="34" charset="0"/>
              <a:buChar char="•"/>
            </a:pPr>
            <a:endParaRPr lang="en-US" sz="3400" dirty="0"/>
          </a:p>
        </p:txBody>
      </p:sp>
      <p:sp>
        <p:nvSpPr>
          <p:cNvPr id="27" name="TextBox 26"/>
          <p:cNvSpPr txBox="1"/>
          <p:nvPr/>
        </p:nvSpPr>
        <p:spPr>
          <a:xfrm>
            <a:off x="18745200" y="18099405"/>
            <a:ext cx="7335067" cy="13803779"/>
          </a:xfrm>
          <a:prstGeom prst="rect">
            <a:avLst/>
          </a:prstGeom>
          <a:noFill/>
          <a:ln>
            <a:solidFill>
              <a:schemeClr val="bg1"/>
            </a:solidFill>
          </a:ln>
        </p:spPr>
        <p:txBody>
          <a:bodyPr wrap="square" rtlCol="0">
            <a:spAutoFit/>
          </a:bodyPr>
          <a:lstStyle/>
          <a:p>
            <a:pPr marL="457200" indent="-457200">
              <a:buFont typeface="Arial" panose="020B0604020202020204" pitchFamily="34" charset="0"/>
              <a:buChar char="•"/>
            </a:pPr>
            <a:r>
              <a:rPr lang="en-US" sz="3300" dirty="0" smtClean="0"/>
              <a:t>Determination </a:t>
            </a:r>
            <a:r>
              <a:rPr lang="en-US" sz="3300" dirty="0"/>
              <a:t>of the reaction conditions involved the selection of the temperature, catalyst, pressure, and CO</a:t>
            </a:r>
            <a:r>
              <a:rPr lang="en-US" sz="3300" baseline="-25000" dirty="0"/>
              <a:t>2</a:t>
            </a:r>
            <a:r>
              <a:rPr lang="en-US" sz="3300" dirty="0"/>
              <a:t>/CH</a:t>
            </a:r>
            <a:r>
              <a:rPr lang="en-US" sz="3300" baseline="-25000" dirty="0"/>
              <a:t>4</a:t>
            </a:r>
            <a:r>
              <a:rPr lang="en-US" sz="3300" dirty="0"/>
              <a:t> feed </a:t>
            </a:r>
            <a:r>
              <a:rPr lang="en-US" sz="3300" dirty="0" smtClean="0"/>
              <a:t>ratio</a:t>
            </a:r>
          </a:p>
          <a:p>
            <a:pPr marL="457200" indent="-457200">
              <a:buFont typeface="Arial" panose="020B0604020202020204" pitchFamily="34" charset="0"/>
              <a:buChar char="•"/>
            </a:pPr>
            <a:r>
              <a:rPr lang="en-US" sz="3300" dirty="0" smtClean="0"/>
              <a:t>Catalysts </a:t>
            </a:r>
            <a:r>
              <a:rPr lang="en-US" sz="3300" dirty="0"/>
              <a:t>investigated included those of noble metals Ru, Ni, and </a:t>
            </a:r>
            <a:r>
              <a:rPr lang="en-US" sz="3300" dirty="0" err="1"/>
              <a:t>Pd</a:t>
            </a:r>
            <a:r>
              <a:rPr lang="en-US" sz="3300" dirty="0"/>
              <a:t> in which all </a:t>
            </a:r>
            <a:r>
              <a:rPr lang="en-US" sz="3300"/>
              <a:t>will </a:t>
            </a:r>
            <a:r>
              <a:rPr lang="en-US" sz="3300" smtClean="0"/>
              <a:t>form </a:t>
            </a:r>
            <a:r>
              <a:rPr lang="en-US" sz="3300" dirty="0"/>
              <a:t>carbon deposits overtime leading to catalyst </a:t>
            </a:r>
            <a:r>
              <a:rPr lang="en-US" sz="3300" dirty="0" smtClean="0"/>
              <a:t>deactivation</a:t>
            </a:r>
          </a:p>
          <a:p>
            <a:pPr marL="457200" indent="-457200">
              <a:buFont typeface="Arial" panose="020B0604020202020204" pitchFamily="34" charset="0"/>
              <a:buChar char="•"/>
            </a:pPr>
            <a:r>
              <a:rPr lang="en-US" sz="3300" dirty="0" smtClean="0"/>
              <a:t>Catalyst selected was </a:t>
            </a:r>
            <a:r>
              <a:rPr lang="en-US" sz="3300" dirty="0"/>
              <a:t>Ni due to its relatively lower cost than the other noble metals and lower degree of coking that </a:t>
            </a:r>
            <a:r>
              <a:rPr lang="en-US" sz="3300" dirty="0" err="1" smtClean="0"/>
              <a:t>Pd</a:t>
            </a:r>
            <a:endParaRPr lang="en-US" sz="3300" dirty="0" smtClean="0"/>
          </a:p>
          <a:p>
            <a:pPr marL="457200" indent="-457200">
              <a:buFont typeface="Arial" panose="020B0604020202020204" pitchFamily="34" charset="0"/>
              <a:buChar char="•"/>
            </a:pPr>
            <a:r>
              <a:rPr lang="en-US" sz="3300" dirty="0" smtClean="0"/>
              <a:t>Reaction </a:t>
            </a:r>
            <a:r>
              <a:rPr lang="en-US" sz="3300" dirty="0"/>
              <a:t>temperature, pressure, and CO</a:t>
            </a:r>
            <a:r>
              <a:rPr lang="en-US" sz="3300" baseline="-25000" dirty="0"/>
              <a:t>2</a:t>
            </a:r>
            <a:r>
              <a:rPr lang="en-US" sz="3300" dirty="0"/>
              <a:t>/CH</a:t>
            </a:r>
            <a:r>
              <a:rPr lang="en-US" sz="3300" baseline="-25000" dirty="0"/>
              <a:t>4</a:t>
            </a:r>
            <a:r>
              <a:rPr lang="en-US" sz="3300" dirty="0"/>
              <a:t> feed ratio were simulated </a:t>
            </a:r>
            <a:r>
              <a:rPr lang="en-US" sz="3300" dirty="0" smtClean="0"/>
              <a:t>by Sun et. Al, </a:t>
            </a:r>
            <a:r>
              <a:rPr lang="en-US" sz="3300" dirty="0"/>
              <a:t>where these parameters were optimized individually to maximize the conversion of CH</a:t>
            </a:r>
            <a:r>
              <a:rPr lang="en-US" sz="3300" baseline="-25000" dirty="0"/>
              <a:t>4</a:t>
            </a:r>
            <a:r>
              <a:rPr lang="en-US" sz="3300" dirty="0"/>
              <a:t> through the iteration of the parameters </a:t>
            </a:r>
            <a:r>
              <a:rPr lang="en-US" sz="3300" dirty="0" smtClean="0"/>
              <a:t>described</a:t>
            </a:r>
          </a:p>
          <a:p>
            <a:pPr marL="457200" indent="-457200">
              <a:buFont typeface="Arial" panose="020B0604020202020204" pitchFamily="34" charset="0"/>
              <a:buChar char="•"/>
            </a:pPr>
            <a:r>
              <a:rPr lang="en-US" sz="3300" dirty="0" smtClean="0"/>
              <a:t>Reaction </a:t>
            </a:r>
            <a:r>
              <a:rPr lang="en-US" sz="3300" dirty="0"/>
              <a:t>conditions selected for the optimized process </a:t>
            </a:r>
            <a:r>
              <a:rPr lang="en-US" sz="3300" dirty="0" smtClean="0"/>
              <a:t>of a Ni-Al</a:t>
            </a:r>
            <a:r>
              <a:rPr lang="en-US" sz="3300" baseline="-25000" dirty="0" smtClean="0"/>
              <a:t>2</a:t>
            </a:r>
            <a:r>
              <a:rPr lang="en-US" sz="3300" dirty="0" smtClean="0"/>
              <a:t>O</a:t>
            </a:r>
            <a:r>
              <a:rPr lang="en-US" sz="3300" baseline="-25000" dirty="0" smtClean="0"/>
              <a:t>3</a:t>
            </a:r>
            <a:r>
              <a:rPr lang="en-US" sz="3300" dirty="0" smtClean="0"/>
              <a:t> </a:t>
            </a:r>
            <a:r>
              <a:rPr lang="en-US" sz="3300" dirty="0"/>
              <a:t>supported catalyst, 1472</a:t>
            </a:r>
            <a:r>
              <a:rPr lang="en-US" sz="3300" baseline="30000" dirty="0"/>
              <a:t>o</a:t>
            </a:r>
            <a:r>
              <a:rPr lang="en-US" sz="3300" dirty="0"/>
              <a:t>F, 14.7 </a:t>
            </a:r>
            <a:r>
              <a:rPr lang="en-US" sz="3300" dirty="0" smtClean="0"/>
              <a:t>psig </a:t>
            </a:r>
            <a:r>
              <a:rPr lang="en-US" sz="3300" dirty="0"/>
              <a:t>and CO</a:t>
            </a:r>
            <a:r>
              <a:rPr lang="en-US" sz="3300" baseline="-25000" dirty="0"/>
              <a:t>2</a:t>
            </a:r>
            <a:r>
              <a:rPr lang="en-US" sz="3300" dirty="0"/>
              <a:t>/CH</a:t>
            </a:r>
            <a:r>
              <a:rPr lang="en-US" sz="3300" baseline="-25000" dirty="0"/>
              <a:t>4</a:t>
            </a:r>
            <a:r>
              <a:rPr lang="en-US" sz="3300" dirty="0"/>
              <a:t> feed ratio or </a:t>
            </a:r>
            <a:r>
              <a:rPr lang="en-US" sz="3300" dirty="0" smtClean="0"/>
              <a:t>2/1</a:t>
            </a:r>
          </a:p>
          <a:p>
            <a:pPr marL="457200" indent="-457200">
              <a:buFont typeface="Arial" panose="020B0604020202020204" pitchFamily="34" charset="0"/>
              <a:buChar char="•"/>
            </a:pPr>
            <a:r>
              <a:rPr lang="en-US" sz="3300" dirty="0" smtClean="0"/>
              <a:t>Optimized </a:t>
            </a:r>
            <a:r>
              <a:rPr lang="en-US" sz="3300" dirty="0"/>
              <a:t>reaction parameters produced X</a:t>
            </a:r>
            <a:r>
              <a:rPr lang="en-US" sz="3300" baseline="-25000" dirty="0"/>
              <a:t>CH4</a:t>
            </a:r>
            <a:r>
              <a:rPr lang="en-US" sz="3300" dirty="0"/>
              <a:t> </a:t>
            </a:r>
            <a:r>
              <a:rPr lang="en-US" sz="3300" dirty="0" smtClean="0"/>
              <a:t>conversion, </a:t>
            </a:r>
            <a:r>
              <a:rPr lang="en-US" sz="3300" dirty="0"/>
              <a:t>CO + H</a:t>
            </a:r>
            <a:r>
              <a:rPr lang="en-US" sz="3300" baseline="-25000" dirty="0"/>
              <a:t>2</a:t>
            </a:r>
            <a:r>
              <a:rPr lang="en-US" sz="3300" dirty="0"/>
              <a:t> productivity, and CO/H</a:t>
            </a:r>
            <a:r>
              <a:rPr lang="en-US" sz="3300" baseline="-25000" dirty="0"/>
              <a:t>2</a:t>
            </a:r>
            <a:r>
              <a:rPr lang="en-US" sz="3300" dirty="0"/>
              <a:t> product ratio of 97.64%, </a:t>
            </a:r>
            <a:r>
              <a:rPr lang="en-US" sz="3300" dirty="0" smtClean="0"/>
              <a:t>1.41 </a:t>
            </a:r>
            <a:r>
              <a:rPr lang="en-US" sz="3300" dirty="0"/>
              <a:t>and </a:t>
            </a:r>
            <a:r>
              <a:rPr lang="en-US" sz="3300" dirty="0" smtClean="0"/>
              <a:t>1.26, respectively  </a:t>
            </a:r>
            <a:endParaRPr lang="en-US" sz="3300" baseline="-25000" dirty="0"/>
          </a:p>
        </p:txBody>
      </p:sp>
      <p:sp>
        <p:nvSpPr>
          <p:cNvPr id="28" name="TextBox 27"/>
          <p:cNvSpPr txBox="1"/>
          <p:nvPr/>
        </p:nvSpPr>
        <p:spPr>
          <a:xfrm>
            <a:off x="152400" y="27423924"/>
            <a:ext cx="8902610" cy="5037276"/>
          </a:xfrm>
          <a:prstGeom prst="rect">
            <a:avLst/>
          </a:prstGeom>
          <a:noFill/>
          <a:ln>
            <a:solidFill>
              <a:schemeClr val="bg1"/>
            </a:solidFill>
          </a:ln>
        </p:spPr>
        <p:txBody>
          <a:bodyPr wrap="square" rtlCol="0">
            <a:spAutoFit/>
          </a:bodyPr>
          <a:lstStyle/>
          <a:p>
            <a:r>
              <a:rPr lang="en-US" sz="2400" dirty="0"/>
              <a:t>[</a:t>
            </a:r>
            <a:r>
              <a:rPr lang="en-US" sz="2200" dirty="0" smtClean="0"/>
              <a:t>1] Jane </a:t>
            </a:r>
            <a:r>
              <a:rPr lang="en-US" sz="2200" dirty="0"/>
              <a:t>H. Jones, Platinum Metals Rev., The </a:t>
            </a:r>
            <a:r>
              <a:rPr lang="en-US" sz="2200" dirty="0" err="1"/>
              <a:t>CativaTM</a:t>
            </a:r>
            <a:r>
              <a:rPr lang="en-US" sz="2200" dirty="0"/>
              <a:t> process for the manufacture of acetic acid. </a:t>
            </a:r>
            <a:r>
              <a:rPr lang="en-US" sz="2200" i="1" dirty="0"/>
              <a:t>Science Direct </a:t>
            </a:r>
            <a:r>
              <a:rPr lang="en-US" sz="2200" dirty="0"/>
              <a:t>[Online]  </a:t>
            </a:r>
            <a:r>
              <a:rPr lang="en-US" sz="2200" b="1" dirty="0"/>
              <a:t>2000</a:t>
            </a:r>
            <a:r>
              <a:rPr lang="en-US" sz="2200" dirty="0"/>
              <a:t>, 44, 3, 94</a:t>
            </a:r>
            <a:r>
              <a:rPr lang="en-US" sz="2200" dirty="0" smtClean="0"/>
              <a:t>. </a:t>
            </a:r>
          </a:p>
          <a:p>
            <a:pPr lvl="0"/>
            <a:r>
              <a:rPr lang="en-US" sz="2200" dirty="0" smtClean="0"/>
              <a:t>[2] Jian </a:t>
            </a:r>
            <a:r>
              <a:rPr lang="en-US" sz="2200" dirty="0"/>
              <a:t>Sun; Joel </a:t>
            </a:r>
            <a:r>
              <a:rPr lang="en-US" sz="2200" dirty="0" err="1"/>
              <a:t>DesJardins</a:t>
            </a:r>
            <a:r>
              <a:rPr lang="en-US" sz="2200" dirty="0"/>
              <a:t>; John </a:t>
            </a:r>
            <a:r>
              <a:rPr lang="en-US" sz="2200" dirty="0" err="1"/>
              <a:t>Buglass</a:t>
            </a:r>
            <a:r>
              <a:rPr lang="en-US" sz="2200" dirty="0"/>
              <a:t>; </a:t>
            </a:r>
            <a:r>
              <a:rPr lang="en-US" sz="2200" dirty="0" err="1"/>
              <a:t>Ke</a:t>
            </a:r>
            <a:r>
              <a:rPr lang="en-US" sz="2200" dirty="0"/>
              <a:t> Liu, </a:t>
            </a:r>
            <a:r>
              <a:rPr lang="en-US" sz="2200" dirty="0" err="1"/>
              <a:t>Int</a:t>
            </a:r>
            <a:r>
              <a:rPr lang="en-US" sz="2200" dirty="0"/>
              <a:t> J Hydrogen </a:t>
            </a:r>
            <a:r>
              <a:rPr lang="en-US" sz="2200" dirty="0" err="1"/>
              <a:t>Energ</a:t>
            </a:r>
            <a:r>
              <a:rPr lang="en-US" sz="2200" dirty="0"/>
              <a:t>: Noble metal water gas shift catalysis: Kinetics study. </a:t>
            </a:r>
            <a:r>
              <a:rPr lang="en-US" sz="2200" i="1" dirty="0"/>
              <a:t>Science Direct </a:t>
            </a:r>
            <a:r>
              <a:rPr lang="en-US" sz="2200" dirty="0"/>
              <a:t>[Online] </a:t>
            </a:r>
            <a:r>
              <a:rPr lang="en-US" sz="2200" b="1" dirty="0"/>
              <a:t>2005</a:t>
            </a:r>
            <a:r>
              <a:rPr lang="en-US" sz="2200" dirty="0"/>
              <a:t>, 30, 1259</a:t>
            </a:r>
            <a:r>
              <a:rPr lang="en-US" sz="2200" dirty="0" smtClean="0"/>
              <a:t>. </a:t>
            </a:r>
          </a:p>
          <a:p>
            <a:pPr lvl="0"/>
            <a:r>
              <a:rPr lang="en-US" sz="2200" dirty="0" smtClean="0"/>
              <a:t>[3] Department </a:t>
            </a:r>
            <a:r>
              <a:rPr lang="en-US" sz="2200" dirty="0"/>
              <a:t>of Chemical Engineering, Auburn University, Design of a Process for the Production of Fuels and/or Chemicals from Hydrocarbon </a:t>
            </a:r>
            <a:r>
              <a:rPr lang="en-US" sz="2200" dirty="0" err="1"/>
              <a:t>Feedstocks</a:t>
            </a:r>
            <a:r>
              <a:rPr lang="en-US" sz="2200" dirty="0"/>
              <a:t>. http://</a:t>
            </a:r>
            <a:r>
              <a:rPr lang="en-US" sz="2200" dirty="0" smtClean="0"/>
              <a:t>wp.auburn.edu/eden/wp-content/uploads/2012/03/4470_Project_ Description-2013.pdf </a:t>
            </a:r>
            <a:r>
              <a:rPr lang="en-US" sz="2200" dirty="0"/>
              <a:t>(accessed January 2015</a:t>
            </a:r>
            <a:r>
              <a:rPr lang="en-US" sz="2200" dirty="0" smtClean="0"/>
              <a:t>).</a:t>
            </a:r>
          </a:p>
          <a:p>
            <a:pPr lvl="0"/>
            <a:r>
              <a:rPr lang="en-US" sz="2200" dirty="0" smtClean="0"/>
              <a:t>[</a:t>
            </a:r>
            <a:r>
              <a:rPr lang="en-US" sz="2200" dirty="0"/>
              <a:t>4] </a:t>
            </a:r>
            <a:r>
              <a:rPr lang="en-US" sz="2200" dirty="0" err="1" smtClean="0"/>
              <a:t>Seider</a:t>
            </a:r>
            <a:r>
              <a:rPr lang="en-US" sz="2200" dirty="0"/>
              <a:t>, W.D.; </a:t>
            </a:r>
            <a:r>
              <a:rPr lang="en-US" sz="2200" dirty="0" err="1"/>
              <a:t>Seader</a:t>
            </a:r>
            <a:r>
              <a:rPr lang="en-US" sz="2200" dirty="0"/>
              <a:t>, J.D.; Lewin, D.R.; </a:t>
            </a:r>
            <a:r>
              <a:rPr lang="en-US" sz="2200" dirty="0" err="1"/>
              <a:t>Widagdo</a:t>
            </a:r>
            <a:r>
              <a:rPr lang="en-US" sz="2200" dirty="0"/>
              <a:t>, S. Product and Process Design   Principles: Synthesis, Analysis, and Evaluation, 3rd Edition, John Wiley &amp; Sons.</a:t>
            </a:r>
          </a:p>
          <a:p>
            <a:endParaRPr lang="en-US" sz="2000" dirty="0" smtClean="0"/>
          </a:p>
          <a:p>
            <a:endParaRPr lang="en-US" sz="2000" baseline="-25000" dirty="0" smtClean="0"/>
          </a:p>
        </p:txBody>
      </p:sp>
      <p:graphicFrame>
        <p:nvGraphicFramePr>
          <p:cNvPr id="29" name="Table 28"/>
          <p:cNvGraphicFramePr>
            <a:graphicFrameLocks noGrp="1"/>
          </p:cNvGraphicFramePr>
          <p:nvPr>
            <p:extLst>
              <p:ext uri="{D42A27DB-BD31-4B8C-83A1-F6EECF244321}">
                <p14:modId xmlns:p14="http://schemas.microsoft.com/office/powerpoint/2010/main" val="386627730"/>
              </p:ext>
            </p:extLst>
          </p:nvPr>
        </p:nvGraphicFramePr>
        <p:xfrm>
          <a:off x="9347200" y="17904429"/>
          <a:ext cx="8902611" cy="1219200"/>
        </p:xfrm>
        <a:graphic>
          <a:graphicData uri="http://schemas.openxmlformats.org/drawingml/2006/table">
            <a:tbl>
              <a:tblPr firstRow="1" bandRow="1">
                <a:tableStyleId>{21E4AEA4-8DFA-4A89-87EB-49C32662AFE0}</a:tableStyleId>
              </a:tblPr>
              <a:tblGrid>
                <a:gridCol w="2380807"/>
                <a:gridCol w="2070498"/>
                <a:gridCol w="2225653"/>
                <a:gridCol w="2225653"/>
              </a:tblGrid>
              <a:tr h="370840">
                <a:tc>
                  <a:txBody>
                    <a:bodyPr/>
                    <a:lstStyle/>
                    <a:p>
                      <a:pPr algn="ctr"/>
                      <a:r>
                        <a:rPr lang="en-US" sz="3400" dirty="0" smtClean="0"/>
                        <a:t>Stream</a:t>
                      </a:r>
                      <a:endParaRPr lang="en-US" sz="3400" dirty="0"/>
                    </a:p>
                  </a:txBody>
                  <a:tcPr anchor="ctr">
                    <a:solidFill>
                      <a:srgbClr val="FF0000"/>
                    </a:solidFill>
                  </a:tcPr>
                </a:tc>
                <a:tc>
                  <a:txBody>
                    <a:bodyPr/>
                    <a:lstStyle/>
                    <a:p>
                      <a:pPr algn="ctr"/>
                      <a:r>
                        <a:rPr lang="en-US" sz="3400" dirty="0" smtClean="0"/>
                        <a:t>CH</a:t>
                      </a:r>
                      <a:r>
                        <a:rPr lang="en-US" sz="3400" baseline="-25000" dirty="0" smtClean="0"/>
                        <a:t>4</a:t>
                      </a:r>
                      <a:endParaRPr lang="en-US" sz="3400" baseline="-25000" dirty="0"/>
                    </a:p>
                  </a:txBody>
                  <a:tcPr>
                    <a:solidFill>
                      <a:srgbClr val="FF0000"/>
                    </a:solidFill>
                  </a:tcPr>
                </a:tc>
                <a:tc>
                  <a:txBody>
                    <a:bodyPr/>
                    <a:lstStyle/>
                    <a:p>
                      <a:pPr algn="ctr"/>
                      <a:r>
                        <a:rPr lang="en-US" sz="3400" dirty="0" smtClean="0"/>
                        <a:t>CO</a:t>
                      </a:r>
                      <a:r>
                        <a:rPr lang="en-US" sz="3400" baseline="-25000" dirty="0" smtClean="0"/>
                        <a:t>2</a:t>
                      </a:r>
                      <a:endParaRPr lang="en-US" sz="3400" baseline="-25000" dirty="0"/>
                    </a:p>
                  </a:txBody>
                  <a:tcPr>
                    <a:solidFill>
                      <a:srgbClr val="FF0000"/>
                    </a:solidFill>
                  </a:tcPr>
                </a:tc>
                <a:tc>
                  <a:txBody>
                    <a:bodyPr/>
                    <a:lstStyle/>
                    <a:p>
                      <a:pPr algn="ctr"/>
                      <a:r>
                        <a:rPr lang="en-US" sz="3400" dirty="0" err="1" smtClean="0"/>
                        <a:t>MeOH</a:t>
                      </a:r>
                      <a:endParaRPr lang="en-US" sz="3400" dirty="0"/>
                    </a:p>
                  </a:txBody>
                  <a:tcPr>
                    <a:solidFill>
                      <a:srgbClr val="FF0000"/>
                    </a:solidFill>
                  </a:tcPr>
                </a:tc>
              </a:tr>
              <a:tr h="370840">
                <a:tc>
                  <a:txBody>
                    <a:bodyPr/>
                    <a:lstStyle/>
                    <a:p>
                      <a:pPr algn="ctr"/>
                      <a:r>
                        <a:rPr lang="en-US" sz="3400" dirty="0" smtClean="0"/>
                        <a:t>Rate:</a:t>
                      </a:r>
                      <a:r>
                        <a:rPr lang="en-US" sz="3400" baseline="0" dirty="0" smtClean="0"/>
                        <a:t> </a:t>
                      </a:r>
                      <a:r>
                        <a:rPr lang="en-US" sz="3400" baseline="0" dirty="0" err="1" smtClean="0"/>
                        <a:t>lb</a:t>
                      </a:r>
                      <a:r>
                        <a:rPr lang="en-US" sz="3400" baseline="0" dirty="0" smtClean="0"/>
                        <a:t>/</a:t>
                      </a:r>
                      <a:r>
                        <a:rPr lang="en-US" sz="3400" baseline="0" dirty="0" err="1" smtClean="0"/>
                        <a:t>hr</a:t>
                      </a:r>
                      <a:endParaRPr lang="en-US" sz="3400" dirty="0"/>
                    </a:p>
                  </a:txBody>
                  <a:tcPr/>
                </a:tc>
                <a:tc>
                  <a:txBody>
                    <a:bodyPr/>
                    <a:lstStyle/>
                    <a:p>
                      <a:pPr algn="ctr"/>
                      <a:r>
                        <a:rPr lang="en-US" sz="3400" dirty="0" smtClean="0"/>
                        <a:t>39,000</a:t>
                      </a:r>
                      <a:endParaRPr lang="en-US" sz="3400" dirty="0"/>
                    </a:p>
                  </a:txBody>
                  <a:tcPr/>
                </a:tc>
                <a:tc>
                  <a:txBody>
                    <a:bodyPr/>
                    <a:lstStyle/>
                    <a:p>
                      <a:pPr marL="0" marR="0" indent="0" algn="ctr" defTabSz="4284604" rtl="0" eaLnBrk="1" fontAlgn="auto" latinLnBrk="0" hangingPunct="1">
                        <a:lnSpc>
                          <a:spcPct val="100000"/>
                        </a:lnSpc>
                        <a:spcBef>
                          <a:spcPts val="0"/>
                        </a:spcBef>
                        <a:spcAft>
                          <a:spcPts val="0"/>
                        </a:spcAft>
                        <a:buClrTx/>
                        <a:buSzTx/>
                        <a:buFontTx/>
                        <a:buNone/>
                        <a:tabLst/>
                        <a:defRPr/>
                      </a:pPr>
                      <a:r>
                        <a:rPr lang="en-US" sz="3400" dirty="0" smtClean="0"/>
                        <a:t>82,500</a:t>
                      </a:r>
                    </a:p>
                  </a:txBody>
                  <a:tcPr/>
                </a:tc>
                <a:tc>
                  <a:txBody>
                    <a:bodyPr/>
                    <a:lstStyle/>
                    <a:p>
                      <a:pPr algn="ctr"/>
                      <a:r>
                        <a:rPr lang="en-US" sz="3400" dirty="0" smtClean="0"/>
                        <a:t>147,000</a:t>
                      </a:r>
                      <a:endParaRPr lang="en-US" sz="3400" dirty="0"/>
                    </a:p>
                  </a:txBody>
                  <a:tcPr/>
                </a:tc>
              </a:tr>
            </a:tbl>
          </a:graphicData>
        </a:graphic>
      </p:graphicFrame>
      <p:sp>
        <p:nvSpPr>
          <p:cNvPr id="30" name="TextBox 29"/>
          <p:cNvSpPr txBox="1"/>
          <p:nvPr/>
        </p:nvSpPr>
        <p:spPr>
          <a:xfrm>
            <a:off x="9347200" y="17291447"/>
            <a:ext cx="8902610" cy="615553"/>
          </a:xfrm>
          <a:prstGeom prst="rect">
            <a:avLst/>
          </a:prstGeom>
          <a:noFill/>
          <a:ln>
            <a:solidFill>
              <a:schemeClr val="bg1"/>
            </a:solidFill>
          </a:ln>
        </p:spPr>
        <p:txBody>
          <a:bodyPr wrap="square" rtlCol="0">
            <a:spAutoFit/>
          </a:bodyPr>
          <a:lstStyle/>
          <a:p>
            <a:r>
              <a:rPr lang="en-US" sz="3400" b="1" dirty="0" smtClean="0"/>
              <a:t>Feed Streams</a:t>
            </a:r>
            <a:endParaRPr lang="en-US" sz="3400" b="1" baseline="-25000" dirty="0" smtClean="0"/>
          </a:p>
        </p:txBody>
      </p:sp>
      <p:graphicFrame>
        <p:nvGraphicFramePr>
          <p:cNvPr id="31" name="Table 30"/>
          <p:cNvGraphicFramePr>
            <a:graphicFrameLocks noGrp="1"/>
          </p:cNvGraphicFramePr>
          <p:nvPr>
            <p:extLst>
              <p:ext uri="{D42A27DB-BD31-4B8C-83A1-F6EECF244321}">
                <p14:modId xmlns:p14="http://schemas.microsoft.com/office/powerpoint/2010/main" val="4089225407"/>
              </p:ext>
            </p:extLst>
          </p:nvPr>
        </p:nvGraphicFramePr>
        <p:xfrm>
          <a:off x="9347200" y="19979640"/>
          <a:ext cx="8940800" cy="1737360"/>
        </p:xfrm>
        <a:graphic>
          <a:graphicData uri="http://schemas.openxmlformats.org/drawingml/2006/table">
            <a:tbl>
              <a:tblPr firstRow="1" bandRow="1">
                <a:tableStyleId>{21E4AEA4-8DFA-4A89-87EB-49C32662AFE0}</a:tableStyleId>
              </a:tblPr>
              <a:tblGrid>
                <a:gridCol w="2391020"/>
                <a:gridCol w="2079380"/>
                <a:gridCol w="2235200"/>
                <a:gridCol w="2235200"/>
              </a:tblGrid>
              <a:tr h="370840">
                <a:tc>
                  <a:txBody>
                    <a:bodyPr/>
                    <a:lstStyle/>
                    <a:p>
                      <a:pPr algn="ctr"/>
                      <a:r>
                        <a:rPr lang="en-US" sz="3400" dirty="0" smtClean="0"/>
                        <a:t>Stream</a:t>
                      </a:r>
                      <a:endParaRPr lang="en-US" sz="3400" dirty="0"/>
                    </a:p>
                  </a:txBody>
                  <a:tcPr anchor="ctr">
                    <a:solidFill>
                      <a:srgbClr val="FF0000"/>
                    </a:solidFill>
                  </a:tcPr>
                </a:tc>
                <a:tc>
                  <a:txBody>
                    <a:bodyPr/>
                    <a:lstStyle/>
                    <a:p>
                      <a:pPr algn="ctr"/>
                      <a:r>
                        <a:rPr lang="en-US" sz="3400" dirty="0" smtClean="0"/>
                        <a:t>Acetic Acid</a:t>
                      </a:r>
                      <a:endParaRPr lang="en-US" sz="3400" baseline="-25000" dirty="0"/>
                    </a:p>
                  </a:txBody>
                  <a:tcPr>
                    <a:solidFill>
                      <a:srgbClr val="FF0000"/>
                    </a:solidFill>
                  </a:tcPr>
                </a:tc>
                <a:tc>
                  <a:txBody>
                    <a:bodyPr/>
                    <a:lstStyle/>
                    <a:p>
                      <a:pPr algn="ctr"/>
                      <a:r>
                        <a:rPr lang="en-US" sz="3400" dirty="0" smtClean="0"/>
                        <a:t>Propionic Acid</a:t>
                      </a:r>
                      <a:endParaRPr lang="en-US" sz="3400" baseline="-25000" dirty="0"/>
                    </a:p>
                  </a:txBody>
                  <a:tcPr>
                    <a:solidFill>
                      <a:srgbClr val="FF0000"/>
                    </a:solidFill>
                  </a:tcPr>
                </a:tc>
                <a:tc>
                  <a:txBody>
                    <a:bodyPr/>
                    <a:lstStyle/>
                    <a:p>
                      <a:pPr algn="ctr"/>
                      <a:r>
                        <a:rPr lang="en-US" sz="3400" dirty="0" smtClean="0"/>
                        <a:t>Purge Stream</a:t>
                      </a:r>
                      <a:endParaRPr lang="en-US" sz="3400" dirty="0"/>
                    </a:p>
                  </a:txBody>
                  <a:tcPr>
                    <a:solidFill>
                      <a:srgbClr val="FF0000"/>
                    </a:solidFill>
                  </a:tcPr>
                </a:tc>
              </a:tr>
              <a:tr h="370840">
                <a:tc>
                  <a:txBody>
                    <a:bodyPr/>
                    <a:lstStyle/>
                    <a:p>
                      <a:pPr algn="ctr"/>
                      <a:r>
                        <a:rPr lang="en-US" sz="3400" dirty="0" smtClean="0"/>
                        <a:t>Rate:</a:t>
                      </a:r>
                      <a:r>
                        <a:rPr lang="en-US" sz="3400" baseline="0" dirty="0" smtClean="0"/>
                        <a:t> </a:t>
                      </a:r>
                      <a:r>
                        <a:rPr lang="en-US" sz="3400" baseline="0" dirty="0" err="1" smtClean="0"/>
                        <a:t>lb</a:t>
                      </a:r>
                      <a:r>
                        <a:rPr lang="en-US" sz="3400" baseline="0" dirty="0" smtClean="0"/>
                        <a:t>/</a:t>
                      </a:r>
                      <a:r>
                        <a:rPr lang="en-US" sz="3400" baseline="0" dirty="0" err="1" smtClean="0"/>
                        <a:t>hr</a:t>
                      </a:r>
                      <a:endParaRPr lang="en-US" sz="3400" dirty="0"/>
                    </a:p>
                  </a:txBody>
                  <a:tcPr/>
                </a:tc>
                <a:tc>
                  <a:txBody>
                    <a:bodyPr/>
                    <a:lstStyle/>
                    <a:p>
                      <a:pPr algn="ctr"/>
                      <a:r>
                        <a:rPr lang="en-US" sz="3400" dirty="0" smtClean="0"/>
                        <a:t>254,000</a:t>
                      </a:r>
                      <a:endParaRPr lang="en-US" sz="3400" dirty="0"/>
                    </a:p>
                  </a:txBody>
                  <a:tcPr/>
                </a:tc>
                <a:tc>
                  <a:txBody>
                    <a:bodyPr/>
                    <a:lstStyle/>
                    <a:p>
                      <a:pPr marL="0" marR="0" indent="0" algn="ctr" defTabSz="4284604" rtl="0" eaLnBrk="1" fontAlgn="auto" latinLnBrk="0" hangingPunct="1">
                        <a:lnSpc>
                          <a:spcPct val="100000"/>
                        </a:lnSpc>
                        <a:spcBef>
                          <a:spcPts val="0"/>
                        </a:spcBef>
                        <a:spcAft>
                          <a:spcPts val="0"/>
                        </a:spcAft>
                        <a:buClrTx/>
                        <a:buSzTx/>
                        <a:buFontTx/>
                        <a:buNone/>
                        <a:tabLst/>
                        <a:defRPr/>
                      </a:pPr>
                      <a:r>
                        <a:rPr lang="en-US" sz="3400" dirty="0" smtClean="0"/>
                        <a:t>200</a:t>
                      </a:r>
                    </a:p>
                  </a:txBody>
                  <a:tcPr/>
                </a:tc>
                <a:tc>
                  <a:txBody>
                    <a:bodyPr/>
                    <a:lstStyle/>
                    <a:p>
                      <a:pPr algn="ctr"/>
                      <a:r>
                        <a:rPr lang="en-US" sz="3400" dirty="0" smtClean="0"/>
                        <a:t>126,000</a:t>
                      </a:r>
                      <a:endParaRPr lang="en-US" sz="3400" dirty="0"/>
                    </a:p>
                  </a:txBody>
                  <a:tcPr/>
                </a:tc>
              </a:tr>
            </a:tbl>
          </a:graphicData>
        </a:graphic>
      </p:graphicFrame>
      <p:sp>
        <p:nvSpPr>
          <p:cNvPr id="32" name="TextBox 31"/>
          <p:cNvSpPr txBox="1"/>
          <p:nvPr/>
        </p:nvSpPr>
        <p:spPr>
          <a:xfrm>
            <a:off x="9372600" y="19348847"/>
            <a:ext cx="8902610" cy="615553"/>
          </a:xfrm>
          <a:prstGeom prst="rect">
            <a:avLst/>
          </a:prstGeom>
          <a:noFill/>
          <a:ln>
            <a:solidFill>
              <a:schemeClr val="bg1"/>
            </a:solidFill>
          </a:ln>
        </p:spPr>
        <p:txBody>
          <a:bodyPr wrap="square" rtlCol="0">
            <a:spAutoFit/>
          </a:bodyPr>
          <a:lstStyle/>
          <a:p>
            <a:r>
              <a:rPr lang="en-US" sz="3400" b="1" dirty="0" smtClean="0"/>
              <a:t>Product Streams</a:t>
            </a:r>
            <a:endParaRPr lang="en-US" sz="3400" b="1" baseline="-25000" dirty="0" smtClean="0"/>
          </a:p>
        </p:txBody>
      </p:sp>
      <p:graphicFrame>
        <p:nvGraphicFramePr>
          <p:cNvPr id="37" name="Table 36"/>
          <p:cNvGraphicFramePr>
            <a:graphicFrameLocks noGrp="1"/>
          </p:cNvGraphicFramePr>
          <p:nvPr>
            <p:extLst>
              <p:ext uri="{D42A27DB-BD31-4B8C-83A1-F6EECF244321}">
                <p14:modId xmlns:p14="http://schemas.microsoft.com/office/powerpoint/2010/main" val="1302500220"/>
              </p:ext>
            </p:extLst>
          </p:nvPr>
        </p:nvGraphicFramePr>
        <p:xfrm>
          <a:off x="9347200" y="22555200"/>
          <a:ext cx="8940801" cy="1969244"/>
        </p:xfrm>
        <a:graphic>
          <a:graphicData uri="http://schemas.openxmlformats.org/drawingml/2006/table">
            <a:tbl>
              <a:tblPr firstRow="1" bandRow="1">
                <a:tableStyleId>{21E4AEA4-8DFA-4A89-87EB-49C32662AFE0}</a:tableStyleId>
              </a:tblPr>
              <a:tblGrid>
                <a:gridCol w="2980267"/>
                <a:gridCol w="2980267"/>
                <a:gridCol w="2980267"/>
              </a:tblGrid>
              <a:tr h="864859">
                <a:tc>
                  <a:txBody>
                    <a:bodyPr/>
                    <a:lstStyle/>
                    <a:p>
                      <a:pPr algn="ctr"/>
                      <a:r>
                        <a:rPr lang="en-US" sz="3400" dirty="0" smtClean="0"/>
                        <a:t>Stream</a:t>
                      </a:r>
                      <a:endParaRPr lang="en-US" sz="3400" dirty="0"/>
                    </a:p>
                  </a:txBody>
                  <a:tcPr anchor="ctr">
                    <a:solidFill>
                      <a:srgbClr val="FF0000"/>
                    </a:solidFill>
                  </a:tcPr>
                </a:tc>
                <a:tc>
                  <a:txBody>
                    <a:bodyPr/>
                    <a:lstStyle/>
                    <a:p>
                      <a:pPr algn="ctr"/>
                      <a:r>
                        <a:rPr lang="en-US" sz="3400" dirty="0" smtClean="0"/>
                        <a:t>Methyl</a:t>
                      </a:r>
                      <a:r>
                        <a:rPr lang="en-US" sz="3400" baseline="0" dirty="0" smtClean="0"/>
                        <a:t> Iodide Co-Catalyst</a:t>
                      </a:r>
                      <a:endParaRPr lang="en-US" sz="3400" baseline="-25000" dirty="0"/>
                    </a:p>
                  </a:txBody>
                  <a:tcPr>
                    <a:solidFill>
                      <a:srgbClr val="FF0000"/>
                    </a:solidFill>
                  </a:tcPr>
                </a:tc>
                <a:tc>
                  <a:txBody>
                    <a:bodyPr/>
                    <a:lstStyle/>
                    <a:p>
                      <a:pPr algn="ctr"/>
                      <a:r>
                        <a:rPr lang="en-US" sz="3400" dirty="0" smtClean="0"/>
                        <a:t>Iridium Catalyst</a:t>
                      </a:r>
                      <a:endParaRPr lang="en-US" sz="3400" dirty="0"/>
                    </a:p>
                  </a:txBody>
                  <a:tcPr>
                    <a:solidFill>
                      <a:srgbClr val="FF0000"/>
                    </a:solidFill>
                  </a:tcPr>
                </a:tc>
              </a:tr>
              <a:tr h="841484">
                <a:tc>
                  <a:txBody>
                    <a:bodyPr/>
                    <a:lstStyle/>
                    <a:p>
                      <a:pPr algn="ctr"/>
                      <a:r>
                        <a:rPr lang="en-US" sz="3400" dirty="0" smtClean="0"/>
                        <a:t>Load: </a:t>
                      </a:r>
                      <a:r>
                        <a:rPr lang="en-US" sz="3400" dirty="0" err="1" smtClean="0"/>
                        <a:t>lb</a:t>
                      </a:r>
                      <a:r>
                        <a:rPr lang="en-US" sz="3400" dirty="0" smtClean="0"/>
                        <a:t>/</a:t>
                      </a:r>
                      <a:r>
                        <a:rPr lang="en-US" sz="3400" dirty="0" err="1" smtClean="0"/>
                        <a:t>hr</a:t>
                      </a:r>
                      <a:endParaRPr lang="en-US" sz="3400" dirty="0"/>
                    </a:p>
                  </a:txBody>
                  <a:tcPr/>
                </a:tc>
                <a:tc>
                  <a:txBody>
                    <a:bodyPr/>
                    <a:lstStyle/>
                    <a:p>
                      <a:pPr algn="ctr"/>
                      <a:r>
                        <a:rPr lang="en-US" sz="3400" dirty="0" smtClean="0"/>
                        <a:t>345,000</a:t>
                      </a:r>
                      <a:endParaRPr lang="en-US" sz="3400" dirty="0"/>
                    </a:p>
                  </a:txBody>
                  <a:tcPr/>
                </a:tc>
                <a:tc>
                  <a:txBody>
                    <a:bodyPr/>
                    <a:lstStyle/>
                    <a:p>
                      <a:pPr marL="0" marR="0" indent="0" algn="ctr" defTabSz="4284604" rtl="0" eaLnBrk="1" fontAlgn="auto" latinLnBrk="0" hangingPunct="1">
                        <a:lnSpc>
                          <a:spcPct val="100000"/>
                        </a:lnSpc>
                        <a:spcBef>
                          <a:spcPts val="0"/>
                        </a:spcBef>
                        <a:spcAft>
                          <a:spcPts val="0"/>
                        </a:spcAft>
                        <a:buClrTx/>
                        <a:buSzTx/>
                        <a:buFontTx/>
                        <a:buNone/>
                        <a:tabLst/>
                        <a:defRPr/>
                      </a:pPr>
                      <a:r>
                        <a:rPr lang="en-US" sz="3400" dirty="0" smtClean="0"/>
                        <a:t>1,400</a:t>
                      </a:r>
                      <a:endParaRPr lang="en-US" sz="3400" dirty="0"/>
                    </a:p>
                  </a:txBody>
                  <a:tcPr/>
                </a:tc>
              </a:tr>
            </a:tbl>
          </a:graphicData>
        </a:graphic>
      </p:graphicFrame>
      <p:sp>
        <p:nvSpPr>
          <p:cNvPr id="38" name="TextBox 37"/>
          <p:cNvSpPr txBox="1"/>
          <p:nvPr/>
        </p:nvSpPr>
        <p:spPr>
          <a:xfrm>
            <a:off x="9347200" y="21939647"/>
            <a:ext cx="8902610" cy="615553"/>
          </a:xfrm>
          <a:prstGeom prst="rect">
            <a:avLst/>
          </a:prstGeom>
          <a:noFill/>
          <a:ln>
            <a:solidFill>
              <a:schemeClr val="bg1"/>
            </a:solidFill>
          </a:ln>
        </p:spPr>
        <p:txBody>
          <a:bodyPr wrap="square" rtlCol="0">
            <a:spAutoFit/>
          </a:bodyPr>
          <a:lstStyle/>
          <a:p>
            <a:r>
              <a:rPr lang="en-US" sz="3400" b="1" dirty="0" smtClean="0"/>
              <a:t>Catalyst Load</a:t>
            </a:r>
            <a:endParaRPr lang="en-US" sz="3400" b="1" baseline="-25000" dirty="0" smtClean="0"/>
          </a:p>
        </p:txBody>
      </p:sp>
      <p:sp>
        <p:nvSpPr>
          <p:cNvPr id="33" name="TextBox 32"/>
          <p:cNvSpPr txBox="1"/>
          <p:nvPr/>
        </p:nvSpPr>
        <p:spPr>
          <a:xfrm>
            <a:off x="9347200" y="25755600"/>
            <a:ext cx="8902610" cy="7478970"/>
          </a:xfrm>
          <a:prstGeom prst="rect">
            <a:avLst/>
          </a:prstGeom>
          <a:noFill/>
          <a:ln>
            <a:solidFill>
              <a:schemeClr val="bg1"/>
            </a:solidFill>
          </a:ln>
        </p:spPr>
        <p:txBody>
          <a:bodyPr wrap="square" rtlCol="0">
            <a:spAutoFit/>
          </a:bodyPr>
          <a:lstStyle/>
          <a:p>
            <a:pPr marL="457200" indent="-457200">
              <a:buFont typeface="Arial" panose="020B0604020202020204" pitchFamily="34" charset="0"/>
              <a:buChar char="•"/>
            </a:pPr>
            <a:r>
              <a:rPr lang="en-US" sz="3300" dirty="0" smtClean="0"/>
              <a:t>The Total Capital Investment for the recommended process is about $145 million.</a:t>
            </a:r>
          </a:p>
          <a:p>
            <a:pPr marL="457200" indent="-457200">
              <a:buFont typeface="Arial" panose="020B0604020202020204" pitchFamily="34" charset="0"/>
              <a:buChar char="•"/>
            </a:pPr>
            <a:r>
              <a:rPr lang="en-US" sz="3300" dirty="0" smtClean="0"/>
              <a:t>The annual incremental costs and utility costs are $90 million and $62 million, respectively, when at full capacity.</a:t>
            </a:r>
          </a:p>
          <a:p>
            <a:pPr marL="457200" indent="-457200">
              <a:buFont typeface="Arial" panose="020B0604020202020204" pitchFamily="34" charset="0"/>
              <a:buChar char="•"/>
            </a:pPr>
            <a:r>
              <a:rPr lang="en-US" sz="3300" dirty="0" smtClean="0"/>
              <a:t>When at capacity, the annual raw material costs are found to be $221 million and waste water costs  are $23 million.</a:t>
            </a:r>
          </a:p>
          <a:p>
            <a:pPr marL="457200" indent="-457200">
              <a:buFont typeface="Arial" panose="020B0604020202020204" pitchFamily="34" charset="0"/>
              <a:buChar char="•"/>
            </a:pPr>
            <a:r>
              <a:rPr lang="en-US" sz="3300" dirty="0" smtClean="0"/>
              <a:t>A 10-year ROI of 15% was used to determine a minimum required selling price of $436/ton for acetic acid.</a:t>
            </a:r>
          </a:p>
          <a:p>
            <a:pPr marL="457200" indent="-457200">
              <a:buFont typeface="Arial" panose="020B0604020202020204" pitchFamily="34" charset="0"/>
              <a:buChar char="•"/>
            </a:pPr>
            <a:r>
              <a:rPr lang="en-US" sz="3300" dirty="0" smtClean="0"/>
              <a:t>The payback period is roughly 3.67 years. </a:t>
            </a:r>
          </a:p>
          <a:p>
            <a:pPr marL="457200" indent="-457200">
              <a:buFont typeface="Arial" panose="020B0604020202020204" pitchFamily="34" charset="0"/>
              <a:buChar char="•"/>
            </a:pPr>
            <a:endParaRPr lang="en-US" sz="3200" dirty="0" smtClean="0"/>
          </a:p>
          <a:p>
            <a:endParaRPr lang="en-US" sz="3200" dirty="0" smtClean="0"/>
          </a:p>
          <a:p>
            <a:endParaRPr lang="en-US" sz="2000" dirty="0"/>
          </a:p>
        </p:txBody>
      </p:sp>
    </p:spTree>
    <p:extLst>
      <p:ext uri="{BB962C8B-B14F-4D97-AF65-F5344CB8AC3E}">
        <p14:creationId xmlns:p14="http://schemas.microsoft.com/office/powerpoint/2010/main" val="20136091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603</TotalTime>
  <Words>1088</Words>
  <Application>Microsoft Office PowerPoint</Application>
  <PresentationFormat>Custom</PresentationFormat>
  <Paragraphs>95</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adnauseum</dc:creator>
  <cp:lastModifiedBy>SWT</cp:lastModifiedBy>
  <cp:revision>68</cp:revision>
  <dcterms:created xsi:type="dcterms:W3CDTF">2013-04-01T22:47:11Z</dcterms:created>
  <dcterms:modified xsi:type="dcterms:W3CDTF">2015-05-18T15:18:34Z</dcterms:modified>
</cp:coreProperties>
</file>