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73" r:id="rId3"/>
    <p:sldId id="257" r:id="rId4"/>
    <p:sldId id="258" r:id="rId5"/>
    <p:sldId id="263" r:id="rId6"/>
    <p:sldId id="264" r:id="rId7"/>
    <p:sldId id="265" r:id="rId8"/>
    <p:sldId id="266" r:id="rId9"/>
    <p:sldId id="267" r:id="rId10"/>
    <p:sldId id="262" r:id="rId11"/>
    <p:sldId id="268" r:id="rId12"/>
    <p:sldId id="276" r:id="rId13"/>
    <p:sldId id="260" r:id="rId14"/>
    <p:sldId id="259" r:id="rId15"/>
    <p:sldId id="269" r:id="rId16"/>
    <p:sldId id="271" r:id="rId17"/>
    <p:sldId id="274" r:id="rId18"/>
    <p:sldId id="275" r:id="rId19"/>
    <p:sldId id="26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0"/>
    <p:restoredTop sz="94643"/>
  </p:normalViewPr>
  <p:slideViewPr>
    <p:cSldViewPr snapToGrid="0" snapToObjects="1">
      <p:cViewPr varScale="1">
        <p:scale>
          <a:sx n="111" d="100"/>
          <a:sy n="111" d="100"/>
        </p:scale>
        <p:origin x="24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D198E-1F34-754E-8DF1-13B942A61518}" type="datetimeFigureOut">
              <a:t>4/22/20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78F19-8A8A-1A48-BDE8-C7AE991D759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78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Image: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Justin Gohde, 2008, </a:t>
            </a:r>
            <a:r>
              <a:rPr lang="en-US"/>
              <a:t>http://thebinarybookstore.blogspot.com/2008/11/about-binary-book-store.html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78F19-8A8A-1A48-BDE8-C7AE991D7595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09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78F19-8A8A-1A48-BDE8-C7AE991D7595}" type="slidenum">
              <a:rPr lang="uk-UA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5056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49C4-E8F4-A141-857D-856DD3B77815}" type="datetime1"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5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35B8-8AB3-1441-9583-FB95E1D48C13}" type="datetime1"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3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89A5-83FA-D040-AD86-BCE84B454D5C}" type="datetime1"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6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366"/>
          </a:xfr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4238"/>
            <a:ext cx="10515600" cy="4822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E165-A68B-0641-BDDB-4AAB7BBF7832}" type="datetime1"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4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43BC-CD1F-0E41-BF2B-F5D7119B5770}" type="datetime1"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58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52EC3-CF96-F24E-BF2D-38D9EB29A7C6}" type="datetime1">
              <a:t>4/22/20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BD83-F12E-BB46-8BCA-81DA860AB3DA}" type="datetime1">
              <a:t>4/22/20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4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7814-37AE-C349-A405-3BDE8B67A455}" type="datetime1">
              <a:t>4/22/20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2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7EBE-504B-5944-9FB7-08A07F1B3B21}" type="datetime1">
              <a:t>4/22/20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1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E0CE-508D-2A43-96D5-16854B9818D2}" type="datetime1">
              <a:t>4/22/20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81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326A-396E-3148-AEFB-790FDADECDC1}" type="datetime1">
              <a:t>4/22/20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11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BBFA9-1B97-E94D-A9FD-8C6B78611E57}" type="datetime1"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EE82F-2544-CA44-B071-E7AA4627C4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39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NULL" TargetMode="External"/><Relationship Id="rId4" Type="http://schemas.openxmlformats.org/officeDocument/2006/relationships/hyperlink" Target="https://api.crossref.org/10.3886/ICPSR36422/agency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i.org/10.3886/ICPSR36422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postman.com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ollectionapi.metmuseum.org/" TargetMode="External"/><Relationship Id="rId4" Type="http://schemas.openxmlformats.org/officeDocument/2006/relationships/hyperlink" Target="https://ascii.cl/url-encoding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etmuseum.github.io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veloper.osf.io/" TargetMode="External"/><Relationship Id="rId3" Type="http://schemas.openxmlformats.org/officeDocument/2006/relationships/hyperlink" Target="https://api.osf.io/v2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ibrarycarpentry.org/lc-webscrapin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programmableweb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alphaModFix amt="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" t="31159" r="25254" b="9941"/>
          <a:stretch/>
        </p:blipFill>
        <p:spPr>
          <a:xfrm>
            <a:off x="1238686" y="535899"/>
            <a:ext cx="9714628" cy="57862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>
                <a:solidFill>
                  <a:schemeClr val="accent5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Using APIs for Non-Programmers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Greg Janée</a:t>
            </a:r>
          </a:p>
          <a:p>
            <a:r>
              <a:rPr lang="en-US"/>
              <a:t>University of California, Santa Barbara</a:t>
            </a:r>
          </a:p>
          <a:p>
            <a:r>
              <a:rPr lang="en-US"/>
              <a:t>gjanee@ucsb.edu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</a:t>
            </a:fld>
            <a:endParaRPr lang="uk-UA"/>
          </a:p>
        </p:txBody>
      </p:sp>
      <p:sp>
        <p:nvSpPr>
          <p:cNvPr id="6" name="TextBox 5"/>
          <p:cNvSpPr txBox="1"/>
          <p:nvPr/>
        </p:nvSpPr>
        <p:spPr>
          <a:xfrm>
            <a:off x="3843652" y="6414177"/>
            <a:ext cx="4595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These slides at: </a:t>
            </a:r>
            <a:r>
              <a:rPr lang="en-US" b="1">
                <a:solidFill>
                  <a:srgbClr val="FF0000"/>
                </a:solidFill>
              </a:rPr>
              <a:t>https://tinyurl.com/api-howto</a:t>
            </a:r>
          </a:p>
        </p:txBody>
      </p:sp>
    </p:spTree>
    <p:extLst>
      <p:ext uri="{BB962C8B-B14F-4D97-AF65-F5344CB8AC3E}">
        <p14:creationId xmlns:p14="http://schemas.microsoft.com/office/powerpoint/2010/main" val="158513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Parts of a URL</a:t>
            </a:r>
          </a:p>
          <a:p>
            <a:pPr lvl="1"/>
            <a:r>
              <a:rPr lang="en-US"/>
              <a:t>protocol://server/path?query#fragment</a:t>
            </a:r>
          </a:p>
          <a:p>
            <a:pPr lvl="1"/>
            <a:r>
              <a:rPr lang="en-US"/>
              <a:t>https://www.google.com/search?q=aardvark#result2</a:t>
            </a:r>
          </a:p>
          <a:p>
            <a:pPr lvl="2"/>
            <a:endParaRPr lang="en-US"/>
          </a:p>
          <a:p>
            <a:r>
              <a:rPr lang="en-US"/>
              <a:t>HTTP verbs</a:t>
            </a:r>
          </a:p>
          <a:p>
            <a:pPr lvl="1"/>
            <a:r>
              <a:rPr lang="en-US"/>
              <a:t>GET </a:t>
            </a:r>
            <a:r>
              <a:rPr lang="mr-IN"/>
              <a:t>–</a:t>
            </a:r>
            <a:r>
              <a:rPr lang="en-US"/>
              <a:t> 99% of time</a:t>
            </a:r>
          </a:p>
          <a:p>
            <a:pPr lvl="1"/>
            <a:r>
              <a:rPr lang="en-US"/>
              <a:t>POST </a:t>
            </a:r>
            <a:r>
              <a:rPr lang="mr-IN"/>
              <a:t>–</a:t>
            </a:r>
            <a:r>
              <a:rPr lang="en-US"/>
              <a:t> form submission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047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Parts of a URL</a:t>
            </a:r>
          </a:p>
          <a:p>
            <a:pPr lvl="1"/>
            <a:r>
              <a:rPr lang="en-US"/>
              <a:t>protocol://server/path?query#fragment</a:t>
            </a:r>
          </a:p>
          <a:p>
            <a:pPr lvl="1"/>
            <a:r>
              <a:rPr lang="en-US"/>
              <a:t>https://www.google.com/search?q=aardvark#result2</a:t>
            </a:r>
          </a:p>
          <a:p>
            <a:pPr lvl="2"/>
            <a:endParaRPr lang="en-US"/>
          </a:p>
          <a:p>
            <a:r>
              <a:rPr lang="en-US"/>
              <a:t>HTTP verbs</a:t>
            </a:r>
          </a:p>
          <a:p>
            <a:pPr lvl="1"/>
            <a:r>
              <a:rPr lang="en-US"/>
              <a:t>GET </a:t>
            </a:r>
            <a:r>
              <a:rPr lang="mr-IN"/>
              <a:t>–</a:t>
            </a:r>
            <a:r>
              <a:rPr lang="en-US"/>
              <a:t> 99% of time</a:t>
            </a:r>
          </a:p>
          <a:p>
            <a:pPr lvl="1"/>
            <a:r>
              <a:rPr lang="en-US"/>
              <a:t>POST </a:t>
            </a:r>
            <a:r>
              <a:rPr lang="mr-IN"/>
              <a:t>–</a:t>
            </a:r>
            <a:r>
              <a:rPr lang="en-US"/>
              <a:t> form submission</a:t>
            </a:r>
          </a:p>
          <a:p>
            <a:pPr lvl="2"/>
            <a:endParaRPr lang="en-US"/>
          </a:p>
          <a:p>
            <a:r>
              <a:rPr lang="en-US"/>
              <a:t>Query formatting</a:t>
            </a:r>
          </a:p>
          <a:p>
            <a:pPr lvl="1"/>
            <a:r>
              <a:rPr lang="en-US"/>
              <a:t>param1=value1&amp;param2=value2&amp;...</a:t>
            </a:r>
          </a:p>
          <a:p>
            <a:pPr lvl="1"/>
            <a:r>
              <a:rPr lang="en-US"/>
              <a:t>q=drosophila&amp;type=dataset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384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12</a:t>
            </a:fld>
            <a:endParaRPr lang="uk-UA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Construct a URL</a:t>
            </a:r>
          </a:p>
          <a:p>
            <a:pPr lvl="1"/>
            <a:r>
              <a:rPr lang="en-US"/>
              <a:t>Basic access point + request</a:t>
            </a:r>
          </a:p>
          <a:p>
            <a:pPr marL="1428750" lvl="2" indent="-514350">
              <a:buFont typeface="+mj-lt"/>
              <a:buAutoNum type="arabicPeriod"/>
            </a:pP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Get back something readable</a:t>
            </a:r>
          </a:p>
          <a:p>
            <a:pPr lvl="1"/>
            <a:r>
              <a:rPr lang="en-US"/>
              <a:t>JSON nowadays</a:t>
            </a:r>
          </a:p>
          <a:p>
            <a:pPr lvl="1"/>
            <a:r>
              <a:rPr lang="en-US"/>
              <a:t>But maybe XML, CSV, other text format</a:t>
            </a:r>
          </a:p>
          <a:p>
            <a:pPr lvl="2"/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View JSON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29670" y="4884516"/>
            <a:ext cx="57326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>
                <a:solidFill>
                  <a:schemeClr val="accent5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“REST” or “RESTful” API</a:t>
            </a:r>
          </a:p>
        </p:txBody>
      </p:sp>
    </p:spTree>
    <p:extLst>
      <p:ext uri="{BB962C8B-B14F-4D97-AF65-F5344CB8AC3E}">
        <p14:creationId xmlns:p14="http://schemas.microsoft.com/office/powerpoint/2010/main" val="108399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determining a DOI’s registrar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DOI identifiers uniquely identify publications, datasets, ...</a:t>
            </a:r>
          </a:p>
          <a:p>
            <a:pPr lvl="1"/>
            <a:r>
              <a:rPr lang="en-US"/>
              <a:t>10.3886/ICPSR36422</a:t>
            </a:r>
          </a:p>
          <a:p>
            <a:pPr lvl="1"/>
            <a:r>
              <a:rPr lang="en-US"/>
              <a:t>doi:10.3886/ICPSR36422</a:t>
            </a:r>
          </a:p>
          <a:p>
            <a:pPr lvl="1"/>
            <a:r>
              <a:rPr lang="en-US">
                <a:hlinkClick r:id="rId2"/>
              </a:rPr>
              <a:t>https://doi.org/10.3886/ICPSR36422</a:t>
            </a:r>
            <a:endParaRPr lang="en-US"/>
          </a:p>
          <a:p>
            <a:pPr lvl="2"/>
            <a:endParaRPr lang="en-US"/>
          </a:p>
          <a:p>
            <a:r>
              <a:rPr lang="en-US"/>
              <a:t>Multiple registration agencies</a:t>
            </a:r>
          </a:p>
          <a:p>
            <a:pPr lvl="1"/>
            <a:r>
              <a:rPr lang="en-US"/>
              <a:t>Crossref, DataCite, mEDRA, ...</a:t>
            </a:r>
          </a:p>
          <a:p>
            <a:pPr lvl="2"/>
            <a:endParaRPr lang="en-US"/>
          </a:p>
          <a:p>
            <a:r>
              <a:rPr lang="en-US"/>
              <a:t>Crossref API</a:t>
            </a:r>
          </a:p>
          <a:p>
            <a:pPr lvl="1"/>
            <a:r>
              <a:rPr lang="en-US"/>
              <a:t>GET </a:t>
            </a:r>
            <a:r>
              <a:rPr lang="en-US">
                <a:hlinkClick r:id="rId3" invalidUrl="https://api.crossref.org/works/[doi]/agency"/>
              </a:rPr>
              <a:t>https://api.crossref.org/works/[doi]/agency</a:t>
            </a:r>
            <a:endParaRPr lang="en-US"/>
          </a:p>
          <a:p>
            <a:pPr lvl="1"/>
            <a:r>
              <a:rPr lang="en-US"/>
              <a:t>GET </a:t>
            </a:r>
            <a:r>
              <a:rPr lang="en-US">
                <a:hlinkClick r:id="rId4"/>
              </a:rPr>
              <a:t>https://api.crossref.org/works/10.3886/ICPSR36422/agency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755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1: web browser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Visit URL</a:t>
            </a:r>
          </a:p>
          <a:p>
            <a:pPr lvl="2"/>
            <a:endParaRPr lang="en-US"/>
          </a:p>
          <a:p>
            <a:r>
              <a:rPr lang="en-US"/>
              <a:t>Copy/paste JSON into JSON viewer</a:t>
            </a:r>
          </a:p>
          <a:p>
            <a:pPr lvl="1"/>
            <a:r>
              <a:rPr lang="en-US"/>
              <a:t>search for “JSON viewer”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272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2: curl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Standard command line tool</a:t>
            </a:r>
          </a:p>
          <a:p>
            <a:r>
              <a:rPr lang="en-US"/>
              <a:t>Lots of options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15</a:t>
            </a:fld>
            <a:endParaRPr lang="uk-UA"/>
          </a:p>
        </p:txBody>
      </p:sp>
      <p:sp>
        <p:nvSpPr>
          <p:cNvPr id="5" name="TextBox 4"/>
          <p:cNvSpPr txBox="1"/>
          <p:nvPr/>
        </p:nvSpPr>
        <p:spPr>
          <a:xfrm>
            <a:off x="1203767" y="2807367"/>
            <a:ext cx="9340770" cy="2181728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b="1">
                <a:latin typeface="Courier" charset="0"/>
                <a:ea typeface="Courier" charset="0"/>
                <a:cs typeface="Courier" charset="0"/>
              </a:rPr>
              <a:t>&gt; </a:t>
            </a:r>
            <a:r>
              <a:rPr lang="en-US" b="1">
                <a:solidFill>
                  <a:schemeClr val="accent5">
                    <a:lumMod val="50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curl </a:t>
            </a:r>
            <a:r>
              <a:rPr lang="mr-IN" b="1">
                <a:solidFill>
                  <a:schemeClr val="accent5">
                    <a:lumMod val="50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  <a:r>
              <a:rPr lang="en-US" b="1">
                <a:solidFill>
                  <a:schemeClr val="accent5">
                    <a:lumMod val="50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http://api.crossref.org/works/10.3886/ICPSR36422/agency</a:t>
            </a:r>
            <a:r>
              <a:rPr lang="mr-IN" b="1">
                <a:solidFill>
                  <a:schemeClr val="accent5">
                    <a:lumMod val="50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  <a:endParaRPr lang="en-US" b="1">
              <a:solidFill>
                <a:schemeClr val="accent5">
                  <a:lumMod val="50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>
                <a:latin typeface="Courier" charset="0"/>
                <a:ea typeface="Courier" charset="0"/>
                <a:cs typeface="Courier" charset="0"/>
              </a:rPr>
              <a:t>{"status":"ok","message-type":"work-agency","message-version":"1.0.0","message":{"DOI":"10.3886\/icpsr36422","agency":{"id":"datacite","label":"DataCite"}}}</a:t>
            </a:r>
          </a:p>
          <a:p>
            <a:r>
              <a:rPr lang="en-US" b="1">
                <a:latin typeface="Courier" charset="0"/>
                <a:ea typeface="Courier" charset="0"/>
                <a:cs typeface="Courier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52051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3: Postman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Free desktop application</a:t>
            </a:r>
          </a:p>
          <a:p>
            <a:pPr lvl="2"/>
            <a:endParaRPr lang="en-US"/>
          </a:p>
          <a:p>
            <a:r>
              <a:rPr lang="en-US">
                <a:hlinkClick r:id="rId2"/>
              </a:rPr>
              <a:t>https://www.postman.com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036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art museum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Metropolitan Museum of Art API</a:t>
            </a:r>
          </a:p>
          <a:p>
            <a:pPr lvl="1"/>
            <a:r>
              <a:rPr lang="en-US"/>
              <a:t>Documentation at </a:t>
            </a:r>
            <a:r>
              <a:rPr lang="en-US">
                <a:hlinkClick r:id="rId2"/>
              </a:rPr>
              <a:t>https://metmuseum.github.io</a:t>
            </a:r>
            <a:endParaRPr lang="en-US"/>
          </a:p>
          <a:p>
            <a:pPr lvl="1"/>
            <a:r>
              <a:rPr lang="en-US"/>
              <a:t>API endpoint: </a:t>
            </a:r>
            <a:r>
              <a:rPr lang="en-US">
                <a:hlinkClick r:id="rId3"/>
              </a:rPr>
              <a:t>https://collectionapi.metmuseum.org</a:t>
            </a:r>
            <a:endParaRPr lang="en-US"/>
          </a:p>
          <a:p>
            <a:pPr lvl="2"/>
            <a:endParaRPr lang="en-US"/>
          </a:p>
          <a:p>
            <a:r>
              <a:rPr lang="en-US"/>
              <a:t>Task: find highlight vases</a:t>
            </a:r>
          </a:p>
          <a:p>
            <a:pPr lvl="2"/>
            <a:endParaRPr lang="en-US"/>
          </a:p>
          <a:p>
            <a:r>
              <a:rPr lang="en-US"/>
              <a:t>Notice how Postman formats query parameters</a:t>
            </a:r>
          </a:p>
          <a:p>
            <a:pPr lvl="1"/>
            <a:r>
              <a:rPr lang="en-US"/>
              <a:t>Manually, use </a:t>
            </a:r>
            <a:r>
              <a:rPr lang="en-US">
                <a:hlinkClick r:id="rId4"/>
              </a:rPr>
              <a:t>https://ascii.cl/url-encoding.htm</a:t>
            </a:r>
            <a:endParaRPr lang="en-US"/>
          </a:p>
          <a:p>
            <a:pPr lvl="3"/>
            <a:endParaRPr lang="en-US"/>
          </a:p>
          <a:p>
            <a:r>
              <a:rPr lang="en-US"/>
              <a:t>If POST request is required</a:t>
            </a:r>
          </a:p>
          <a:p>
            <a:pPr lvl="1"/>
            <a:r>
              <a:rPr lang="en-US"/>
              <a:t>Don’t use URL query parameters</a:t>
            </a:r>
          </a:p>
          <a:p>
            <a:pPr lvl="1"/>
            <a:r>
              <a:rPr lang="en-US"/>
              <a:t>Use body</a:t>
            </a:r>
          </a:p>
          <a:p>
            <a:pPr lvl="1"/>
            <a:r>
              <a:rPr lang="en-US"/>
              <a:t>Use form-data or x-www-form-urlencoded option</a:t>
            </a:r>
          </a:p>
          <a:p>
            <a:pPr lvl="1"/>
            <a:r>
              <a:rPr lang="en-US"/>
              <a:t>Enter query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58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3: preprint archive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EarthArXiv preprint, hosted by OSF</a:t>
            </a:r>
          </a:p>
          <a:p>
            <a:pPr lvl="1"/>
            <a:r>
              <a:rPr lang="en-US"/>
              <a:t>Documentation at </a:t>
            </a:r>
            <a:r>
              <a:rPr lang="en-US">
                <a:hlinkClick r:id="rId2"/>
              </a:rPr>
              <a:t>https://developer.osf.io</a:t>
            </a:r>
            <a:endParaRPr lang="en-US"/>
          </a:p>
          <a:p>
            <a:pPr lvl="1"/>
            <a:r>
              <a:rPr lang="en-US"/>
              <a:t>API endpoint: </a:t>
            </a:r>
            <a:r>
              <a:rPr lang="en-US">
                <a:hlinkClick r:id="rId3"/>
              </a:rPr>
              <a:t>https://api.osf.io/v2</a:t>
            </a:r>
            <a:endParaRPr lang="en-US"/>
          </a:p>
          <a:p>
            <a:pPr lvl="2"/>
            <a:endParaRPr lang="en-US"/>
          </a:p>
          <a:p>
            <a:r>
              <a:rPr lang="en-US"/>
              <a:t>Task: find papers on geomorphology</a:t>
            </a:r>
          </a:p>
          <a:p>
            <a:pPr lvl="2"/>
            <a:endParaRPr lang="en-US"/>
          </a:p>
          <a:p>
            <a:r>
              <a:rPr lang="en-US"/>
              <a:t>Note paging links at bottom of JSON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198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study: automation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Needed to, for e</a:t>
            </a:r>
            <a:r>
              <a:rPr lang="en-US"/>
              <a:t>xample, obtain information on all Met vases</a:t>
            </a:r>
          </a:p>
          <a:p>
            <a:pPr lvl="2"/>
            <a:endParaRPr lang="en-US"/>
          </a:p>
          <a:p>
            <a:r>
              <a:rPr lang="en-US"/>
              <a:t>Library Carpentry lesson on web scraping</a:t>
            </a:r>
          </a:p>
          <a:p>
            <a:pPr lvl="1"/>
            <a:r>
              <a:rPr lang="en-US">
                <a:hlinkClick r:id="rId2"/>
              </a:rPr>
              <a:t>https://librarycarpentry.org/lc-webscraping/</a:t>
            </a:r>
            <a:endParaRPr lang="en-US"/>
          </a:p>
          <a:p>
            <a:pPr lvl="1"/>
            <a:r>
              <a:rPr lang="en-US"/>
              <a:t>N.B.: automating API calls = web scraping, but vastly easier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149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Lots of APIs available!</a:t>
            </a:r>
          </a:p>
          <a:p>
            <a:pPr lvl="1"/>
            <a:r>
              <a:rPr lang="en-US"/>
              <a:t>Repository systems, publication/preprint systems, museum catalogs, ...</a:t>
            </a:r>
          </a:p>
          <a:p>
            <a:pPr lvl="1"/>
            <a:r>
              <a:rPr lang="en-US">
                <a:hlinkClick r:id="rId2"/>
              </a:rPr>
              <a:t>https://www.programmableweb.com</a:t>
            </a:r>
            <a:endParaRPr lang="en-US"/>
          </a:p>
          <a:p>
            <a:pPr lvl="2"/>
            <a:endParaRPr lang="en-US"/>
          </a:p>
          <a:p>
            <a:r>
              <a:rPr lang="en-US"/>
              <a:t>Get information not otherwise available</a:t>
            </a:r>
          </a:p>
          <a:p>
            <a:pPr lvl="2"/>
            <a:endParaRPr lang="en-US"/>
          </a:p>
          <a:p>
            <a:r>
              <a:rPr lang="en-US"/>
              <a:t>Get information in compute-friendly form</a:t>
            </a:r>
          </a:p>
          <a:p>
            <a:pPr lvl="2"/>
            <a:endParaRPr lang="en-US"/>
          </a:p>
          <a:p>
            <a:r>
              <a:rPr lang="en-US"/>
              <a:t>Prelude to automation</a:t>
            </a:r>
          </a:p>
          <a:p>
            <a:pPr lvl="1"/>
            <a:endParaRPr lang="en-US"/>
          </a:p>
          <a:p>
            <a:r>
              <a:rPr lang="en-US" i="1"/>
              <a:t>It’s now possible!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481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Terminology</a:t>
            </a:r>
          </a:p>
          <a:p>
            <a:r>
              <a:rPr lang="en-US"/>
              <a:t>Basic process</a:t>
            </a:r>
          </a:p>
          <a:p>
            <a:r>
              <a:rPr lang="en-US"/>
              <a:t>Three methods</a:t>
            </a:r>
          </a:p>
          <a:p>
            <a:pPr lvl="1"/>
            <a:r>
              <a:rPr lang="en-US"/>
              <a:t>web browser</a:t>
            </a:r>
          </a:p>
          <a:p>
            <a:pPr lvl="1"/>
            <a:r>
              <a:rPr lang="en-US"/>
              <a:t>curl</a:t>
            </a:r>
          </a:p>
          <a:p>
            <a:pPr lvl="1"/>
            <a:r>
              <a:rPr lang="en-US"/>
              <a:t>swishy desktop application</a:t>
            </a:r>
          </a:p>
          <a:p>
            <a:r>
              <a:rPr lang="en-US"/>
              <a:t>How to interpret API documentation</a:t>
            </a:r>
          </a:p>
          <a:p>
            <a:r>
              <a:rPr lang="en-US"/>
              <a:t>Handling paging of results</a:t>
            </a:r>
          </a:p>
          <a:p>
            <a:r>
              <a:rPr lang="en-US"/>
              <a:t>Further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866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Parts of a URL</a:t>
            </a:r>
          </a:p>
          <a:p>
            <a:pPr lvl="1"/>
            <a:r>
              <a:rPr lang="en-US"/>
              <a:t>protocol://server/path?query#fragment</a:t>
            </a:r>
          </a:p>
          <a:p>
            <a:pPr lvl="1"/>
            <a:r>
              <a:rPr lang="en-US"/>
              <a:t>https://www.google.com/search?q=aardvark#result2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183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Parts of a URL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protocol:</a:t>
            </a:r>
            <a:r>
              <a:rPr lang="en-US"/>
              <a:t>//server/path?query#fragment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https:</a:t>
            </a:r>
            <a:r>
              <a:rPr lang="en-US"/>
              <a:t>//www.google.com/search?q=aardvark#result2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408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Parts of a URL</a:t>
            </a:r>
          </a:p>
          <a:p>
            <a:pPr lvl="1"/>
            <a:r>
              <a:rPr lang="en-US"/>
              <a:t>protocol:</a:t>
            </a:r>
            <a:r>
              <a:rPr lang="en-US">
                <a:solidFill>
                  <a:srgbClr val="FF0000"/>
                </a:solidFill>
              </a:rPr>
              <a:t>//server</a:t>
            </a:r>
            <a:r>
              <a:rPr lang="en-US"/>
              <a:t>/path?query#fragment</a:t>
            </a:r>
          </a:p>
          <a:p>
            <a:pPr lvl="1"/>
            <a:r>
              <a:rPr lang="en-US"/>
              <a:t>https:</a:t>
            </a:r>
            <a:r>
              <a:rPr lang="en-US">
                <a:solidFill>
                  <a:srgbClr val="FF0000"/>
                </a:solidFill>
              </a:rPr>
              <a:t>//www.google.com</a:t>
            </a:r>
            <a:r>
              <a:rPr lang="en-US"/>
              <a:t>/search?q=aardvark#result2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494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Parts of a URL</a:t>
            </a:r>
          </a:p>
          <a:p>
            <a:pPr lvl="1"/>
            <a:r>
              <a:rPr lang="en-US"/>
              <a:t>protocol://server</a:t>
            </a:r>
            <a:r>
              <a:rPr lang="en-US">
                <a:solidFill>
                  <a:srgbClr val="FF0000"/>
                </a:solidFill>
              </a:rPr>
              <a:t>/path</a:t>
            </a:r>
            <a:r>
              <a:rPr lang="en-US"/>
              <a:t>?query#fragment</a:t>
            </a:r>
          </a:p>
          <a:p>
            <a:pPr lvl="1"/>
            <a:r>
              <a:rPr lang="en-US"/>
              <a:t>https://www.google.com</a:t>
            </a:r>
            <a:r>
              <a:rPr lang="en-US">
                <a:solidFill>
                  <a:srgbClr val="FF0000"/>
                </a:solidFill>
              </a:rPr>
              <a:t>/search</a:t>
            </a:r>
            <a:r>
              <a:rPr lang="en-US"/>
              <a:t>?q=aardvark#result2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08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Parts of a URL</a:t>
            </a:r>
          </a:p>
          <a:p>
            <a:pPr lvl="1"/>
            <a:r>
              <a:rPr lang="en-US"/>
              <a:t>protocol://server/path</a:t>
            </a:r>
            <a:r>
              <a:rPr lang="en-US">
                <a:solidFill>
                  <a:srgbClr val="FF0000"/>
                </a:solidFill>
              </a:rPr>
              <a:t>?query</a:t>
            </a:r>
            <a:r>
              <a:rPr lang="en-US"/>
              <a:t>#fragment</a:t>
            </a:r>
          </a:p>
          <a:p>
            <a:pPr lvl="1"/>
            <a:r>
              <a:rPr lang="en-US"/>
              <a:t>https://www.google.com/search</a:t>
            </a:r>
            <a:r>
              <a:rPr lang="en-US">
                <a:solidFill>
                  <a:srgbClr val="FF0000"/>
                </a:solidFill>
              </a:rPr>
              <a:t>?q=aardvark</a:t>
            </a:r>
            <a:r>
              <a:rPr lang="en-US"/>
              <a:t>#result2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86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Parts of a URL</a:t>
            </a:r>
          </a:p>
          <a:p>
            <a:pPr lvl="1"/>
            <a:r>
              <a:rPr lang="en-US"/>
              <a:t>protocol://server/path?query</a:t>
            </a:r>
            <a:r>
              <a:rPr lang="en-US">
                <a:solidFill>
                  <a:srgbClr val="FF0000"/>
                </a:solidFill>
              </a:rPr>
              <a:t>#fragment</a:t>
            </a:r>
          </a:p>
          <a:p>
            <a:pPr lvl="1"/>
            <a:r>
              <a:rPr lang="en-US"/>
              <a:t>https://www.google.com/search?q=aardvark</a:t>
            </a:r>
            <a:r>
              <a:rPr lang="en-US">
                <a:solidFill>
                  <a:srgbClr val="FF0000"/>
                </a:solidFill>
              </a:rPr>
              <a:t>#result2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82F-2544-CA44-B071-E7AA4627C40D}" type="slidenum">
              <a:rPr lang="uk-UA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534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516</Words>
  <Application>Microsoft Macintosh PowerPoint</Application>
  <PresentationFormat>Widescreen</PresentationFormat>
  <Paragraphs>159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Abadi MT Condensed Extra Bold</vt:lpstr>
      <vt:lpstr>Calibri</vt:lpstr>
      <vt:lpstr>Calibri Light</vt:lpstr>
      <vt:lpstr>Courier</vt:lpstr>
      <vt:lpstr>Mangal</vt:lpstr>
      <vt:lpstr>Arial</vt:lpstr>
      <vt:lpstr>Office Theme</vt:lpstr>
      <vt:lpstr>Using APIs for Non-Programmers</vt:lpstr>
      <vt:lpstr>Why?</vt:lpstr>
      <vt:lpstr>Outline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Basic process</vt:lpstr>
      <vt:lpstr>Example: determining a DOI’s registrar</vt:lpstr>
      <vt:lpstr>Method 1: web browser</vt:lpstr>
      <vt:lpstr>Method 2: curl</vt:lpstr>
      <vt:lpstr>Method 3: Postman</vt:lpstr>
      <vt:lpstr>Example 2: art museum</vt:lpstr>
      <vt:lpstr>Example 3: preprint archive</vt:lpstr>
      <vt:lpstr>Further study: automation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APIs for Non-Programmers</dc:title>
  <dc:creator>Greg Janée</dc:creator>
  <cp:lastModifiedBy>Greg Janée</cp:lastModifiedBy>
  <cp:revision>66</cp:revision>
  <dcterms:created xsi:type="dcterms:W3CDTF">2020-04-21T16:46:03Z</dcterms:created>
  <dcterms:modified xsi:type="dcterms:W3CDTF">2020-04-22T15:14:29Z</dcterms:modified>
</cp:coreProperties>
</file>