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5" r:id="rId5"/>
    <p:sldId id="257" r:id="rId6"/>
    <p:sldId id="270" r:id="rId7"/>
    <p:sldId id="267" r:id="rId8"/>
    <p:sldId id="258" r:id="rId9"/>
    <p:sldId id="264" r:id="rId10"/>
    <p:sldId id="263" r:id="rId11"/>
    <p:sldId id="262" r:id="rId12"/>
    <p:sldId id="268" r:id="rId13"/>
    <p:sldId id="266" r:id="rId14"/>
    <p:sldId id="281" r:id="rId15"/>
    <p:sldId id="272" r:id="rId16"/>
    <p:sldId id="273" r:id="rId17"/>
    <p:sldId id="274" r:id="rId18"/>
    <p:sldId id="276" r:id="rId19"/>
    <p:sldId id="277" r:id="rId20"/>
    <p:sldId id="278" r:id="rId21"/>
    <p:sldId id="275" r:id="rId22"/>
    <p:sldId id="282" r:id="rId23"/>
    <p:sldId id="279" r:id="rId24"/>
    <p:sldId id="283" r:id="rId25"/>
    <p:sldId id="280" r:id="rId26"/>
    <p:sldId id="284" r:id="rId27"/>
    <p:sldId id="285" r:id="rId28"/>
    <p:sldId id="286" r:id="rId29"/>
    <p:sldId id="259"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FE9D8B5-2FFE-437E-ADDE-EDE284207092}" type="datetimeFigureOut">
              <a:rPr lang="en-US" smtClean="0"/>
              <a:t>3/30/2022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B7A21C-6AA4-4BCB-80EB-FDE108FCE93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E9D8B5-2FFE-437E-ADDE-EDE284207092}" type="datetimeFigureOut">
              <a:rPr lang="en-US" smtClean="0"/>
              <a:t>3/30/2022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B7A21C-6AA4-4BCB-80EB-FDE108FCE93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E9D8B5-2FFE-437E-ADDE-EDE284207092}" type="datetimeFigureOut">
              <a:rPr lang="en-US" smtClean="0"/>
              <a:t>3/30/2022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B7A21C-6AA4-4BCB-80EB-FDE108FCE93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E9D8B5-2FFE-437E-ADDE-EDE284207092}" type="datetimeFigureOut">
              <a:rPr lang="en-US" smtClean="0"/>
              <a:t>3/30/2022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B7A21C-6AA4-4BCB-80EB-FDE108FCE93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E9D8B5-2FFE-437E-ADDE-EDE284207092}" type="datetimeFigureOut">
              <a:rPr lang="en-US" smtClean="0"/>
              <a:t>3/30/2022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B7A21C-6AA4-4BCB-80EB-FDE108FCE93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FE9D8B5-2FFE-437E-ADDE-EDE284207092}" type="datetimeFigureOut">
              <a:rPr lang="en-US" smtClean="0"/>
              <a:t>3/30/2022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B7A21C-6AA4-4BCB-80EB-FDE108FCE93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FE9D8B5-2FFE-437E-ADDE-EDE284207092}" type="datetimeFigureOut">
              <a:rPr lang="en-US" smtClean="0"/>
              <a:t>3/30/2022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B7A21C-6AA4-4BCB-80EB-FDE108FCE93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FE9D8B5-2FFE-437E-ADDE-EDE284207092}" type="datetimeFigureOut">
              <a:rPr lang="en-US" smtClean="0"/>
              <a:t>3/30/2022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B7A21C-6AA4-4BCB-80EB-FDE108FCE93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E9D8B5-2FFE-437E-ADDE-EDE284207092}" type="datetimeFigureOut">
              <a:rPr lang="en-US" smtClean="0"/>
              <a:t>3/30/2022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B7A21C-6AA4-4BCB-80EB-FDE108FCE93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E9D8B5-2FFE-437E-ADDE-EDE284207092}" type="datetimeFigureOut">
              <a:rPr lang="en-US" smtClean="0"/>
              <a:t>3/30/2022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B7A21C-6AA4-4BCB-80EB-FDE108FCE93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E9D8B5-2FFE-437E-ADDE-EDE284207092}" type="datetimeFigureOut">
              <a:rPr lang="en-US" smtClean="0"/>
              <a:t>3/30/2022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B7A21C-6AA4-4BCB-80EB-FDE108FCE93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E9D8B5-2FFE-437E-ADDE-EDE284207092}" type="datetimeFigureOut">
              <a:rPr lang="en-US" smtClean="0"/>
              <a:t>3/30/2022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B7A21C-6AA4-4BCB-80EB-FDE108FCE93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catalog.rockhall.co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samvera.atlassian.net/wiki/spaces/samvera/pages/422319284/Interest+Group+IG+and+Working+Group+WG+Hub" TargetMode="External"/><Relationship Id="rId2" Type="http://schemas.openxmlformats.org/officeDocument/2006/relationships/hyperlink" Target="https://wiki.duraspace.org/display/hydra/Hydra+Project+Intellectual+Property+Licensing+and+Ownership"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samvera.atlassian.net/wiki/spaces/samvera/pages/405211680/Anti-Harassment+Policy" TargetMode="External"/><Relationship Id="rId2" Type="http://schemas.openxmlformats.org/officeDocument/2006/relationships/hyperlink" Target="https://samvera.atlassian.net/wiki/spaces/samvera/pages/405212316/Code+of+Conduct" TargetMode="External"/><Relationship Id="rId1" Type="http://schemas.openxmlformats.org/officeDocument/2006/relationships/slideLayout" Target="../slideLayouts/slideLayout2.xml"/><Relationship Id="rId4" Type="http://schemas.openxmlformats.org/officeDocument/2006/relationships/hyperlink" Target="https://samvera.atlassian.net/wiki/spaces/samvera/pages/405211681/Samvera+Community+Helper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samvera.atlassian.net/wiki/download/attachments/405211681/The%20Samvera%20Code%20of%20Conduct%20Incident%20Response%20Manual.pdf?api=v2" TargetMode="External"/><Relationship Id="rId2" Type="http://schemas.openxmlformats.org/officeDocument/2006/relationships/hyperlink" Target="https://samvera.atlassian.net/wiki/spaces/CCRT/overview"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helpers@samvera.org" TargetMode="External"/><Relationship Id="rId2" Type="http://schemas.openxmlformats.org/officeDocument/2006/relationships/hyperlink" Target="https://samvera.atlassian.net/wiki/spaces/samvera/pages/405211681" TargetMode="External"/><Relationship Id="rId1" Type="http://schemas.openxmlformats.org/officeDocument/2006/relationships/slideLayout" Target="../slideLayouts/slideLayout2.xml"/><Relationship Id="rId5" Type="http://schemas.openxmlformats.org/officeDocument/2006/relationships/hyperlink" Target="https://samvera.atlassian.net/wiki/spaces/samvera/pages/1744470094" TargetMode="External"/><Relationship Id="rId4" Type="http://schemas.openxmlformats.org/officeDocument/2006/relationships/hyperlink" Target="https://samvera.atlassian.net/wiki/spaces/samvera/pages/1814233093"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
            </a:r>
            <a:br>
              <a:rPr lang="en-US" dirty="0" smtClean="0"/>
            </a:br>
            <a:r>
              <a:rPr lang="en-US" dirty="0" smtClean="0"/>
              <a:t>From Hail, Hydra </a:t>
            </a:r>
            <a:br>
              <a:rPr lang="en-US" dirty="0" smtClean="0"/>
            </a:br>
            <a:r>
              <a:rPr lang="en-US" dirty="0" smtClean="0"/>
              <a:t>to </a:t>
            </a:r>
            <a:br>
              <a:rPr lang="en-US" dirty="0" smtClean="0"/>
            </a:br>
            <a:r>
              <a:rPr lang="en-US" dirty="0" smtClean="0"/>
              <a:t>The </a:t>
            </a:r>
            <a:r>
              <a:rPr lang="en-US" dirty="0" err="1" smtClean="0"/>
              <a:t>Samvera</a:t>
            </a:r>
            <a:r>
              <a:rPr lang="en-US" dirty="0" smtClean="0"/>
              <a:t> Way</a:t>
            </a:r>
            <a:endParaRPr lang="en-US" dirty="0"/>
          </a:p>
        </p:txBody>
      </p:sp>
      <p:sp>
        <p:nvSpPr>
          <p:cNvPr id="3" name="Subtitle 2"/>
          <p:cNvSpPr>
            <a:spLocks noGrp="1"/>
          </p:cNvSpPr>
          <p:nvPr>
            <p:ph type="subTitle" idx="1"/>
          </p:nvPr>
        </p:nvSpPr>
        <p:spPr/>
        <p:txBody>
          <a:bodyPr/>
          <a:lstStyle/>
          <a:p>
            <a:endParaRPr lang="en-US" dirty="0"/>
          </a:p>
        </p:txBody>
      </p:sp>
      <p:pic>
        <p:nvPicPr>
          <p:cNvPr id="6146" name="Picture 2" descr="C:\Users\scher\Desktop\download.png"/>
          <p:cNvPicPr>
            <a:picLocks noChangeAspect="1" noChangeArrowheads="1"/>
          </p:cNvPicPr>
          <p:nvPr/>
        </p:nvPicPr>
        <p:blipFill>
          <a:blip r:embed="rId2" cstate="print"/>
          <a:srcRect/>
          <a:stretch>
            <a:fillRect/>
          </a:stretch>
        </p:blipFill>
        <p:spPr bwMode="auto">
          <a:xfrm>
            <a:off x="3352800" y="4267200"/>
            <a:ext cx="2847975" cy="1600200"/>
          </a:xfrm>
          <a:prstGeom prst="rect">
            <a:avLst/>
          </a:prstGeom>
          <a:noFill/>
        </p:spPr>
      </p:pic>
      <p:pic>
        <p:nvPicPr>
          <p:cNvPr id="6147" name="Picture 3" descr="C:\Users\scher\Desktop\images.jpg"/>
          <p:cNvPicPr>
            <a:picLocks noChangeAspect="1" noChangeArrowheads="1"/>
          </p:cNvPicPr>
          <p:nvPr/>
        </p:nvPicPr>
        <p:blipFill>
          <a:blip r:embed="rId3" cstate="print"/>
          <a:srcRect/>
          <a:stretch>
            <a:fillRect/>
          </a:stretch>
        </p:blipFill>
        <p:spPr bwMode="auto">
          <a:xfrm>
            <a:off x="3429000" y="0"/>
            <a:ext cx="2143125" cy="214312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Super Stars</a:t>
            </a:r>
            <a:endParaRPr lang="en-US" dirty="0"/>
          </a:p>
        </p:txBody>
      </p:sp>
      <p:sp>
        <p:nvSpPr>
          <p:cNvPr id="3" name="Content Placeholder 2"/>
          <p:cNvSpPr>
            <a:spLocks noGrp="1"/>
          </p:cNvSpPr>
          <p:nvPr>
            <p:ph idx="1"/>
          </p:nvPr>
        </p:nvSpPr>
        <p:spPr/>
        <p:txBody>
          <a:bodyPr/>
          <a:lstStyle/>
          <a:p>
            <a:r>
              <a:rPr lang="en-US" i="1" dirty="0"/>
              <a:t>There are some real super stars in the community and they all conduct themselves in an very professional and inclusive manner. The manner in which things are corrected is in line with creating a better product. There isn’t a sense of the best technical people needing to prove themselves. Generally speaking, people are continually encouraging other to contribute back.</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Un-Conference</a:t>
            </a:r>
            <a:endParaRPr lang="en-US" dirty="0"/>
          </a:p>
        </p:txBody>
      </p:sp>
      <p:sp>
        <p:nvSpPr>
          <p:cNvPr id="3" name="Content Placeholder 2"/>
          <p:cNvSpPr>
            <a:spLocks noGrp="1"/>
          </p:cNvSpPr>
          <p:nvPr>
            <p:ph idx="1"/>
          </p:nvPr>
        </p:nvSpPr>
        <p:spPr/>
        <p:txBody>
          <a:bodyPr>
            <a:normAutofit fontScale="85000" lnSpcReduction="20000"/>
          </a:bodyPr>
          <a:lstStyle/>
          <a:p>
            <a:endParaRPr lang="en-US" i="1" dirty="0" smtClean="0"/>
          </a:p>
          <a:p>
            <a:r>
              <a:rPr lang="en-US" i="1" dirty="0" smtClean="0"/>
              <a:t>Boot Camps</a:t>
            </a:r>
          </a:p>
          <a:p>
            <a:r>
              <a:rPr lang="en-US" i="1" dirty="0" smtClean="0"/>
              <a:t>Developer Congresses</a:t>
            </a:r>
          </a:p>
          <a:p>
            <a:r>
              <a:rPr lang="en-US" i="1" dirty="0" smtClean="0"/>
              <a:t>Multi-institutional Sprints</a:t>
            </a:r>
          </a:p>
          <a:p>
            <a:r>
              <a:rPr lang="en-US" dirty="0" smtClean="0">
                <a:hlinkClick r:id="rId2"/>
              </a:rPr>
              <a:t>http://catalog.rockhall.com/</a:t>
            </a:r>
            <a:endParaRPr lang="en-US" dirty="0" smtClean="0"/>
          </a:p>
          <a:p>
            <a:r>
              <a:rPr lang="en-US" dirty="0" smtClean="0"/>
              <a:t>Hydra / </a:t>
            </a:r>
            <a:r>
              <a:rPr lang="en-US" dirty="0" err="1" smtClean="0"/>
              <a:t>Samvera</a:t>
            </a:r>
            <a:r>
              <a:rPr lang="en-US" dirty="0" smtClean="0"/>
              <a:t> Connect</a:t>
            </a:r>
          </a:p>
          <a:p>
            <a:r>
              <a:rPr lang="en-US" dirty="0" smtClean="0"/>
              <a:t>LCDX</a:t>
            </a:r>
          </a:p>
          <a:p>
            <a:r>
              <a:rPr lang="en-US" dirty="0" smtClean="0"/>
              <a:t>Code4Lib</a:t>
            </a:r>
          </a:p>
          <a:p>
            <a:r>
              <a:rPr lang="en-US" dirty="0" smtClean="0"/>
              <a:t>OR</a:t>
            </a:r>
          </a:p>
          <a:p>
            <a:r>
              <a:rPr lang="en-US" dirty="0" smtClean="0"/>
              <a:t>https://samvera.atlassian.net/wiki/spaces/samvera/pages/405210633/Samvera+Connect+Meetings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Body Many Heads</a:t>
            </a:r>
            <a:endParaRPr lang="en-US" dirty="0"/>
          </a:p>
        </p:txBody>
      </p:sp>
      <p:sp>
        <p:nvSpPr>
          <p:cNvPr id="3" name="Content Placeholder 2"/>
          <p:cNvSpPr>
            <a:spLocks noGrp="1"/>
          </p:cNvSpPr>
          <p:nvPr>
            <p:ph idx="1"/>
          </p:nvPr>
        </p:nvSpPr>
        <p:spPr/>
        <p:txBody>
          <a:bodyPr/>
          <a:lstStyle/>
          <a:p>
            <a:r>
              <a:rPr lang="en-US" dirty="0" smtClean="0"/>
              <a:t>Apache 2 License</a:t>
            </a:r>
          </a:p>
          <a:p>
            <a:r>
              <a:rPr lang="en-US" dirty="0" smtClean="0"/>
              <a:t>Solution Bundles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Governance</a:t>
            </a:r>
            <a:endParaRPr lang="en-US" dirty="0"/>
          </a:p>
        </p:txBody>
      </p:sp>
      <p:sp>
        <p:nvSpPr>
          <p:cNvPr id="3" name="Content Placeholder 2"/>
          <p:cNvSpPr>
            <a:spLocks noGrp="1"/>
          </p:cNvSpPr>
          <p:nvPr>
            <p:ph idx="1"/>
          </p:nvPr>
        </p:nvSpPr>
        <p:spPr/>
        <p:txBody>
          <a:bodyPr>
            <a:normAutofit fontScale="92500" lnSpcReduction="20000"/>
          </a:bodyPr>
          <a:lstStyle/>
          <a:p>
            <a:r>
              <a:rPr lang="en-US" dirty="0"/>
              <a:t>All developers must have a </a:t>
            </a:r>
            <a:r>
              <a:rPr lang="en-US" dirty="0">
                <a:hlinkClick r:id="rId2"/>
              </a:rPr>
              <a:t>Contributor </a:t>
            </a:r>
            <a:r>
              <a:rPr lang="en-US" dirty="0" err="1">
                <a:hlinkClick r:id="rId2"/>
              </a:rPr>
              <a:t>Licence</a:t>
            </a:r>
            <a:r>
              <a:rPr lang="en-US" dirty="0">
                <a:hlinkClick r:id="rId2"/>
              </a:rPr>
              <a:t> Agreement</a:t>
            </a:r>
            <a:r>
              <a:rPr lang="en-US" dirty="0"/>
              <a:t> in place before the Project will accept code from them, and all new code is subject to a peer review process. </a:t>
            </a:r>
            <a:endParaRPr lang="en-US" dirty="0" smtClean="0"/>
          </a:p>
          <a:p>
            <a:endParaRPr lang="en-US" dirty="0"/>
          </a:p>
          <a:p>
            <a:r>
              <a:rPr lang="en-US" dirty="0"/>
              <a:t> </a:t>
            </a:r>
            <a:r>
              <a:rPr lang="en-US" cap="all" dirty="0"/>
              <a:t>COMMUNITY SOURCED </a:t>
            </a:r>
            <a:r>
              <a:rPr lang="en-US" cap="all" dirty="0" smtClean="0"/>
              <a:t>SOFTWARE</a:t>
            </a:r>
          </a:p>
          <a:p>
            <a:endParaRPr lang="en-US" cap="all" dirty="0"/>
          </a:p>
          <a:p>
            <a:r>
              <a:rPr lang="en-US" dirty="0"/>
              <a:t>The </a:t>
            </a:r>
            <a:r>
              <a:rPr lang="en-US" dirty="0" err="1"/>
              <a:t>Samvera</a:t>
            </a:r>
            <a:r>
              <a:rPr lang="en-US" dirty="0"/>
              <a:t> Community has multiple open </a:t>
            </a:r>
            <a:r>
              <a:rPr lang="en-US" dirty="0">
                <a:hlinkClick r:id="rId3"/>
              </a:rPr>
              <a:t>Interest and Working Groups</a:t>
            </a:r>
            <a:r>
              <a:rPr lang="en-US" dirty="0"/>
              <a:t> managing the community itself and contributing at various levels to the development of its outputs. </a:t>
            </a:r>
            <a:endParaRPr lang="en-US" cap="all" dirty="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Governance</a:t>
            </a:r>
            <a:endParaRPr lang="en-US" dirty="0"/>
          </a:p>
        </p:txBody>
      </p:sp>
      <p:sp>
        <p:nvSpPr>
          <p:cNvPr id="3" name="Content Placeholder 2"/>
          <p:cNvSpPr>
            <a:spLocks noGrp="1"/>
          </p:cNvSpPr>
          <p:nvPr>
            <p:ph idx="1"/>
          </p:nvPr>
        </p:nvSpPr>
        <p:spPr/>
        <p:txBody>
          <a:bodyPr/>
          <a:lstStyle/>
          <a:p>
            <a:endParaRPr lang="en-US"/>
          </a:p>
        </p:txBody>
      </p:sp>
      <p:pic>
        <p:nvPicPr>
          <p:cNvPr id="3074" name="Picture 2" descr="C:\Users\scher\Desktop\hydragovernancediagram20133.png"/>
          <p:cNvPicPr>
            <a:picLocks noChangeAspect="1" noChangeArrowheads="1"/>
          </p:cNvPicPr>
          <p:nvPr/>
        </p:nvPicPr>
        <p:blipFill>
          <a:blip r:embed="rId2" cstate="print"/>
          <a:srcRect/>
          <a:stretch>
            <a:fillRect/>
          </a:stretch>
        </p:blipFill>
        <p:spPr bwMode="auto">
          <a:xfrm>
            <a:off x="2057400" y="1600200"/>
            <a:ext cx="4595319" cy="4158763"/>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Samvera</a:t>
            </a:r>
            <a:r>
              <a:rPr lang="en-US" dirty="0" smtClean="0"/>
              <a:t> 2017</a:t>
            </a:r>
            <a:endParaRPr lang="en-US" dirty="0"/>
          </a:p>
        </p:txBody>
      </p:sp>
      <p:sp>
        <p:nvSpPr>
          <p:cNvPr id="3" name="Content Placeholder 2"/>
          <p:cNvSpPr>
            <a:spLocks noGrp="1"/>
          </p:cNvSpPr>
          <p:nvPr>
            <p:ph idx="1"/>
          </p:nvPr>
        </p:nvSpPr>
        <p:spPr/>
        <p:txBody>
          <a:bodyPr>
            <a:normAutofit fontScale="92500"/>
          </a:bodyPr>
          <a:lstStyle/>
          <a:p>
            <a:r>
              <a:rPr lang="en-US" dirty="0" err="1"/>
              <a:t>Samvera</a:t>
            </a:r>
            <a:r>
              <a:rPr lang="en-US" dirty="0"/>
              <a:t> means ‘togetherness’ in Icelandic, and espouses the value of working together to create solutions that address shared challenges</a:t>
            </a:r>
            <a:r>
              <a:rPr lang="en-US" dirty="0" smtClean="0"/>
              <a:t>.</a:t>
            </a:r>
          </a:p>
          <a:p>
            <a:endParaRPr lang="en-US" dirty="0"/>
          </a:p>
          <a:p>
            <a:r>
              <a:rPr lang="en-US" dirty="0"/>
              <a:t>The software embraces open, international standards, where possible.  The community adheres to acknowledged “best practice” for software design and development, learning from each other without duplicating effort.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Ensure Participation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a:t>The </a:t>
            </a:r>
            <a:r>
              <a:rPr lang="en-US" dirty="0" err="1"/>
              <a:t>Samvera</a:t>
            </a:r>
            <a:r>
              <a:rPr lang="en-US" dirty="0"/>
              <a:t> Community takes the inclusion of everyone who wishes to participate very seriously.  A </a:t>
            </a:r>
            <a:r>
              <a:rPr lang="en-US" dirty="0">
                <a:hlinkClick r:id="rId2"/>
              </a:rPr>
              <a:t>Code of Conduct</a:t>
            </a:r>
            <a:r>
              <a:rPr lang="en-US" dirty="0"/>
              <a:t> and </a:t>
            </a:r>
            <a:r>
              <a:rPr lang="en-US" dirty="0">
                <a:hlinkClick r:id="rId3"/>
              </a:rPr>
              <a:t>Anti-Harassment Policy</a:t>
            </a:r>
            <a:r>
              <a:rPr lang="en-US" dirty="0"/>
              <a:t> has been published, and a community group of </a:t>
            </a:r>
            <a:r>
              <a:rPr lang="en-US" dirty="0" err="1">
                <a:hlinkClick r:id="rId4"/>
              </a:rPr>
              <a:t>Samvera</a:t>
            </a:r>
            <a:r>
              <a:rPr lang="en-US" dirty="0">
                <a:hlinkClick r:id="rId4"/>
              </a:rPr>
              <a:t> Helpers</a:t>
            </a:r>
            <a:r>
              <a:rPr lang="en-US" dirty="0"/>
              <a:t> provides an email address and individual contact points where any behavior that is not in keeping with </a:t>
            </a:r>
            <a:r>
              <a:rPr lang="en-US" dirty="0" err="1"/>
              <a:t>Samvera’s</a:t>
            </a:r>
            <a:r>
              <a:rPr lang="en-US" dirty="0"/>
              <a:t> principles can be flagged for attention and action.  This approach is applied within both the physical and virtual channels through which community members interact.</a:t>
            </a:r>
          </a:p>
          <a:p>
            <a:r>
              <a:rPr lang="en-US" dirty="0"/>
              <a:t>The continuing need to find ways of enabling under-represented groups within our wider sector to participate in </a:t>
            </a:r>
            <a:r>
              <a:rPr lang="en-US" dirty="0" err="1"/>
              <a:t>Samvera’s</a:t>
            </a:r>
            <a:r>
              <a:rPr lang="en-US" dirty="0"/>
              <a:t> work is an ongoing responsibility of the </a:t>
            </a:r>
            <a:r>
              <a:rPr lang="en-US" dirty="0" err="1"/>
              <a:t>Samvera</a:t>
            </a:r>
            <a:r>
              <a:rPr lang="en-US" dirty="0"/>
              <a:t> Partners.</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 of Conduct</a:t>
            </a:r>
            <a:endParaRPr lang="en-US" dirty="0"/>
          </a:p>
        </p:txBody>
      </p:sp>
      <p:sp>
        <p:nvSpPr>
          <p:cNvPr id="3" name="Content Placeholder 2"/>
          <p:cNvSpPr>
            <a:spLocks noGrp="1"/>
          </p:cNvSpPr>
          <p:nvPr>
            <p:ph idx="1"/>
          </p:nvPr>
        </p:nvSpPr>
        <p:spPr/>
        <p:txBody>
          <a:bodyPr>
            <a:normAutofit fontScale="55000" lnSpcReduction="20000"/>
          </a:bodyPr>
          <a:lstStyle/>
          <a:p>
            <a:r>
              <a:rPr lang="en-US" dirty="0"/>
              <a:t>Expectations for Respectful Communication</a:t>
            </a:r>
          </a:p>
          <a:p>
            <a:r>
              <a:rPr lang="en-US" dirty="0"/>
              <a:t>The </a:t>
            </a:r>
            <a:r>
              <a:rPr lang="en-US" dirty="0" err="1"/>
              <a:t>Samvera</a:t>
            </a:r>
            <a:r>
              <a:rPr lang="en-US" dirty="0"/>
              <a:t> Community is dedicated to providing a welcoming and positive experience for all its members, whether they are at a formal gathering, in a social setting, or taking part in activities online.  The </a:t>
            </a:r>
            <a:r>
              <a:rPr lang="en-US" dirty="0" err="1"/>
              <a:t>Samvera</a:t>
            </a:r>
            <a:r>
              <a:rPr lang="en-US" dirty="0"/>
              <a:t> Community welcomes participation from people all over the world and these community members bring with them a wide variety of professional, personal and social backgrounds; whatever these may be, we treat colleagues with dignity and respect.</a:t>
            </a:r>
          </a:p>
          <a:p>
            <a:r>
              <a:rPr lang="en-US" dirty="0"/>
              <a:t>Community members communicate primarily in English, though for many of them this is not their native language. We therefore strive to express ourselves simply and remember  that unnecessary use of jargon and slang will be a barrier to understanding for many of our colleagues.  We are sensitive to the fact that the international nature of the community means that we span many different social norms around language and </a:t>
            </a:r>
            <a:r>
              <a:rPr lang="en-US" dirty="0" err="1"/>
              <a:t>behaviour</a:t>
            </a:r>
            <a:r>
              <a:rPr lang="en-US" dirty="0"/>
              <a:t> and we strive to conduct ourselves, online and in person, in ways that are unlikely to cause offense.</a:t>
            </a:r>
          </a:p>
          <a:p>
            <a:r>
              <a:rPr lang="en-US" dirty="0" err="1"/>
              <a:t>Samvera</a:t>
            </a:r>
            <a:r>
              <a:rPr lang="en-US" dirty="0"/>
              <a:t> conversations are often information-rich and intended to generate discussion and debate.  We discuss ideas from a standpoint of mutual respect and reasoned argument.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Anti-Harassment Policy</a:t>
            </a:r>
            <a:br>
              <a:rPr lang="en-US" dirty="0"/>
            </a:br>
            <a:endParaRPr lang="en-US" dirty="0"/>
          </a:p>
        </p:txBody>
      </p:sp>
      <p:sp>
        <p:nvSpPr>
          <p:cNvPr id="3" name="Content Placeholder 2"/>
          <p:cNvSpPr>
            <a:spLocks noGrp="1"/>
          </p:cNvSpPr>
          <p:nvPr>
            <p:ph idx="1"/>
          </p:nvPr>
        </p:nvSpPr>
        <p:spPr/>
        <p:txBody>
          <a:bodyPr>
            <a:normAutofit fontScale="55000" lnSpcReduction="20000"/>
          </a:bodyPr>
          <a:lstStyle/>
          <a:p>
            <a:r>
              <a:rPr lang="en-US" dirty="0"/>
              <a:t>The </a:t>
            </a:r>
            <a:r>
              <a:rPr lang="en-US" dirty="0" err="1"/>
              <a:t>Samvera</a:t>
            </a:r>
            <a:r>
              <a:rPr lang="en-US" dirty="0"/>
              <a:t> Community does not  tolerate harassment in any form. Sexual or discriminatory language and imagery is not appropriate for any event venue, including talks, or any community channel such as Slack-based chat rooms or mailing lists.</a:t>
            </a:r>
          </a:p>
          <a:p>
            <a:r>
              <a:rPr lang="en-US" dirty="0"/>
              <a:t>Harassment includes: offensive verbal comments related to sex, gender, ethnicity, nationality, socioeconomic status, sexual orientation, disability, physical appearance, body size, age, race, religion; sexual or discriminatory images in public spaces; deliberate intimidation; stalking; harassing photography or recording; sustained disruption of talks or other events; inappropriate physical contact; and unwelcome sexual attention.</a:t>
            </a:r>
          </a:p>
          <a:p>
            <a:r>
              <a:rPr lang="en-US" dirty="0"/>
              <a:t>Participants asked to stop any harassing behavior are expected to comply immediately.</a:t>
            </a:r>
          </a:p>
          <a:p>
            <a:r>
              <a:rPr lang="en-US" dirty="0"/>
              <a:t>We expect participants to follow the Code of Conduct and Anti-Harassment Policy at all meeting venues, meeting-related social events, community gatherings, and online communication channels. Participants violating the Code of Conduct or Anti-Harassment Policy may be sanctioned or expelled at the discretion of the </a:t>
            </a:r>
            <a:r>
              <a:rPr lang="en-US" dirty="0">
                <a:hlinkClick r:id="rId2" tooltip="https://samvera.atlassian.net/wiki/spaces/CCRT/overview"/>
              </a:rPr>
              <a:t>Incident Response Team</a:t>
            </a:r>
            <a:r>
              <a:rPr lang="en-US" dirty="0"/>
              <a:t> in accordance with the </a:t>
            </a:r>
            <a:r>
              <a:rPr lang="en-US" dirty="0" err="1">
                <a:hlinkClick r:id="rId3" tooltip="https://samvera.atlassian.net/wiki/download/attachments/405211681/The%20Samvera%20Code%20of%20Conduct%20Incident%20Response%20Manual.pdf?api=v2"/>
              </a:rPr>
              <a:t>Samvera</a:t>
            </a:r>
            <a:r>
              <a:rPr lang="en-US" dirty="0">
                <a:hlinkClick r:id="rId3" tooltip="https://samvera.atlassian.net/wiki/download/attachments/405211681/The%20Samvera%20Code%20of%20Conduct%20Incident%20Response%20Manual.pdf?api=v2"/>
              </a:rPr>
              <a:t> Code of Conduct Incident Response Manual </a:t>
            </a:r>
            <a:r>
              <a:rPr lang="en-US" dirty="0"/>
              <a:t>(PDF).</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a:t>
            </a:r>
            <a:r>
              <a:rPr lang="en-US" dirty="0" err="1" smtClean="0"/>
              <a:t>Harrassment</a:t>
            </a:r>
            <a:endParaRPr lang="en-US" dirty="0"/>
          </a:p>
        </p:txBody>
      </p:sp>
      <p:sp>
        <p:nvSpPr>
          <p:cNvPr id="3" name="Content Placeholder 2"/>
          <p:cNvSpPr>
            <a:spLocks noGrp="1"/>
          </p:cNvSpPr>
          <p:nvPr>
            <p:ph idx="1"/>
          </p:nvPr>
        </p:nvSpPr>
        <p:spPr/>
        <p:txBody>
          <a:bodyPr>
            <a:normAutofit fontScale="47500" lnSpcReduction="20000"/>
          </a:bodyPr>
          <a:lstStyle/>
          <a:p>
            <a:r>
              <a:rPr lang="en-US" dirty="0"/>
              <a:t>Reporting Harassment and Code of Conduct Violations</a:t>
            </a:r>
          </a:p>
          <a:p>
            <a:r>
              <a:rPr lang="en-US" dirty="0"/>
              <a:t>If you are at a conference or other event, find the on-call </a:t>
            </a:r>
            <a:r>
              <a:rPr lang="en-US" dirty="0" err="1">
                <a:hlinkClick r:id="rId2" tooltip="/wiki/spaces/samvera/pages/405211681"/>
              </a:rPr>
              <a:t>Samvera</a:t>
            </a:r>
            <a:r>
              <a:rPr lang="en-US" dirty="0">
                <a:hlinkClick r:id="rId2" tooltip="/wiki/spaces/samvera/pages/405211681"/>
              </a:rPr>
              <a:t> Community Helpers</a:t>
            </a:r>
            <a:r>
              <a:rPr lang="en-US" dirty="0"/>
              <a:t> (</a:t>
            </a:r>
            <a:r>
              <a:rPr lang="en-US" dirty="0">
                <a:hlinkClick r:id="rId3" tooltip="mailto:helpers@samvera.org"/>
              </a:rPr>
              <a:t>email</a:t>
            </a:r>
            <a:r>
              <a:rPr lang="en-US" dirty="0"/>
              <a:t>) who should be wearing an identifiable </a:t>
            </a:r>
            <a:r>
              <a:rPr lang="en-US" dirty="0" err="1"/>
              <a:t>Samvera</a:t>
            </a:r>
            <a:r>
              <a:rPr lang="en-US" dirty="0"/>
              <a:t> Community Helpers badge or a rainbow lanyard. If you can't find any of these, there will be other staff available to help if the situation calls for immediate action.</a:t>
            </a:r>
          </a:p>
          <a:p>
            <a:r>
              <a:rPr lang="en-US" dirty="0"/>
              <a:t>If you are in the </a:t>
            </a:r>
            <a:r>
              <a:rPr lang="en-US" dirty="0" err="1"/>
              <a:t>Samvera</a:t>
            </a:r>
            <a:r>
              <a:rPr lang="en-US" dirty="0"/>
              <a:t> Community Slack, contact one of the </a:t>
            </a:r>
            <a:r>
              <a:rPr lang="en-US" dirty="0" err="1">
                <a:hlinkClick r:id="rId2" tooltip="/wiki/spaces/samvera/pages/405211681"/>
              </a:rPr>
              <a:t>Samvera</a:t>
            </a:r>
            <a:r>
              <a:rPr lang="en-US" dirty="0">
                <a:hlinkClick r:id="rId2" tooltip="/wiki/spaces/samvera/pages/405211681"/>
              </a:rPr>
              <a:t> Community Helpers</a:t>
            </a:r>
            <a:r>
              <a:rPr lang="en-US" dirty="0"/>
              <a:t> via direct message. You can direct message the Community Helper of your choice by clicking the + next to Direct Message and typing in their name.</a:t>
            </a:r>
          </a:p>
          <a:p>
            <a:r>
              <a:rPr lang="en-US" dirty="0"/>
              <a:t>Read more about </a:t>
            </a:r>
            <a:r>
              <a:rPr lang="en-US" dirty="0">
                <a:hlinkClick r:id="rId4" tooltip="/wiki/spaces/samvera/pages/1814233093"/>
              </a:rPr>
              <a:t>How to Report a Code of Conduct Violation</a:t>
            </a:r>
            <a:r>
              <a:rPr lang="en-US" dirty="0"/>
              <a:t> and what you can expect in the process.</a:t>
            </a:r>
          </a:p>
          <a:p>
            <a:r>
              <a:rPr lang="en-US" i="1" dirty="0"/>
              <a:t>We value your participation in the </a:t>
            </a:r>
            <a:r>
              <a:rPr lang="en-US" i="1" dirty="0" err="1"/>
              <a:t>Samvera</a:t>
            </a:r>
            <a:r>
              <a:rPr lang="en-US" i="1" dirty="0"/>
              <a:t> Community and your support in keeping it a safe, welcoming, and friendly space for fellow participants!</a:t>
            </a:r>
            <a:endParaRPr lang="en-US" dirty="0"/>
          </a:p>
          <a:p>
            <a:r>
              <a:rPr lang="en-US" dirty="0"/>
              <a:t>Code of Conduct Incident Response </a:t>
            </a:r>
          </a:p>
          <a:p>
            <a:r>
              <a:rPr lang="en-US" dirty="0"/>
              <a:t>Reports of Code of Conduct or Anti-Harassment Policy violations will be addressed by the </a:t>
            </a:r>
            <a:r>
              <a:rPr lang="en-US" dirty="0">
                <a:hlinkClick r:id="rId5" tooltip="/wiki/spaces/samvera/pages/1744470094"/>
              </a:rPr>
              <a:t>Incident Response Team</a:t>
            </a:r>
            <a:r>
              <a:rPr lang="en-US" dirty="0"/>
              <a:t>, which consists of trained and vetted Community members who follow a detailed Incident Response Manual.</a:t>
            </a:r>
          </a:p>
          <a:p>
            <a:r>
              <a:rPr lang="en-US" dirty="0" err="1"/>
              <a:t>Samvera</a:t>
            </a:r>
            <a:r>
              <a:rPr lang="en-US" dirty="0"/>
              <a:t> event organizers, Response Team members, and Community Helpers can be identified by their name badges. These volunteers can help participants contact hotel/venue security or local law enforcement, provide escorts, or otherwise assist those experiencing harassment to feel safe for the duration of the event.</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Attributes of an Open Source Community</a:t>
            </a:r>
            <a:endParaRPr lang="en-US" dirty="0"/>
          </a:p>
        </p:txBody>
      </p:sp>
      <p:sp>
        <p:nvSpPr>
          <p:cNvPr id="3" name="Content Placeholder 2"/>
          <p:cNvSpPr>
            <a:spLocks noGrp="1"/>
          </p:cNvSpPr>
          <p:nvPr>
            <p:ph idx="1"/>
          </p:nvPr>
        </p:nvSpPr>
        <p:spPr/>
        <p:txBody>
          <a:bodyPr>
            <a:normAutofit/>
          </a:bodyPr>
          <a:lstStyle/>
          <a:p>
            <a:r>
              <a:rPr lang="en-US" dirty="0" smtClean="0"/>
              <a:t>Contributions welcomed. </a:t>
            </a:r>
          </a:p>
          <a:p>
            <a:r>
              <a:rPr lang="en-US" dirty="0" smtClean="0"/>
              <a:t>Documentation</a:t>
            </a:r>
          </a:p>
          <a:p>
            <a:r>
              <a:rPr lang="en-US" dirty="0" smtClean="0"/>
              <a:t>Minutes</a:t>
            </a:r>
          </a:p>
          <a:p>
            <a:r>
              <a:rPr lang="en-US" dirty="0" smtClean="0"/>
              <a:t>Writing Test</a:t>
            </a:r>
          </a:p>
          <a:p>
            <a:r>
              <a:rPr lang="en-US" dirty="0" smtClean="0"/>
              <a:t>Publicly Available Code</a:t>
            </a:r>
          </a:p>
          <a:p>
            <a:r>
              <a:rPr lang="en-US" dirty="0" smtClean="0"/>
              <a:t>Interest Groups</a:t>
            </a:r>
            <a:br>
              <a:rPr lang="en-US" dirty="0" smtClean="0"/>
            </a:br>
            <a:endParaRPr lang="en-US" dirty="0" smtClean="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Sanctions</a:t>
            </a:r>
            <a:br>
              <a:rPr lang="en-US" dirty="0" smtClean="0"/>
            </a:b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Participants asked to stop any offending behavior are expected to comply immediately. Incident Response Team members will follow the Response Manual process and may take any action they deem appropriate, including warning the offender, expulsion from the </a:t>
            </a:r>
            <a:r>
              <a:rPr lang="en-US" dirty="0" err="1" smtClean="0"/>
              <a:t>Samvera</a:t>
            </a:r>
            <a:r>
              <a:rPr lang="en-US" dirty="0" smtClean="0"/>
              <a:t> event, or banning the offender from a </a:t>
            </a:r>
            <a:r>
              <a:rPr lang="en-US" dirty="0" err="1" smtClean="0"/>
              <a:t>chatroom</a:t>
            </a:r>
            <a:r>
              <a:rPr lang="en-US" dirty="0" smtClean="0"/>
              <a:t> or mailing list.</a:t>
            </a:r>
          </a:p>
          <a:p>
            <a:endParaRPr lang="en-US" dirty="0" smtClean="0"/>
          </a:p>
          <a:p>
            <a:r>
              <a:rPr lang="en-US" dirty="0" smtClean="0"/>
              <a:t>Specific sanctions may include but are not limited to:</a:t>
            </a:r>
          </a:p>
          <a:p>
            <a:pPr lvl="1"/>
            <a:r>
              <a:rPr lang="en-US" dirty="0" smtClean="0"/>
              <a:t>Warning the offender to cease their behavior and that any further reports will result in other sanctions</a:t>
            </a:r>
          </a:p>
          <a:p>
            <a:pPr lvl="1"/>
            <a:r>
              <a:rPr lang="en-US" dirty="0" smtClean="0"/>
              <a:t>requiring that the offender avoid any interaction with, and physical proximity to, the incident reporter for the remainder of the event</a:t>
            </a:r>
          </a:p>
          <a:p>
            <a:pPr lvl="1"/>
            <a:r>
              <a:rPr lang="en-US" dirty="0" smtClean="0"/>
              <a:t>early termination of a talk that violates the policy</a:t>
            </a:r>
          </a:p>
          <a:p>
            <a:pPr lvl="1"/>
            <a:r>
              <a:rPr lang="en-US" dirty="0" smtClean="0"/>
              <a:t>not publishing the video or slides of a talk that violated the policy</a:t>
            </a:r>
          </a:p>
          <a:p>
            <a:pPr lvl="1"/>
            <a:r>
              <a:rPr lang="en-US" dirty="0" smtClean="0"/>
              <a:t>not allowing a speaker who violated the policy to give (further) talks at the event</a:t>
            </a:r>
          </a:p>
          <a:p>
            <a:pPr lvl="1"/>
            <a:r>
              <a:rPr lang="en-US" dirty="0" smtClean="0"/>
              <a:t>immediately ending any event volunteer responsibilities and privileges the offender holds requiring that the offender not volunteer for future </a:t>
            </a:r>
            <a:r>
              <a:rPr lang="en-US" dirty="0" err="1" smtClean="0"/>
              <a:t>Samvera</a:t>
            </a:r>
            <a:r>
              <a:rPr lang="en-US" dirty="0" smtClean="0"/>
              <a:t> events (either indefinitely or for a certain time period)</a:t>
            </a:r>
          </a:p>
          <a:p>
            <a:pPr lvl="1"/>
            <a:r>
              <a:rPr lang="en-US" dirty="0" smtClean="0"/>
              <a:t>requiring that the offender immediately leave the event and not return</a:t>
            </a:r>
          </a:p>
          <a:p>
            <a:pPr lvl="1"/>
            <a:r>
              <a:rPr lang="en-US" dirty="0" smtClean="0"/>
              <a:t>banning the offender from future events (either indefinitely or for a certain time period)</a:t>
            </a:r>
          </a:p>
          <a:p>
            <a:pPr lvl="1"/>
            <a:r>
              <a:rPr lang="en-US" dirty="0" smtClean="0"/>
              <a:t>Notifying the offender’s institution or organization that the violation has occurred</a:t>
            </a:r>
          </a:p>
          <a:p>
            <a:pPr lvl="1"/>
            <a:r>
              <a:rPr lang="en-US" dirty="0" smtClean="0"/>
              <a:t>banning the offender from any (or all) </a:t>
            </a:r>
            <a:r>
              <a:rPr lang="en-US" dirty="0" err="1" smtClean="0"/>
              <a:t>Samvera</a:t>
            </a:r>
            <a:r>
              <a:rPr lang="en-US" dirty="0" smtClean="0"/>
              <a:t> Community channels</a:t>
            </a:r>
          </a:p>
          <a:p>
            <a:pPr lvl="1"/>
            <a:r>
              <a:rPr lang="en-US" dirty="0" smtClean="0"/>
              <a:t>publishing an account of the offending event as outlined in the Incident Response Manual</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Samvera</a:t>
            </a:r>
            <a:r>
              <a:rPr lang="en-US" dirty="0" smtClean="0"/>
              <a:t> Community Safety</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2362200" y="1768926"/>
            <a:ext cx="4565809" cy="4327074"/>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Original Partners 2008</a:t>
            </a:r>
            <a:endParaRPr lang="en-US" dirty="0"/>
          </a:p>
        </p:txBody>
      </p:sp>
      <p:sp>
        <p:nvSpPr>
          <p:cNvPr id="3" name="Content Placeholder 2"/>
          <p:cNvSpPr>
            <a:spLocks noGrp="1"/>
          </p:cNvSpPr>
          <p:nvPr>
            <p:ph idx="1"/>
          </p:nvPr>
        </p:nvSpPr>
        <p:spPr/>
        <p:txBody>
          <a:bodyPr/>
          <a:lstStyle/>
          <a:p>
            <a:endParaRPr lang="en-US"/>
          </a:p>
        </p:txBody>
      </p:sp>
      <p:pic>
        <p:nvPicPr>
          <p:cNvPr id="4098" name="Picture 2" descr="C:\Users\scher\Desktop\originalpartners-600.jpg"/>
          <p:cNvPicPr>
            <a:picLocks noChangeAspect="1" noChangeArrowheads="1"/>
          </p:cNvPicPr>
          <p:nvPr/>
        </p:nvPicPr>
        <p:blipFill>
          <a:blip r:embed="rId2" cstate="print"/>
          <a:srcRect/>
          <a:stretch>
            <a:fillRect/>
          </a:stretch>
        </p:blipFill>
        <p:spPr bwMode="auto">
          <a:xfrm>
            <a:off x="457200" y="2209800"/>
            <a:ext cx="8240233" cy="23622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Hydra Connect 1 2014</a:t>
            </a:r>
            <a:br>
              <a:rPr lang="en-US" dirty="0" smtClean="0"/>
            </a:br>
            <a:r>
              <a:rPr lang="en-US" sz="1800" dirty="0" smtClean="0"/>
              <a:t>https://www.flickr.com/photos/bigdpix/sets/72157640059349396/</a:t>
            </a:r>
            <a:r>
              <a:rPr lang="en-US" dirty="0" smtClean="0"/>
              <a:t/>
            </a:r>
            <a:br>
              <a:rPr lang="en-US" dirty="0" smtClean="0"/>
            </a:br>
            <a:endParaRPr lang="en-US" dirty="0"/>
          </a:p>
        </p:txBody>
      </p:sp>
      <p:sp>
        <p:nvSpPr>
          <p:cNvPr id="3" name="Content Placeholder 2"/>
          <p:cNvSpPr>
            <a:spLocks noGrp="1"/>
          </p:cNvSpPr>
          <p:nvPr>
            <p:ph idx="1"/>
          </p:nvPr>
        </p:nvSpPr>
        <p:spPr/>
        <p:txBody>
          <a:bodyPr/>
          <a:lstStyle/>
          <a:p>
            <a:endParaRPr lang="en-US" dirty="0"/>
          </a:p>
        </p:txBody>
      </p:sp>
      <p:pic>
        <p:nvPicPr>
          <p:cNvPr id="2050" name="Picture 2" descr="C:\Users\scher\Desktop\12097356495_3985cd7ae3_5k.jpg"/>
          <p:cNvPicPr>
            <a:picLocks noChangeAspect="1" noChangeArrowheads="1"/>
          </p:cNvPicPr>
          <p:nvPr/>
        </p:nvPicPr>
        <p:blipFill>
          <a:blip r:embed="rId2" cstate="print"/>
          <a:srcRect/>
          <a:stretch>
            <a:fillRect/>
          </a:stretch>
        </p:blipFill>
        <p:spPr bwMode="auto">
          <a:xfrm>
            <a:off x="457200" y="1600200"/>
            <a:ext cx="8194552" cy="44958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Hydra Connect 2 2014</a:t>
            </a:r>
            <a:br>
              <a:rPr lang="en-US" dirty="0" smtClean="0"/>
            </a:br>
            <a:r>
              <a:rPr lang="en-US" dirty="0" smtClean="0"/>
              <a:t>Cleveland</a:t>
            </a:r>
            <a:br>
              <a:rPr lang="en-US" dirty="0" smtClean="0"/>
            </a:br>
            <a:endParaRPr lang="en-US" dirty="0"/>
          </a:p>
        </p:txBody>
      </p:sp>
      <p:sp>
        <p:nvSpPr>
          <p:cNvPr id="3" name="Content Placeholder 2"/>
          <p:cNvSpPr>
            <a:spLocks noGrp="1"/>
          </p:cNvSpPr>
          <p:nvPr>
            <p:ph idx="1"/>
          </p:nvPr>
        </p:nvSpPr>
        <p:spPr/>
        <p:txBody>
          <a:bodyPr>
            <a:normAutofit lnSpcReduction="10000"/>
          </a:bodyPr>
          <a:lstStyle/>
          <a:p>
            <a:endParaRPr lang="en-US" dirty="0" smtClean="0"/>
          </a:p>
          <a:p>
            <a:endParaRPr lang="en-US" dirty="0"/>
          </a:p>
          <a:p>
            <a:endParaRPr lang="en-US" dirty="0" smtClean="0"/>
          </a:p>
          <a:p>
            <a:endParaRPr lang="en-US" dirty="0"/>
          </a:p>
          <a:p>
            <a:endParaRPr lang="en-US" dirty="0" smtClean="0"/>
          </a:p>
          <a:p>
            <a:endParaRPr lang="en-US" dirty="0"/>
          </a:p>
          <a:p>
            <a:r>
              <a:rPr lang="en-US" dirty="0" smtClean="0"/>
              <a:t>https://www.flickr.com/photos/bigdpix/sets/72157640059349396/with/12109775915/</a:t>
            </a:r>
          </a:p>
          <a:p>
            <a:endParaRPr lang="en-US" dirty="0"/>
          </a:p>
        </p:txBody>
      </p:sp>
      <p:pic>
        <p:nvPicPr>
          <p:cNvPr id="5122" name="Picture 2" descr="C:\Users\scher\Desktop\hydraconnect2-crop_resize.jpg"/>
          <p:cNvPicPr>
            <a:picLocks noChangeAspect="1" noChangeArrowheads="1"/>
          </p:cNvPicPr>
          <p:nvPr/>
        </p:nvPicPr>
        <p:blipFill>
          <a:blip r:embed="rId2" cstate="print"/>
          <a:srcRect/>
          <a:stretch>
            <a:fillRect/>
          </a:stretch>
        </p:blipFill>
        <p:spPr bwMode="auto">
          <a:xfrm>
            <a:off x="609600" y="1143000"/>
            <a:ext cx="8026883" cy="3545204"/>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Hydra Connect 3 2015</a:t>
            </a:r>
            <a:br>
              <a:rPr lang="en-US" dirty="0" smtClean="0"/>
            </a:br>
            <a:r>
              <a:rPr lang="en-US" dirty="0" smtClean="0"/>
              <a:t>Minneapolis</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r>
              <a:rPr lang="en-US" dirty="0" smtClean="0"/>
              <a:t>https://samvera.atlassian.net/wiki/spaces/samvera/pages/405210633/Samvera+Connect+Meetings</a:t>
            </a:r>
            <a:endParaRPr lang="en-US" dirty="0"/>
          </a:p>
        </p:txBody>
      </p:sp>
      <p:pic>
        <p:nvPicPr>
          <p:cNvPr id="7170" name="Picture 2" descr="C:\Users\scher\Desktop\a2940c51-c363-4d3f-9f94-a938fff5a8bf.jpg"/>
          <p:cNvPicPr>
            <a:picLocks noChangeAspect="1" noChangeArrowheads="1"/>
          </p:cNvPicPr>
          <p:nvPr/>
        </p:nvPicPr>
        <p:blipFill>
          <a:blip r:embed="rId2" cstate="print"/>
          <a:srcRect/>
          <a:stretch>
            <a:fillRect/>
          </a:stretch>
        </p:blipFill>
        <p:spPr bwMode="auto">
          <a:xfrm>
            <a:off x="422494" y="2590800"/>
            <a:ext cx="8299009" cy="16764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Samvera</a:t>
            </a:r>
            <a:r>
              <a:rPr lang="en-US" dirty="0" smtClean="0"/>
              <a:t> Connect 2018</a:t>
            </a:r>
            <a:br>
              <a:rPr lang="en-US" dirty="0" smtClean="0"/>
            </a:br>
            <a:r>
              <a:rPr lang="en-US" dirty="0" smtClean="0"/>
              <a:t>University of Utah</a:t>
            </a:r>
            <a:endParaRPr lang="en-US" dirty="0"/>
          </a:p>
        </p:txBody>
      </p:sp>
      <p:sp>
        <p:nvSpPr>
          <p:cNvPr id="3" name="Content Placeholder 2"/>
          <p:cNvSpPr>
            <a:spLocks noGrp="1"/>
          </p:cNvSpPr>
          <p:nvPr>
            <p:ph idx="1"/>
          </p:nvPr>
        </p:nvSpPr>
        <p:spPr>
          <a:xfrm>
            <a:off x="457200" y="1600200"/>
            <a:ext cx="8229600" cy="5029200"/>
          </a:xfrm>
        </p:spPr>
        <p:txBody>
          <a:bodyPr>
            <a:normAutofit lnSpcReduction="10000"/>
          </a:bodyPr>
          <a:lstStyle/>
          <a:p>
            <a:endParaRPr lang="en-US" dirty="0" smtClean="0"/>
          </a:p>
          <a:p>
            <a:endParaRPr lang="en-US" dirty="0"/>
          </a:p>
          <a:p>
            <a:endParaRPr lang="en-US" dirty="0" smtClean="0"/>
          </a:p>
          <a:p>
            <a:endParaRPr lang="en-US" dirty="0"/>
          </a:p>
          <a:p>
            <a:endParaRPr lang="en-US" dirty="0" smtClean="0"/>
          </a:p>
          <a:p>
            <a:endParaRPr lang="en-US" dirty="0"/>
          </a:p>
          <a:p>
            <a:r>
              <a:rPr lang="en-US" dirty="0" smtClean="0"/>
              <a:t>https://samvera.atlassian.net/wiki/spaces/samvera/pages/405210633/Samvera+Connect+Meetings</a:t>
            </a:r>
            <a:endParaRPr lang="en-US" dirty="0"/>
          </a:p>
        </p:txBody>
      </p:sp>
      <p:pic>
        <p:nvPicPr>
          <p:cNvPr id="8194" name="Picture 2" descr="C:\Users\scher\Desktop\947d6503-74be-436d-a3b1-273ea84602cc.jpg"/>
          <p:cNvPicPr>
            <a:picLocks noChangeAspect="1" noChangeArrowheads="1"/>
          </p:cNvPicPr>
          <p:nvPr/>
        </p:nvPicPr>
        <p:blipFill>
          <a:blip r:embed="rId2" cstate="print"/>
          <a:srcRect/>
          <a:stretch>
            <a:fillRect/>
          </a:stretch>
        </p:blipFill>
        <p:spPr bwMode="auto">
          <a:xfrm>
            <a:off x="381000" y="1524000"/>
            <a:ext cx="8213101" cy="3124199"/>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Samvera</a:t>
            </a:r>
            <a:r>
              <a:rPr lang="en-US" dirty="0" smtClean="0"/>
              <a:t> Connect 2019</a:t>
            </a:r>
            <a:endParaRPr lang="en-US" dirty="0"/>
          </a:p>
        </p:txBody>
      </p:sp>
      <p:sp>
        <p:nvSpPr>
          <p:cNvPr id="3" name="Content Placeholder 2"/>
          <p:cNvSpPr>
            <a:spLocks noGrp="1"/>
          </p:cNvSpPr>
          <p:nvPr>
            <p:ph idx="1"/>
          </p:nvPr>
        </p:nvSpPr>
        <p:spPr/>
        <p:txBody>
          <a:bodyPr>
            <a:normAutofit fontScale="55000" lnSpcReduction="2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endParaRPr lang="en-US" dirty="0" smtClean="0"/>
          </a:p>
          <a:p>
            <a:endParaRPr lang="en-US" dirty="0"/>
          </a:p>
          <a:p>
            <a:r>
              <a:rPr lang="en-US" dirty="0" smtClean="0"/>
              <a:t>https://samvera.atlassian.net/wiki/spaces/samvera/pages/405210633/Samvera+Connect+Meetings</a:t>
            </a:r>
            <a:endParaRPr lang="en-US" dirty="0"/>
          </a:p>
        </p:txBody>
      </p:sp>
      <p:pic>
        <p:nvPicPr>
          <p:cNvPr id="9218" name="Picture 2" descr="C:\Users\scher\Desktop\fce003fb-6df7-457b-90e9-6717a8f5e642.jpg"/>
          <p:cNvPicPr>
            <a:picLocks noChangeAspect="1" noChangeArrowheads="1"/>
          </p:cNvPicPr>
          <p:nvPr/>
        </p:nvPicPr>
        <p:blipFill>
          <a:blip r:embed="rId2" cstate="print"/>
          <a:srcRect/>
          <a:stretch>
            <a:fillRect/>
          </a:stretch>
        </p:blipFill>
        <p:spPr bwMode="auto">
          <a:xfrm>
            <a:off x="1371600" y="1371600"/>
            <a:ext cx="5798045" cy="36576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Samvera</a:t>
            </a:r>
            <a:r>
              <a:rPr lang="en-US" dirty="0" smtClean="0"/>
              <a:t> Virtual Connect</a:t>
            </a:r>
            <a:endParaRPr lang="en-US" dirty="0"/>
          </a:p>
        </p:txBody>
      </p:sp>
      <p:sp>
        <p:nvSpPr>
          <p:cNvPr id="3" name="Content Placeholder 2"/>
          <p:cNvSpPr>
            <a:spLocks noGrp="1"/>
          </p:cNvSpPr>
          <p:nvPr>
            <p:ph idx="1"/>
          </p:nvPr>
        </p:nvSpPr>
        <p:spPr/>
        <p:txBody>
          <a:bodyPr>
            <a:normAutofit/>
          </a:bodyPr>
          <a:lstStyle/>
          <a:p>
            <a:r>
              <a:rPr lang="en-US" dirty="0" err="1"/>
              <a:t>Samvera</a:t>
            </a:r>
            <a:r>
              <a:rPr lang="en-US" dirty="0"/>
              <a:t> Virtual Connect (SVC) is an opportunity for </a:t>
            </a:r>
            <a:r>
              <a:rPr lang="en-US" dirty="0" err="1"/>
              <a:t>Samvera</a:t>
            </a:r>
            <a:r>
              <a:rPr lang="en-US" dirty="0"/>
              <a:t> Project participants to gather online to touch base on the progress of community efforts at a roughly halfway point between face-to-face </a:t>
            </a:r>
            <a:r>
              <a:rPr lang="en-US" dirty="0" err="1"/>
              <a:t>Samvera</a:t>
            </a:r>
            <a:r>
              <a:rPr lang="en-US" dirty="0"/>
              <a:t> Connect meetings. </a:t>
            </a:r>
            <a:endParaRPr lang="en-US" dirty="0" smtClean="0"/>
          </a:p>
          <a:p>
            <a:endParaRPr lang="en-US" dirty="0"/>
          </a:p>
          <a:p>
            <a:r>
              <a:rPr lang="en-US" dirty="0" smtClean="0"/>
              <a:t>2016 - 2022</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a:t>
            </a:r>
            <a:endParaRPr lang="en-US" dirty="0"/>
          </a:p>
        </p:txBody>
      </p:sp>
      <p:sp>
        <p:nvSpPr>
          <p:cNvPr id="3" name="Content Placeholder 2"/>
          <p:cNvSpPr>
            <a:spLocks noGrp="1"/>
          </p:cNvSpPr>
          <p:nvPr>
            <p:ph idx="1"/>
          </p:nvPr>
        </p:nvSpPr>
        <p:spPr/>
        <p:txBody>
          <a:bodyPr/>
          <a:lstStyle/>
          <a:p>
            <a:r>
              <a:rPr lang="en-US" dirty="0" smtClean="0"/>
              <a:t>Name</a:t>
            </a:r>
          </a:p>
          <a:p>
            <a:r>
              <a:rPr lang="en-US" dirty="0" smtClean="0"/>
              <a:t>Institution</a:t>
            </a:r>
          </a:p>
          <a:p>
            <a:r>
              <a:rPr lang="en-US" dirty="0" smtClean="0"/>
              <a:t>Pronouns</a:t>
            </a:r>
          </a:p>
          <a:p>
            <a:r>
              <a:rPr lang="en-US" dirty="0" smtClean="0"/>
              <a:t>Visual Description</a:t>
            </a:r>
          </a:p>
          <a:p>
            <a:r>
              <a:rPr lang="en-US" dirty="0" smtClean="0"/>
              <a:t>Tribute to Native Lands</a:t>
            </a:r>
          </a:p>
          <a:p>
            <a:r>
              <a:rPr lang="en-US" dirty="0" smtClean="0"/>
              <a:t>Notification of Recording</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 to Hydra </a:t>
            </a:r>
            <a:endParaRPr lang="en-US" dirty="0"/>
          </a:p>
        </p:txBody>
      </p:sp>
      <p:sp>
        <p:nvSpPr>
          <p:cNvPr id="3" name="Content Placeholder 2"/>
          <p:cNvSpPr>
            <a:spLocks noGrp="1"/>
          </p:cNvSpPr>
          <p:nvPr>
            <p:ph idx="1"/>
          </p:nvPr>
        </p:nvSpPr>
        <p:spPr/>
        <p:txBody>
          <a:bodyPr/>
          <a:lstStyle/>
          <a:p>
            <a:r>
              <a:rPr lang="en-US" dirty="0" smtClean="0"/>
              <a:t>Red, Yellow, Green Choice</a:t>
            </a:r>
          </a:p>
          <a:p>
            <a:r>
              <a:rPr lang="en-US" dirty="0" smtClean="0"/>
              <a:t>IRC Chat</a:t>
            </a:r>
          </a:p>
          <a:p>
            <a:r>
              <a:rPr lang="en-US" dirty="0" smtClean="0"/>
              <a:t>Managers / Developers</a:t>
            </a:r>
          </a:p>
          <a:p>
            <a:r>
              <a:rPr lang="en-US" dirty="0" smtClean="0"/>
              <a:t>Bathtub Beer (Geography)</a:t>
            </a:r>
          </a:p>
          <a:p>
            <a:r>
              <a:rPr lang="en-US" dirty="0" smtClean="0"/>
              <a:t>The Hydra project began in 2008 as collaboration between three universities to create a “Fedora application kit.”</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Hydra Philosophy</a:t>
            </a:r>
            <a:endParaRPr lang="en-US" dirty="0"/>
          </a:p>
        </p:txBody>
      </p:sp>
      <p:sp>
        <p:nvSpPr>
          <p:cNvPr id="3" name="Content Placeholder 2"/>
          <p:cNvSpPr>
            <a:spLocks noGrp="1"/>
          </p:cNvSpPr>
          <p:nvPr>
            <p:ph idx="1"/>
          </p:nvPr>
        </p:nvSpPr>
        <p:spPr/>
        <p:txBody>
          <a:bodyPr>
            <a:normAutofit fontScale="62500" lnSpcReduction="20000"/>
          </a:bodyPr>
          <a:lstStyle/>
          <a:p>
            <a:pPr fontAlgn="base"/>
            <a:r>
              <a:rPr lang="en-US" dirty="0" smtClean="0"/>
              <a:t>So </a:t>
            </a:r>
            <a:r>
              <a:rPr lang="en-US" dirty="0"/>
              <a:t>what is the Hydra philosophy?  Or maybe that should be philosophies…</a:t>
            </a:r>
          </a:p>
          <a:p>
            <a:pPr fontAlgn="base"/>
            <a:r>
              <a:rPr lang="en-US" dirty="0"/>
              <a:t>Hydra is about building a </a:t>
            </a:r>
            <a:r>
              <a:rPr lang="en-US" dirty="0" smtClean="0"/>
              <a:t>open framework </a:t>
            </a:r>
            <a:r>
              <a:rPr lang="en-US" dirty="0"/>
              <a:t>rather than a closed application.  It is designed so that adopters can each have their own design mix of features; variation is part of the plan.</a:t>
            </a:r>
          </a:p>
          <a:p>
            <a:pPr fontAlgn="base"/>
            <a:r>
              <a:rPr lang="en-US" dirty="0"/>
              <a:t>Hydra provides software designed to make a developer’s life easier.</a:t>
            </a:r>
          </a:p>
          <a:p>
            <a:pPr fontAlgn="base"/>
            <a:r>
              <a:rPr lang="en-US" dirty="0"/>
              <a:t>Hydra invests time and resources into collaborative, community working. Whilst we support all sorts of distance communication, we know from experience that there is no substitute for quality face-to-face meetings.</a:t>
            </a:r>
          </a:p>
          <a:p>
            <a:pPr fontAlgn="base"/>
            <a:r>
              <a:rPr lang="en-US" dirty="0"/>
              <a:t>Hydra encourages new adopters and so organizes (and encourages others to organize) training and workshops.</a:t>
            </a:r>
          </a:p>
          <a:p>
            <a:pPr fontAlgn="base"/>
            <a:r>
              <a:rPr lang="en-US" dirty="0"/>
              <a:t>Hydra believes in openness and transparency in all it does: code, designs, discussions.</a:t>
            </a:r>
          </a:p>
          <a:p>
            <a:pPr fontAlgn="base"/>
            <a:r>
              <a:rPr lang="en-US" dirty="0"/>
              <a:t>Hydra Partners are committed to contributing back to the project: code for the core, documentation, design patterns and more.</a:t>
            </a:r>
          </a:p>
          <a:p>
            <a:pPr fontAlgn="base"/>
            <a:r>
              <a:rPr lang="en-US" dirty="0"/>
              <a:t>Hydra designs for re-use.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Code Wins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Pull Request Welcome.</a:t>
            </a:r>
          </a:p>
          <a:p>
            <a:r>
              <a:rPr lang="en-US" dirty="0" smtClean="0"/>
              <a:t>Test Driven Development</a:t>
            </a:r>
          </a:p>
          <a:p>
            <a:r>
              <a:rPr lang="en-US" dirty="0" smtClean="0"/>
              <a:t>Peer Review</a:t>
            </a:r>
          </a:p>
          <a:p>
            <a:r>
              <a:rPr lang="en-US" dirty="0" smtClean="0"/>
              <a:t>Technical Network of Experts</a:t>
            </a:r>
          </a:p>
          <a:p>
            <a:r>
              <a:rPr lang="en-US" dirty="0" smtClean="0"/>
              <a:t>Design for re-use.</a:t>
            </a:r>
          </a:p>
          <a:p>
            <a:r>
              <a:rPr lang="en-US" dirty="0" smtClean="0"/>
              <a:t>Framework not an application</a:t>
            </a:r>
          </a:p>
          <a:p>
            <a:r>
              <a:rPr lang="en-US" dirty="0" smtClean="0"/>
              <a:t>Design Pattern</a:t>
            </a:r>
          </a:p>
          <a:p>
            <a:pPr lvl="1"/>
            <a:r>
              <a:rPr lang="en-US" dirty="0" smtClean="0"/>
              <a:t>PCDM</a:t>
            </a:r>
          </a:p>
          <a:p>
            <a:pPr lvl="1"/>
            <a:r>
              <a:rPr lang="en-US" dirty="0" smtClean="0"/>
              <a:t>Works / Collections / Lists / Objects</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Opionated</a:t>
            </a:r>
            <a:r>
              <a:rPr lang="en-US" dirty="0" smtClean="0"/>
              <a:t> Software</a:t>
            </a:r>
            <a:endParaRPr lang="en-US" dirty="0"/>
          </a:p>
        </p:txBody>
      </p:sp>
      <p:sp>
        <p:nvSpPr>
          <p:cNvPr id="3" name="Content Placeholder 2"/>
          <p:cNvSpPr>
            <a:spLocks noGrp="1"/>
          </p:cNvSpPr>
          <p:nvPr>
            <p:ph idx="1"/>
          </p:nvPr>
        </p:nvSpPr>
        <p:spPr/>
        <p:txBody>
          <a:bodyPr>
            <a:normAutofit fontScale="92500" lnSpcReduction="10000"/>
          </a:bodyPr>
          <a:lstStyle/>
          <a:p>
            <a:r>
              <a:rPr lang="en-US" dirty="0"/>
              <a:t>Opinionated Software Some examples of highly opinionated software include</a:t>
            </a:r>
            <a:r>
              <a:rPr lang="en-US" b="1" dirty="0"/>
              <a:t> Ruby on Rails, </a:t>
            </a:r>
            <a:r>
              <a:rPr lang="en-US" b="1" dirty="0" err="1"/>
              <a:t>AngularJS</a:t>
            </a:r>
            <a:r>
              <a:rPr lang="en-US" b="1" dirty="0"/>
              <a:t> and Ember</a:t>
            </a:r>
            <a:r>
              <a:rPr lang="en-US" dirty="0"/>
              <a:t>. These software packages share the common characteristics of making certain tasks simple to the developer by following the already predesigned path, sometimes referred to as the “Golden Path</a:t>
            </a:r>
            <a:r>
              <a:rPr lang="en-US" dirty="0" smtClean="0"/>
              <a:t>”.</a:t>
            </a:r>
          </a:p>
          <a:p>
            <a:endParaRPr lang="en-US" dirty="0"/>
          </a:p>
          <a:p>
            <a:r>
              <a:rPr lang="en-US" dirty="0"/>
              <a:t>Opinionated software usually is quicker to master once the assumptions are understood.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Silent Consensus</a:t>
            </a:r>
            <a:endParaRPr lang="en-US" dirty="0"/>
          </a:p>
        </p:txBody>
      </p:sp>
      <p:sp>
        <p:nvSpPr>
          <p:cNvPr id="3" name="Content Placeholder 2"/>
          <p:cNvSpPr>
            <a:spLocks noGrp="1"/>
          </p:cNvSpPr>
          <p:nvPr>
            <p:ph idx="1"/>
          </p:nvPr>
        </p:nvSpPr>
        <p:spPr/>
        <p:txBody>
          <a:bodyPr/>
          <a:lstStyle/>
          <a:p>
            <a:r>
              <a:rPr lang="en-US" dirty="0"/>
              <a:t>Silence Is Agreement: We agree that silence on decisions is agreement. The facilitators and other participants cannot read our minds. If it appears that the group is reaching a consensus on an issue, if no one voices disagreement, it is assumed that all are in agreement.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 far or go quick</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you want to go far, go together.</a:t>
            </a:r>
          </a:p>
          <a:p>
            <a:r>
              <a:rPr lang="en-US" dirty="0" smtClean="0"/>
              <a:t>If you want to go quick, go alone.</a:t>
            </a:r>
          </a:p>
          <a:p>
            <a:pPr>
              <a:buNone/>
            </a:pPr>
            <a:endParaRPr lang="en-US" dirty="0" smtClean="0"/>
          </a:p>
          <a:p>
            <a:r>
              <a:rPr lang="en-US" i="1" dirty="0"/>
              <a:t>Hydra also means a really excellent group of people who have helped shepherd my projects along the way. The men and women of the Hydra community are some of the best and brightest in the library technology world. Each of them brings their own experiences and knowledge to discussions that we have about the kinds of problems we collectively face. </a:t>
            </a:r>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a:t>
            </a:r>
            <a:endParaRPr lang="en-US" dirty="0"/>
          </a:p>
        </p:txBody>
      </p:sp>
      <p:sp>
        <p:nvSpPr>
          <p:cNvPr id="3" name="Content Placeholder 2"/>
          <p:cNvSpPr>
            <a:spLocks noGrp="1"/>
          </p:cNvSpPr>
          <p:nvPr>
            <p:ph idx="1"/>
          </p:nvPr>
        </p:nvSpPr>
        <p:spPr/>
        <p:txBody>
          <a:bodyPr>
            <a:normAutofit/>
          </a:bodyPr>
          <a:lstStyle/>
          <a:p>
            <a:r>
              <a:rPr lang="en-US" dirty="0" err="1" smtClean="0"/>
              <a:t>Rdf</a:t>
            </a:r>
            <a:r>
              <a:rPr lang="en-US" dirty="0" smtClean="0"/>
              <a:t> – </a:t>
            </a:r>
            <a:r>
              <a:rPr lang="en-US" dirty="0" err="1" smtClean="0"/>
              <a:t>Sematic</a:t>
            </a:r>
            <a:r>
              <a:rPr lang="en-US" dirty="0" smtClean="0"/>
              <a:t> Web</a:t>
            </a:r>
          </a:p>
          <a:p>
            <a:r>
              <a:rPr lang="en-US" dirty="0" err="1" smtClean="0"/>
              <a:t>Blacklight</a:t>
            </a:r>
            <a:r>
              <a:rPr lang="en-US" dirty="0" smtClean="0"/>
              <a:t> – Search Interface</a:t>
            </a:r>
          </a:p>
          <a:p>
            <a:r>
              <a:rPr lang="en-US" dirty="0" smtClean="0"/>
              <a:t>Fedora – Relationship Manager</a:t>
            </a:r>
          </a:p>
          <a:p>
            <a:r>
              <a:rPr lang="en-US" dirty="0" smtClean="0"/>
              <a:t>LDP / LOD – Linked Data Protocol</a:t>
            </a:r>
          </a:p>
          <a:p>
            <a:r>
              <a:rPr lang="en-US" dirty="0" smtClean="0"/>
              <a:t>Ruby</a:t>
            </a:r>
          </a:p>
          <a:p>
            <a:r>
              <a:rPr lang="en-US" dirty="0" smtClean="0"/>
              <a:t>Rails</a:t>
            </a:r>
          </a:p>
          <a:p>
            <a:r>
              <a:rPr lang="en-US" dirty="0" err="1" smtClean="0"/>
              <a:t>Solr</a:t>
            </a:r>
            <a:r>
              <a:rPr lang="en-US" dirty="0" smtClean="0"/>
              <a:t> - Indexing</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TotalTime>
  <Words>925</Words>
  <Application>Microsoft Office PowerPoint</Application>
  <PresentationFormat>On-screen Show (4:3)</PresentationFormat>
  <Paragraphs>168</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 From Hail, Hydra  to  The Samvera Way</vt:lpstr>
      <vt:lpstr>Attributes of an Open Source Community</vt:lpstr>
      <vt:lpstr>Welcome to Hydra </vt:lpstr>
      <vt:lpstr>Hydra Philosophy</vt:lpstr>
      <vt:lpstr>Working Code Wins</vt:lpstr>
      <vt:lpstr>Opionated Software</vt:lpstr>
      <vt:lpstr>Silent Consensus</vt:lpstr>
      <vt:lpstr>Go far or go quick</vt:lpstr>
      <vt:lpstr>Standards</vt:lpstr>
      <vt:lpstr>Super Stars</vt:lpstr>
      <vt:lpstr>The Un-Conference</vt:lpstr>
      <vt:lpstr>One Body Many Heads</vt:lpstr>
      <vt:lpstr>Governance</vt:lpstr>
      <vt:lpstr>Governance</vt:lpstr>
      <vt:lpstr>Samvera 2017</vt:lpstr>
      <vt:lpstr>Ensure Participation</vt:lpstr>
      <vt:lpstr>Code of Conduct</vt:lpstr>
      <vt:lpstr>Anti-Harassment Policy </vt:lpstr>
      <vt:lpstr>Reporting Harrassment</vt:lpstr>
      <vt:lpstr>Sanctions </vt:lpstr>
      <vt:lpstr>Samvera Community Safety</vt:lpstr>
      <vt:lpstr>Original Partners 2008</vt:lpstr>
      <vt:lpstr>Hydra Connect 1 2014 https://www.flickr.com/photos/bigdpix/sets/72157640059349396/ </vt:lpstr>
      <vt:lpstr>Hydra Connect 2 2014 Cleveland </vt:lpstr>
      <vt:lpstr>Hydra Connect 3 2015 Minneapolis</vt:lpstr>
      <vt:lpstr>Samvera Connect 2018 University of Utah</vt:lpstr>
      <vt:lpstr>Samvera Connect 2019</vt:lpstr>
      <vt:lpstr>Samvera Virtual Connect</vt:lpstr>
      <vt:lpstr>Intro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scher</dc:creator>
  <cp:lastModifiedBy>scher</cp:lastModifiedBy>
  <cp:revision>19</cp:revision>
  <dcterms:created xsi:type="dcterms:W3CDTF">2022-03-31T01:15:54Z</dcterms:created>
  <dcterms:modified xsi:type="dcterms:W3CDTF">2022-03-31T05:47:53Z</dcterms:modified>
</cp:coreProperties>
</file>