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A800"/>
    <a:srgbClr val="4C7300"/>
    <a:srgbClr val="AAFF00"/>
    <a:srgbClr val="D1FF73"/>
    <a:srgbClr val="98E600"/>
    <a:srgbClr val="A80000"/>
    <a:srgbClr val="FFBEBE"/>
    <a:srgbClr val="F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ibrary\Haynes_NIHsuppl\Haynes_NIHsuppl\Air_monitoring_maps\haynes\data\Work_5_EastLiverpool_WaterDepartment\EastLiverpool_WaterTreatPlant_workfi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ibrary\Haynes_NIHsuppl\Haynes_NIHsuppl\Air_monitoring_maps\haynes\data\Work_5_EastLiverpool_WaterDepartment\EastLiverpool_WaterTreatPlant_workfi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Concentration</a:t>
            </a:r>
            <a:r>
              <a:rPr lang="en-US" sz="1800" baseline="0"/>
              <a:t> of Manganese (PM10)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041578336361803E-2"/>
          <c:y val="0.13249696770858188"/>
          <c:w val="0.9402822994481459"/>
          <c:h val="0.784806480155889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pcocessedData!$O$3</c:f>
              <c:strCache>
                <c:ptCount val="1"/>
                <c:pt idx="0">
                  <c:v>Month_average (ug/m3)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B8-4595-93E6-F45644A80F17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B8-4595-93E6-F45644A80F17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B8-4595-93E6-F45644A80F17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B8-4595-93E6-F45644A80F17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B8-4595-93E6-F45644A80F1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B8-4595-93E6-F45644A80F1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B8-4595-93E6-F45644A80F17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B8-4595-93E6-F45644A80F17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B8-4595-93E6-F45644A80F17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DB8-4595-93E6-F45644A80F17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DB8-4595-93E6-F45644A80F17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DB8-4595-93E6-F45644A80F17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1DB8-4595-93E6-F45644A80F17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1DB8-4595-93E6-F45644A80F17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1DB8-4595-93E6-F45644A80F17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1DB8-4595-93E6-F45644A80F17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1DB8-4595-93E6-F45644A80F17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1DB8-4595-93E6-F45644A80F17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1DB8-4595-93E6-F45644A80F17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1DB8-4595-93E6-F45644A80F17}"/>
              </c:ext>
            </c:extLst>
          </c:dPt>
          <c:dPt>
            <c:idx val="2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1DB8-4595-93E6-F45644A80F17}"/>
              </c:ext>
            </c:extLst>
          </c:dPt>
          <c:xVal>
            <c:numRef>
              <c:f>pcocessedData!$N$4:$N$115</c:f>
              <c:numCache>
                <c:formatCode>mmm\-yy</c:formatCode>
                <c:ptCount val="11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</c:numCache>
            </c:numRef>
          </c:xVal>
          <c:yVal>
            <c:numRef>
              <c:f>pcocessedData!$O$4:$O$115</c:f>
              <c:numCache>
                <c:formatCode>General</c:formatCode>
                <c:ptCount val="112"/>
                <c:pt idx="0">
                  <c:v>0.03</c:v>
                </c:pt>
                <c:pt idx="1">
                  <c:v>0.34</c:v>
                </c:pt>
                <c:pt idx="2">
                  <c:v>0.14000000000000001</c:v>
                </c:pt>
                <c:pt idx="3">
                  <c:v>0.2</c:v>
                </c:pt>
                <c:pt idx="4">
                  <c:v>0.05</c:v>
                </c:pt>
                <c:pt idx="5">
                  <c:v>0.03</c:v>
                </c:pt>
                <c:pt idx="6">
                  <c:v>7.0000000000000007E-2</c:v>
                </c:pt>
                <c:pt idx="7">
                  <c:v>0.14000000000000001</c:v>
                </c:pt>
                <c:pt idx="8">
                  <c:v>0.6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0.01</c:v>
                </c:pt>
                <c:pt idx="30">
                  <c:v>0.4</c:v>
                </c:pt>
                <c:pt idx="31">
                  <c:v>0.52</c:v>
                </c:pt>
                <c:pt idx="32">
                  <c:v>0.51</c:v>
                </c:pt>
                <c:pt idx="33">
                  <c:v>0.31</c:v>
                </c:pt>
                <c:pt idx="34">
                  <c:v>0.03</c:v>
                </c:pt>
                <c:pt idx="35">
                  <c:v>0.4</c:v>
                </c:pt>
                <c:pt idx="36">
                  <c:v>7.0000000000000007E-2</c:v>
                </c:pt>
                <c:pt idx="37">
                  <c:v>0.16</c:v>
                </c:pt>
                <c:pt idx="38">
                  <c:v>0.05</c:v>
                </c:pt>
                <c:pt idx="39">
                  <c:v>0.06</c:v>
                </c:pt>
                <c:pt idx="40">
                  <c:v>0.06</c:v>
                </c:pt>
                <c:pt idx="41">
                  <c:v>0.04</c:v>
                </c:pt>
                <c:pt idx="42">
                  <c:v>0.13</c:v>
                </c:pt>
                <c:pt idx="43">
                  <c:v>0.1</c:v>
                </c:pt>
                <c:pt idx="44">
                  <c:v>0.3</c:v>
                </c:pt>
                <c:pt idx="45">
                  <c:v>0.13</c:v>
                </c:pt>
                <c:pt idx="46">
                  <c:v>0.04</c:v>
                </c:pt>
                <c:pt idx="47">
                  <c:v>0.14000000000000001</c:v>
                </c:pt>
                <c:pt idx="48">
                  <c:v>0.06</c:v>
                </c:pt>
                <c:pt idx="49">
                  <c:v>0.17</c:v>
                </c:pt>
                <c:pt idx="50">
                  <c:v>0.3</c:v>
                </c:pt>
                <c:pt idx="51">
                  <c:v>0.24</c:v>
                </c:pt>
                <c:pt idx="52">
                  <c:v>0.11</c:v>
                </c:pt>
                <c:pt idx="53">
                  <c:v>0.05</c:v>
                </c:pt>
                <c:pt idx="54">
                  <c:v>0.03</c:v>
                </c:pt>
                <c:pt idx="55">
                  <c:v>0.09</c:v>
                </c:pt>
                <c:pt idx="56">
                  <c:v>0.05</c:v>
                </c:pt>
                <c:pt idx="57">
                  <c:v>0.08</c:v>
                </c:pt>
                <c:pt idx="58">
                  <c:v>0.09</c:v>
                </c:pt>
                <c:pt idx="59">
                  <c:v>0.17</c:v>
                </c:pt>
                <c:pt idx="60">
                  <c:v>0.45</c:v>
                </c:pt>
                <c:pt idx="61">
                  <c:v>0.21</c:v>
                </c:pt>
                <c:pt idx="62">
                  <c:v>0.16</c:v>
                </c:pt>
                <c:pt idx="63">
                  <c:v>7.0000000000000007E-2</c:v>
                </c:pt>
                <c:pt idx="64">
                  <c:v>0.06</c:v>
                </c:pt>
                <c:pt idx="65">
                  <c:v>0.1</c:v>
                </c:pt>
                <c:pt idx="66">
                  <c:v>0.05</c:v>
                </c:pt>
                <c:pt idx="67">
                  <c:v>7.0000000000000007E-2</c:v>
                </c:pt>
                <c:pt idx="68">
                  <c:v>0.91</c:v>
                </c:pt>
                <c:pt idx="69">
                  <c:v>0.24</c:v>
                </c:pt>
                <c:pt idx="70">
                  <c:v>0.03</c:v>
                </c:pt>
                <c:pt idx="71">
                  <c:v>0.1</c:v>
                </c:pt>
                <c:pt idx="72">
                  <c:v>0.08</c:v>
                </c:pt>
                <c:pt idx="73">
                  <c:v>0.08</c:v>
                </c:pt>
                <c:pt idx="74">
                  <c:v>0.41</c:v>
                </c:pt>
                <c:pt idx="75">
                  <c:v>0.32</c:v>
                </c:pt>
                <c:pt idx="76">
                  <c:v>0.18</c:v>
                </c:pt>
                <c:pt idx="77">
                  <c:v>0.42</c:v>
                </c:pt>
                <c:pt idx="78">
                  <c:v>0.38</c:v>
                </c:pt>
                <c:pt idx="79">
                  <c:v>0.62</c:v>
                </c:pt>
                <c:pt idx="80">
                  <c:v>0.34</c:v>
                </c:pt>
                <c:pt idx="81">
                  <c:v>1.38</c:v>
                </c:pt>
                <c:pt idx="82">
                  <c:v>0.25</c:v>
                </c:pt>
                <c:pt idx="83">
                  <c:v>0.15</c:v>
                </c:pt>
                <c:pt idx="84">
                  <c:v>0.36</c:v>
                </c:pt>
                <c:pt idx="85">
                  <c:v>0.09</c:v>
                </c:pt>
                <c:pt idx="86">
                  <c:v>0.09</c:v>
                </c:pt>
                <c:pt idx="87">
                  <c:v>0.19</c:v>
                </c:pt>
                <c:pt idx="88">
                  <c:v>0.21</c:v>
                </c:pt>
                <c:pt idx="89">
                  <c:v>0.05</c:v>
                </c:pt>
                <c:pt idx="90">
                  <c:v>0.04</c:v>
                </c:pt>
                <c:pt idx="91">
                  <c:v>0.11</c:v>
                </c:pt>
                <c:pt idx="92">
                  <c:v>0.09</c:v>
                </c:pt>
                <c:pt idx="93">
                  <c:v>0.04</c:v>
                </c:pt>
                <c:pt idx="94">
                  <c:v>0.19</c:v>
                </c:pt>
                <c:pt idx="95">
                  <c:v>0.05</c:v>
                </c:pt>
                <c:pt idx="96">
                  <c:v>7.0000000000000007E-2</c:v>
                </c:pt>
                <c:pt idx="97">
                  <c:v>0.13</c:v>
                </c:pt>
                <c:pt idx="98">
                  <c:v>0.06</c:v>
                </c:pt>
                <c:pt idx="99">
                  <c:v>0.33</c:v>
                </c:pt>
                <c:pt idx="100">
                  <c:v>0.12</c:v>
                </c:pt>
                <c:pt idx="101">
                  <c:v>0.02</c:v>
                </c:pt>
                <c:pt idx="102">
                  <c:v>0.04</c:v>
                </c:pt>
                <c:pt idx="103">
                  <c:v>0.12</c:v>
                </c:pt>
                <c:pt idx="104">
                  <c:v>7.0000000000000007E-2</c:v>
                </c:pt>
                <c:pt idx="105">
                  <c:v>0.06</c:v>
                </c:pt>
                <c:pt idx="106">
                  <c:v>0.66</c:v>
                </c:pt>
                <c:pt idx="107">
                  <c:v>0.17</c:v>
                </c:pt>
                <c:pt idx="108">
                  <c:v>7.0000000000000007E-2</c:v>
                </c:pt>
                <c:pt idx="109">
                  <c:v>0.12</c:v>
                </c:pt>
                <c:pt idx="110">
                  <c:v>0.06</c:v>
                </c:pt>
                <c:pt idx="111">
                  <c:v>7.0000000000000007E-2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1DB8-4595-93E6-F45644A80F17}"/>
            </c:ext>
          </c:extLst>
        </c:ser>
        <c:ser>
          <c:idx val="1"/>
          <c:order val="1"/>
          <c:tx>
            <c:strRef>
              <c:f>pcocessedData!$P$3</c:f>
              <c:strCache>
                <c:ptCount val="1"/>
                <c:pt idx="0">
                  <c:v>EPA Standard</c:v>
                </c:pt>
              </c:strCache>
            </c:strRef>
          </c:tx>
          <c:spPr>
            <a:ln w="6350" cap="rnd">
              <a:solidFill>
                <a:srgbClr val="FFC00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pcocessedData!$N$4:$N$115</c:f>
              <c:numCache>
                <c:formatCode>mmm\-yy</c:formatCode>
                <c:ptCount val="11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</c:numCache>
            </c:numRef>
          </c:xVal>
          <c:yVal>
            <c:numRef>
              <c:f>pcocessedData!$P$4:$P$115</c:f>
              <c:numCache>
                <c:formatCode>General</c:formatCode>
                <c:ptCount val="112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  <c:pt idx="30">
                  <c:v>0.05</c:v>
                </c:pt>
                <c:pt idx="31">
                  <c:v>0.05</c:v>
                </c:pt>
                <c:pt idx="32">
                  <c:v>0.05</c:v>
                </c:pt>
                <c:pt idx="33">
                  <c:v>0.05</c:v>
                </c:pt>
                <c:pt idx="34">
                  <c:v>0.05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0.05</c:v>
                </c:pt>
                <c:pt idx="50">
                  <c:v>0.05</c:v>
                </c:pt>
                <c:pt idx="51">
                  <c:v>0.05</c:v>
                </c:pt>
                <c:pt idx="52">
                  <c:v>0.05</c:v>
                </c:pt>
                <c:pt idx="53">
                  <c:v>0.05</c:v>
                </c:pt>
                <c:pt idx="54">
                  <c:v>0.05</c:v>
                </c:pt>
                <c:pt idx="55">
                  <c:v>0.05</c:v>
                </c:pt>
                <c:pt idx="56">
                  <c:v>0.05</c:v>
                </c:pt>
                <c:pt idx="57">
                  <c:v>0.05</c:v>
                </c:pt>
                <c:pt idx="58">
                  <c:v>0.05</c:v>
                </c:pt>
                <c:pt idx="59">
                  <c:v>0.05</c:v>
                </c:pt>
                <c:pt idx="60">
                  <c:v>0.05</c:v>
                </c:pt>
                <c:pt idx="61">
                  <c:v>0.05</c:v>
                </c:pt>
                <c:pt idx="62">
                  <c:v>0.05</c:v>
                </c:pt>
                <c:pt idx="63">
                  <c:v>0.05</c:v>
                </c:pt>
                <c:pt idx="64">
                  <c:v>0.05</c:v>
                </c:pt>
                <c:pt idx="65">
                  <c:v>0.05</c:v>
                </c:pt>
                <c:pt idx="66">
                  <c:v>0.05</c:v>
                </c:pt>
                <c:pt idx="67">
                  <c:v>0.05</c:v>
                </c:pt>
                <c:pt idx="68">
                  <c:v>0.05</c:v>
                </c:pt>
                <c:pt idx="69">
                  <c:v>0.05</c:v>
                </c:pt>
                <c:pt idx="70">
                  <c:v>0.05</c:v>
                </c:pt>
                <c:pt idx="71">
                  <c:v>0.05</c:v>
                </c:pt>
                <c:pt idx="72">
                  <c:v>0.05</c:v>
                </c:pt>
                <c:pt idx="73">
                  <c:v>0.05</c:v>
                </c:pt>
                <c:pt idx="74">
                  <c:v>0.05</c:v>
                </c:pt>
                <c:pt idx="75">
                  <c:v>0.05</c:v>
                </c:pt>
                <c:pt idx="76">
                  <c:v>0.05</c:v>
                </c:pt>
                <c:pt idx="77">
                  <c:v>0.05</c:v>
                </c:pt>
                <c:pt idx="78">
                  <c:v>0.05</c:v>
                </c:pt>
                <c:pt idx="79">
                  <c:v>0.05</c:v>
                </c:pt>
                <c:pt idx="80">
                  <c:v>0.05</c:v>
                </c:pt>
                <c:pt idx="81">
                  <c:v>0.05</c:v>
                </c:pt>
                <c:pt idx="82">
                  <c:v>0.05</c:v>
                </c:pt>
                <c:pt idx="83">
                  <c:v>0.05</c:v>
                </c:pt>
                <c:pt idx="84">
                  <c:v>0.05</c:v>
                </c:pt>
                <c:pt idx="85">
                  <c:v>0.05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0.05</c:v>
                </c:pt>
                <c:pt idx="90">
                  <c:v>0.05</c:v>
                </c:pt>
                <c:pt idx="91">
                  <c:v>0.05</c:v>
                </c:pt>
                <c:pt idx="92">
                  <c:v>0.05</c:v>
                </c:pt>
                <c:pt idx="93">
                  <c:v>0.05</c:v>
                </c:pt>
                <c:pt idx="94">
                  <c:v>0.05</c:v>
                </c:pt>
                <c:pt idx="95">
                  <c:v>0.05</c:v>
                </c:pt>
                <c:pt idx="96">
                  <c:v>0.05</c:v>
                </c:pt>
                <c:pt idx="97">
                  <c:v>0.05</c:v>
                </c:pt>
                <c:pt idx="98">
                  <c:v>0.05</c:v>
                </c:pt>
                <c:pt idx="99">
                  <c:v>0.05</c:v>
                </c:pt>
                <c:pt idx="100">
                  <c:v>0.05</c:v>
                </c:pt>
                <c:pt idx="101">
                  <c:v>0.05</c:v>
                </c:pt>
                <c:pt idx="102">
                  <c:v>0.05</c:v>
                </c:pt>
                <c:pt idx="103">
                  <c:v>0.05</c:v>
                </c:pt>
                <c:pt idx="104">
                  <c:v>0.05</c:v>
                </c:pt>
                <c:pt idx="105">
                  <c:v>0.05</c:v>
                </c:pt>
                <c:pt idx="106">
                  <c:v>0.05</c:v>
                </c:pt>
                <c:pt idx="107">
                  <c:v>0.05</c:v>
                </c:pt>
                <c:pt idx="108">
                  <c:v>0.05</c:v>
                </c:pt>
                <c:pt idx="109">
                  <c:v>0.05</c:v>
                </c:pt>
                <c:pt idx="110">
                  <c:v>0.05</c:v>
                </c:pt>
                <c:pt idx="111">
                  <c:v>0.05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1DB8-4595-93E6-F45644A80F17}"/>
            </c:ext>
          </c:extLst>
        </c:ser>
        <c:ser>
          <c:idx val="2"/>
          <c:order val="2"/>
          <c:tx>
            <c:strRef>
              <c:f>pcocessedData!$Q$3</c:f>
              <c:strCache>
                <c:ptCount val="1"/>
                <c:pt idx="0">
                  <c:v>ATSDR Standard</c:v>
                </c:pt>
              </c:strCache>
            </c:strRef>
          </c:tx>
          <c:spPr>
            <a:ln w="63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C-1DB8-4595-93E6-F45644A80F17}"/>
              </c:ext>
            </c:extLst>
          </c:dPt>
          <c:xVal>
            <c:numRef>
              <c:f>pcocessedData!$N$4:$N$115</c:f>
              <c:numCache>
                <c:formatCode>mmm\-yy</c:formatCode>
                <c:ptCount val="11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</c:numCache>
            </c:numRef>
          </c:xVal>
          <c:yVal>
            <c:numRef>
              <c:f>pcocessedData!$Q$4:$Q$115</c:f>
              <c:numCache>
                <c:formatCode>General</c:formatCode>
                <c:ptCount val="112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</c:v>
                </c:pt>
                <c:pt idx="53">
                  <c:v>0.3</c:v>
                </c:pt>
                <c:pt idx="54">
                  <c:v>0.3</c:v>
                </c:pt>
                <c:pt idx="55">
                  <c:v>0.3</c:v>
                </c:pt>
                <c:pt idx="56">
                  <c:v>0.3</c:v>
                </c:pt>
                <c:pt idx="57">
                  <c:v>0.3</c:v>
                </c:pt>
                <c:pt idx="58">
                  <c:v>0.3</c:v>
                </c:pt>
                <c:pt idx="59">
                  <c:v>0.3</c:v>
                </c:pt>
                <c:pt idx="60">
                  <c:v>0.3</c:v>
                </c:pt>
                <c:pt idx="61">
                  <c:v>0.3</c:v>
                </c:pt>
                <c:pt idx="62">
                  <c:v>0.3</c:v>
                </c:pt>
                <c:pt idx="63">
                  <c:v>0.3</c:v>
                </c:pt>
                <c:pt idx="64">
                  <c:v>0.3</c:v>
                </c:pt>
                <c:pt idx="65">
                  <c:v>0.3</c:v>
                </c:pt>
                <c:pt idx="66">
                  <c:v>0.3</c:v>
                </c:pt>
                <c:pt idx="67">
                  <c:v>0.3</c:v>
                </c:pt>
                <c:pt idx="68">
                  <c:v>0.3</c:v>
                </c:pt>
                <c:pt idx="69">
                  <c:v>0.3</c:v>
                </c:pt>
                <c:pt idx="70">
                  <c:v>0.3</c:v>
                </c:pt>
                <c:pt idx="71">
                  <c:v>0.3</c:v>
                </c:pt>
                <c:pt idx="72">
                  <c:v>0.3</c:v>
                </c:pt>
                <c:pt idx="73">
                  <c:v>0.3</c:v>
                </c:pt>
                <c:pt idx="74">
                  <c:v>0.3</c:v>
                </c:pt>
                <c:pt idx="75">
                  <c:v>0.3</c:v>
                </c:pt>
                <c:pt idx="76">
                  <c:v>0.3</c:v>
                </c:pt>
                <c:pt idx="77">
                  <c:v>0.3</c:v>
                </c:pt>
                <c:pt idx="78">
                  <c:v>0.3</c:v>
                </c:pt>
                <c:pt idx="79">
                  <c:v>0.3</c:v>
                </c:pt>
                <c:pt idx="80">
                  <c:v>0.3</c:v>
                </c:pt>
                <c:pt idx="81">
                  <c:v>0.3</c:v>
                </c:pt>
                <c:pt idx="82">
                  <c:v>0.3</c:v>
                </c:pt>
                <c:pt idx="83">
                  <c:v>0.3</c:v>
                </c:pt>
                <c:pt idx="84">
                  <c:v>0.3</c:v>
                </c:pt>
                <c:pt idx="85">
                  <c:v>0.3</c:v>
                </c:pt>
                <c:pt idx="86">
                  <c:v>0.3</c:v>
                </c:pt>
                <c:pt idx="87">
                  <c:v>0.3</c:v>
                </c:pt>
                <c:pt idx="88">
                  <c:v>0.3</c:v>
                </c:pt>
                <c:pt idx="89">
                  <c:v>0.3</c:v>
                </c:pt>
                <c:pt idx="90">
                  <c:v>0.3</c:v>
                </c:pt>
                <c:pt idx="91">
                  <c:v>0.3</c:v>
                </c:pt>
                <c:pt idx="92">
                  <c:v>0.3</c:v>
                </c:pt>
                <c:pt idx="93">
                  <c:v>0.3</c:v>
                </c:pt>
                <c:pt idx="94">
                  <c:v>0.3</c:v>
                </c:pt>
                <c:pt idx="95">
                  <c:v>0.3</c:v>
                </c:pt>
                <c:pt idx="96">
                  <c:v>0.3</c:v>
                </c:pt>
                <c:pt idx="97">
                  <c:v>0.3</c:v>
                </c:pt>
                <c:pt idx="98">
                  <c:v>0.3</c:v>
                </c:pt>
                <c:pt idx="99">
                  <c:v>0.3</c:v>
                </c:pt>
                <c:pt idx="100">
                  <c:v>0.3</c:v>
                </c:pt>
                <c:pt idx="101">
                  <c:v>0.3</c:v>
                </c:pt>
                <c:pt idx="102">
                  <c:v>0.3</c:v>
                </c:pt>
                <c:pt idx="103">
                  <c:v>0.3</c:v>
                </c:pt>
                <c:pt idx="104">
                  <c:v>0.3</c:v>
                </c:pt>
                <c:pt idx="105">
                  <c:v>0.3</c:v>
                </c:pt>
                <c:pt idx="106">
                  <c:v>0.3</c:v>
                </c:pt>
                <c:pt idx="107">
                  <c:v>0.3</c:v>
                </c:pt>
                <c:pt idx="108">
                  <c:v>0.3</c:v>
                </c:pt>
                <c:pt idx="109">
                  <c:v>0.3</c:v>
                </c:pt>
                <c:pt idx="110">
                  <c:v>0.3</c:v>
                </c:pt>
                <c:pt idx="111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1DB8-4595-93E6-F45644A80F17}"/>
            </c:ext>
          </c:extLst>
        </c:ser>
        <c:ser>
          <c:idx val="3"/>
          <c:order val="3"/>
          <c:tx>
            <c:strRef>
              <c:f>pcocessedData!$R$3</c:f>
              <c:strCache>
                <c:ptCount val="1"/>
                <c:pt idx="0">
                  <c:v>WHO Standard</c:v>
                </c:pt>
              </c:strCache>
            </c:strRef>
          </c:tx>
          <c:spPr>
            <a:ln w="63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pcocessedData!$N$4:$N$115</c:f>
              <c:numCache>
                <c:formatCode>mmm\-yy</c:formatCode>
                <c:ptCount val="11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</c:numCache>
            </c:numRef>
          </c:xVal>
          <c:yVal>
            <c:numRef>
              <c:f>pcocessedData!$R$4:$R$115</c:f>
              <c:numCache>
                <c:formatCode>General</c:formatCode>
                <c:ptCount val="112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  <c:pt idx="30">
                  <c:v>0.15</c:v>
                </c:pt>
                <c:pt idx="31">
                  <c:v>0.15</c:v>
                </c:pt>
                <c:pt idx="32">
                  <c:v>0.15</c:v>
                </c:pt>
                <c:pt idx="33">
                  <c:v>0.15</c:v>
                </c:pt>
                <c:pt idx="34">
                  <c:v>0.15</c:v>
                </c:pt>
                <c:pt idx="35">
                  <c:v>0.15</c:v>
                </c:pt>
                <c:pt idx="36">
                  <c:v>0.15</c:v>
                </c:pt>
                <c:pt idx="37">
                  <c:v>0.15</c:v>
                </c:pt>
                <c:pt idx="38">
                  <c:v>0.15</c:v>
                </c:pt>
                <c:pt idx="39">
                  <c:v>0.15</c:v>
                </c:pt>
                <c:pt idx="40">
                  <c:v>0.15</c:v>
                </c:pt>
                <c:pt idx="41">
                  <c:v>0.15</c:v>
                </c:pt>
                <c:pt idx="42">
                  <c:v>0.15</c:v>
                </c:pt>
                <c:pt idx="43">
                  <c:v>0.15</c:v>
                </c:pt>
                <c:pt idx="44">
                  <c:v>0.15</c:v>
                </c:pt>
                <c:pt idx="45">
                  <c:v>0.15</c:v>
                </c:pt>
                <c:pt idx="46">
                  <c:v>0.15</c:v>
                </c:pt>
                <c:pt idx="47">
                  <c:v>0.15</c:v>
                </c:pt>
                <c:pt idx="48">
                  <c:v>0.15</c:v>
                </c:pt>
                <c:pt idx="49">
                  <c:v>0.15</c:v>
                </c:pt>
                <c:pt idx="50">
                  <c:v>0.15</c:v>
                </c:pt>
                <c:pt idx="51">
                  <c:v>0.15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0.15</c:v>
                </c:pt>
                <c:pt idx="57">
                  <c:v>0.15</c:v>
                </c:pt>
                <c:pt idx="58">
                  <c:v>0.15</c:v>
                </c:pt>
                <c:pt idx="59">
                  <c:v>0.15</c:v>
                </c:pt>
                <c:pt idx="60">
                  <c:v>0.15</c:v>
                </c:pt>
                <c:pt idx="61">
                  <c:v>0.15</c:v>
                </c:pt>
                <c:pt idx="62">
                  <c:v>0.15</c:v>
                </c:pt>
                <c:pt idx="63">
                  <c:v>0.15</c:v>
                </c:pt>
                <c:pt idx="64">
                  <c:v>0.15</c:v>
                </c:pt>
                <c:pt idx="65">
                  <c:v>0.15</c:v>
                </c:pt>
                <c:pt idx="66">
                  <c:v>0.15</c:v>
                </c:pt>
                <c:pt idx="67">
                  <c:v>0.15</c:v>
                </c:pt>
                <c:pt idx="68">
                  <c:v>0.15</c:v>
                </c:pt>
                <c:pt idx="69">
                  <c:v>0.15</c:v>
                </c:pt>
                <c:pt idx="70">
                  <c:v>0.15</c:v>
                </c:pt>
                <c:pt idx="71">
                  <c:v>0.15</c:v>
                </c:pt>
                <c:pt idx="72">
                  <c:v>0.15</c:v>
                </c:pt>
                <c:pt idx="73">
                  <c:v>0.15</c:v>
                </c:pt>
                <c:pt idx="74">
                  <c:v>0.15</c:v>
                </c:pt>
                <c:pt idx="75">
                  <c:v>0.15</c:v>
                </c:pt>
                <c:pt idx="76">
                  <c:v>0.15</c:v>
                </c:pt>
                <c:pt idx="77">
                  <c:v>0.15</c:v>
                </c:pt>
                <c:pt idx="78">
                  <c:v>0.15</c:v>
                </c:pt>
                <c:pt idx="79">
                  <c:v>0.15</c:v>
                </c:pt>
                <c:pt idx="80">
                  <c:v>0.15</c:v>
                </c:pt>
                <c:pt idx="81">
                  <c:v>0.15</c:v>
                </c:pt>
                <c:pt idx="82">
                  <c:v>0.15</c:v>
                </c:pt>
                <c:pt idx="83">
                  <c:v>0.15</c:v>
                </c:pt>
                <c:pt idx="84">
                  <c:v>0.15</c:v>
                </c:pt>
                <c:pt idx="85">
                  <c:v>0.15</c:v>
                </c:pt>
                <c:pt idx="86">
                  <c:v>0.15</c:v>
                </c:pt>
                <c:pt idx="87">
                  <c:v>0.15</c:v>
                </c:pt>
                <c:pt idx="88">
                  <c:v>0.15</c:v>
                </c:pt>
                <c:pt idx="89">
                  <c:v>0.15</c:v>
                </c:pt>
                <c:pt idx="90">
                  <c:v>0.15</c:v>
                </c:pt>
                <c:pt idx="91">
                  <c:v>0.15</c:v>
                </c:pt>
                <c:pt idx="92">
                  <c:v>0.15</c:v>
                </c:pt>
                <c:pt idx="93">
                  <c:v>0.15</c:v>
                </c:pt>
                <c:pt idx="94">
                  <c:v>0.15</c:v>
                </c:pt>
                <c:pt idx="95">
                  <c:v>0.15</c:v>
                </c:pt>
                <c:pt idx="96">
                  <c:v>0.15</c:v>
                </c:pt>
                <c:pt idx="97">
                  <c:v>0.15</c:v>
                </c:pt>
                <c:pt idx="98">
                  <c:v>0.15</c:v>
                </c:pt>
                <c:pt idx="99">
                  <c:v>0.15</c:v>
                </c:pt>
                <c:pt idx="100">
                  <c:v>0.15</c:v>
                </c:pt>
                <c:pt idx="101">
                  <c:v>0.15</c:v>
                </c:pt>
                <c:pt idx="102">
                  <c:v>0.15</c:v>
                </c:pt>
                <c:pt idx="103">
                  <c:v>0.15</c:v>
                </c:pt>
                <c:pt idx="104">
                  <c:v>0.15</c:v>
                </c:pt>
                <c:pt idx="105">
                  <c:v>0.15</c:v>
                </c:pt>
                <c:pt idx="106">
                  <c:v>0.15</c:v>
                </c:pt>
                <c:pt idx="107">
                  <c:v>0.15</c:v>
                </c:pt>
                <c:pt idx="108">
                  <c:v>0.15</c:v>
                </c:pt>
                <c:pt idx="109">
                  <c:v>0.15</c:v>
                </c:pt>
                <c:pt idx="110">
                  <c:v>0.15</c:v>
                </c:pt>
                <c:pt idx="111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1DB8-4595-93E6-F45644A80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679472"/>
        <c:axId val="635680128"/>
      </c:scatterChart>
      <c:valAx>
        <c:axId val="635679472"/>
        <c:scaling>
          <c:orientation val="minMax"/>
          <c:max val="43200"/>
          <c:min val="397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680128"/>
        <c:crosses val="autoZero"/>
        <c:crossBetween val="midCat"/>
        <c:majorUnit val="150"/>
      </c:valAx>
      <c:valAx>
        <c:axId val="635680128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67947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Concentration</a:t>
            </a:r>
            <a:r>
              <a:rPr lang="en-US" sz="1800" baseline="0"/>
              <a:t> of Manganese (PM10)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041578336361803E-2"/>
          <c:y val="0.13249696770858188"/>
          <c:w val="0.9402822994481459"/>
          <c:h val="0.784806480155889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pcocessedData!$O$3</c:f>
              <c:strCache>
                <c:ptCount val="1"/>
                <c:pt idx="0">
                  <c:v>Month_average (ug/m3)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B8-4595-93E6-F45644A80F17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B8-4595-93E6-F45644A80F17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B8-4595-93E6-F45644A80F17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B8-4595-93E6-F45644A80F17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B8-4595-93E6-F45644A80F1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B8-4595-93E6-F45644A80F1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B8-4595-93E6-F45644A80F17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B8-4595-93E6-F45644A80F17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B8-4595-93E6-F45644A80F17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DB8-4595-93E6-F45644A80F17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DB8-4595-93E6-F45644A80F17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DB8-4595-93E6-F45644A80F17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1DB8-4595-93E6-F45644A80F17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1DB8-4595-93E6-F45644A80F17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1DB8-4595-93E6-F45644A80F17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1DB8-4595-93E6-F45644A80F17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1DB8-4595-93E6-F45644A80F17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1DB8-4595-93E6-F45644A80F17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1DB8-4595-93E6-F45644A80F17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1DB8-4595-93E6-F45644A80F17}"/>
              </c:ext>
            </c:extLst>
          </c:dPt>
          <c:dPt>
            <c:idx val="2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1DB8-4595-93E6-F45644A80F17}"/>
              </c:ext>
            </c:extLst>
          </c:dPt>
          <c:xVal>
            <c:numRef>
              <c:f>pcocessedData!$N$4:$N$115</c:f>
              <c:numCache>
                <c:formatCode>mmm\-yy</c:formatCode>
                <c:ptCount val="11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</c:numCache>
            </c:numRef>
          </c:xVal>
          <c:yVal>
            <c:numRef>
              <c:f>pcocessedData!$O$4:$O$115</c:f>
              <c:numCache>
                <c:formatCode>General</c:formatCode>
                <c:ptCount val="112"/>
                <c:pt idx="0">
                  <c:v>0.03</c:v>
                </c:pt>
                <c:pt idx="1">
                  <c:v>0.34</c:v>
                </c:pt>
                <c:pt idx="2">
                  <c:v>0.14000000000000001</c:v>
                </c:pt>
                <c:pt idx="3">
                  <c:v>0.2</c:v>
                </c:pt>
                <c:pt idx="4">
                  <c:v>0.05</c:v>
                </c:pt>
                <c:pt idx="5">
                  <c:v>0.03</c:v>
                </c:pt>
                <c:pt idx="6">
                  <c:v>7.0000000000000007E-2</c:v>
                </c:pt>
                <c:pt idx="7">
                  <c:v>0.14000000000000001</c:v>
                </c:pt>
                <c:pt idx="8">
                  <c:v>0.6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0.01</c:v>
                </c:pt>
                <c:pt idx="30">
                  <c:v>0.4</c:v>
                </c:pt>
                <c:pt idx="31">
                  <c:v>0.52</c:v>
                </c:pt>
                <c:pt idx="32">
                  <c:v>0.51</c:v>
                </c:pt>
                <c:pt idx="33">
                  <c:v>0.31</c:v>
                </c:pt>
                <c:pt idx="34">
                  <c:v>0.03</c:v>
                </c:pt>
                <c:pt idx="35">
                  <c:v>0.4</c:v>
                </c:pt>
                <c:pt idx="36">
                  <c:v>7.0000000000000007E-2</c:v>
                </c:pt>
                <c:pt idx="37">
                  <c:v>0.16</c:v>
                </c:pt>
                <c:pt idx="38">
                  <c:v>0.05</c:v>
                </c:pt>
                <c:pt idx="39">
                  <c:v>0.06</c:v>
                </c:pt>
                <c:pt idx="40">
                  <c:v>0.06</c:v>
                </c:pt>
                <c:pt idx="41">
                  <c:v>0.04</c:v>
                </c:pt>
                <c:pt idx="42">
                  <c:v>0.13</c:v>
                </c:pt>
                <c:pt idx="43">
                  <c:v>0.1</c:v>
                </c:pt>
                <c:pt idx="44">
                  <c:v>0.3</c:v>
                </c:pt>
                <c:pt idx="45">
                  <c:v>0.13</c:v>
                </c:pt>
                <c:pt idx="46">
                  <c:v>0.04</c:v>
                </c:pt>
                <c:pt idx="47">
                  <c:v>0.14000000000000001</c:v>
                </c:pt>
                <c:pt idx="48">
                  <c:v>0.06</c:v>
                </c:pt>
                <c:pt idx="49">
                  <c:v>0.17</c:v>
                </c:pt>
                <c:pt idx="50">
                  <c:v>0.3</c:v>
                </c:pt>
                <c:pt idx="51">
                  <c:v>0.24</c:v>
                </c:pt>
                <c:pt idx="52">
                  <c:v>0.11</c:v>
                </c:pt>
                <c:pt idx="53">
                  <c:v>0.05</c:v>
                </c:pt>
                <c:pt idx="54">
                  <c:v>0.03</c:v>
                </c:pt>
                <c:pt idx="55">
                  <c:v>0.09</c:v>
                </c:pt>
                <c:pt idx="56">
                  <c:v>0.05</c:v>
                </c:pt>
                <c:pt idx="57">
                  <c:v>0.08</c:v>
                </c:pt>
                <c:pt idx="58">
                  <c:v>0.09</c:v>
                </c:pt>
                <c:pt idx="59">
                  <c:v>0.17</c:v>
                </c:pt>
                <c:pt idx="60">
                  <c:v>0.45</c:v>
                </c:pt>
                <c:pt idx="61">
                  <c:v>0.21</c:v>
                </c:pt>
                <c:pt idx="62">
                  <c:v>0.16</c:v>
                </c:pt>
                <c:pt idx="63">
                  <c:v>7.0000000000000007E-2</c:v>
                </c:pt>
                <c:pt idx="64">
                  <c:v>0.06</c:v>
                </c:pt>
                <c:pt idx="65">
                  <c:v>0.1</c:v>
                </c:pt>
                <c:pt idx="66">
                  <c:v>0.05</c:v>
                </c:pt>
                <c:pt idx="67">
                  <c:v>7.0000000000000007E-2</c:v>
                </c:pt>
                <c:pt idx="68">
                  <c:v>0.91</c:v>
                </c:pt>
                <c:pt idx="69">
                  <c:v>0.24</c:v>
                </c:pt>
                <c:pt idx="70">
                  <c:v>0.03</c:v>
                </c:pt>
                <c:pt idx="71">
                  <c:v>0.1</c:v>
                </c:pt>
                <c:pt idx="72">
                  <c:v>0.08</c:v>
                </c:pt>
                <c:pt idx="73">
                  <c:v>0.08</c:v>
                </c:pt>
                <c:pt idx="74">
                  <c:v>0.41</c:v>
                </c:pt>
                <c:pt idx="75">
                  <c:v>0.32</c:v>
                </c:pt>
                <c:pt idx="76">
                  <c:v>0.18</c:v>
                </c:pt>
                <c:pt idx="77">
                  <c:v>0.42</c:v>
                </c:pt>
                <c:pt idx="78">
                  <c:v>0.38</c:v>
                </c:pt>
                <c:pt idx="79">
                  <c:v>0.62</c:v>
                </c:pt>
                <c:pt idx="80">
                  <c:v>0.34</c:v>
                </c:pt>
                <c:pt idx="81">
                  <c:v>1.38</c:v>
                </c:pt>
                <c:pt idx="82">
                  <c:v>0.25</c:v>
                </c:pt>
                <c:pt idx="83">
                  <c:v>0.15</c:v>
                </c:pt>
                <c:pt idx="84">
                  <c:v>0.36</c:v>
                </c:pt>
                <c:pt idx="85">
                  <c:v>0.09</c:v>
                </c:pt>
                <c:pt idx="86">
                  <c:v>0.09</c:v>
                </c:pt>
                <c:pt idx="87">
                  <c:v>0.19</c:v>
                </c:pt>
                <c:pt idx="88">
                  <c:v>0.21</c:v>
                </c:pt>
                <c:pt idx="89">
                  <c:v>0.05</c:v>
                </c:pt>
                <c:pt idx="90">
                  <c:v>0.04</c:v>
                </c:pt>
                <c:pt idx="91">
                  <c:v>0.11</c:v>
                </c:pt>
                <c:pt idx="92">
                  <c:v>0.09</c:v>
                </c:pt>
                <c:pt idx="93">
                  <c:v>0.04</c:v>
                </c:pt>
                <c:pt idx="94">
                  <c:v>0.19</c:v>
                </c:pt>
                <c:pt idx="95">
                  <c:v>0.05</c:v>
                </c:pt>
                <c:pt idx="96">
                  <c:v>7.0000000000000007E-2</c:v>
                </c:pt>
                <c:pt idx="97">
                  <c:v>0.13</c:v>
                </c:pt>
                <c:pt idx="98">
                  <c:v>0.06</c:v>
                </c:pt>
                <c:pt idx="99">
                  <c:v>0.33</c:v>
                </c:pt>
                <c:pt idx="100">
                  <c:v>0.12</c:v>
                </c:pt>
                <c:pt idx="101">
                  <c:v>0.02</c:v>
                </c:pt>
                <c:pt idx="102">
                  <c:v>0.04</c:v>
                </c:pt>
                <c:pt idx="103">
                  <c:v>0.12</c:v>
                </c:pt>
                <c:pt idx="104">
                  <c:v>7.0000000000000007E-2</c:v>
                </c:pt>
                <c:pt idx="105">
                  <c:v>0.06</c:v>
                </c:pt>
                <c:pt idx="106">
                  <c:v>0.66</c:v>
                </c:pt>
                <c:pt idx="107">
                  <c:v>0.17</c:v>
                </c:pt>
                <c:pt idx="108">
                  <c:v>7.0000000000000007E-2</c:v>
                </c:pt>
                <c:pt idx="109">
                  <c:v>0.12</c:v>
                </c:pt>
                <c:pt idx="110">
                  <c:v>0.06</c:v>
                </c:pt>
                <c:pt idx="111">
                  <c:v>7.0000000000000007E-2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1DB8-4595-93E6-F45644A80F17}"/>
            </c:ext>
          </c:extLst>
        </c:ser>
        <c:ser>
          <c:idx val="1"/>
          <c:order val="1"/>
          <c:tx>
            <c:strRef>
              <c:f>pcocessedData!$P$3</c:f>
              <c:strCache>
                <c:ptCount val="1"/>
                <c:pt idx="0">
                  <c:v>EPA Standard</c:v>
                </c:pt>
              </c:strCache>
            </c:strRef>
          </c:tx>
          <c:spPr>
            <a:ln w="6350" cap="rnd">
              <a:solidFill>
                <a:srgbClr val="FFC00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pcocessedData!$N$4:$N$115</c:f>
              <c:numCache>
                <c:formatCode>mmm\-yy</c:formatCode>
                <c:ptCount val="11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</c:numCache>
            </c:numRef>
          </c:xVal>
          <c:yVal>
            <c:numRef>
              <c:f>pcocessedData!$P$4:$P$115</c:f>
              <c:numCache>
                <c:formatCode>General</c:formatCode>
                <c:ptCount val="112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  <c:pt idx="30">
                  <c:v>0.05</c:v>
                </c:pt>
                <c:pt idx="31">
                  <c:v>0.05</c:v>
                </c:pt>
                <c:pt idx="32">
                  <c:v>0.05</c:v>
                </c:pt>
                <c:pt idx="33">
                  <c:v>0.05</c:v>
                </c:pt>
                <c:pt idx="34">
                  <c:v>0.05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0.05</c:v>
                </c:pt>
                <c:pt idx="50">
                  <c:v>0.05</c:v>
                </c:pt>
                <c:pt idx="51">
                  <c:v>0.05</c:v>
                </c:pt>
                <c:pt idx="52">
                  <c:v>0.05</c:v>
                </c:pt>
                <c:pt idx="53">
                  <c:v>0.05</c:v>
                </c:pt>
                <c:pt idx="54">
                  <c:v>0.05</c:v>
                </c:pt>
                <c:pt idx="55">
                  <c:v>0.05</c:v>
                </c:pt>
                <c:pt idx="56">
                  <c:v>0.05</c:v>
                </c:pt>
                <c:pt idx="57">
                  <c:v>0.05</c:v>
                </c:pt>
                <c:pt idx="58">
                  <c:v>0.05</c:v>
                </c:pt>
                <c:pt idx="59">
                  <c:v>0.05</c:v>
                </c:pt>
                <c:pt idx="60">
                  <c:v>0.05</c:v>
                </c:pt>
                <c:pt idx="61">
                  <c:v>0.05</c:v>
                </c:pt>
                <c:pt idx="62">
                  <c:v>0.05</c:v>
                </c:pt>
                <c:pt idx="63">
                  <c:v>0.05</c:v>
                </c:pt>
                <c:pt idx="64">
                  <c:v>0.05</c:v>
                </c:pt>
                <c:pt idx="65">
                  <c:v>0.05</c:v>
                </c:pt>
                <c:pt idx="66">
                  <c:v>0.05</c:v>
                </c:pt>
                <c:pt idx="67">
                  <c:v>0.05</c:v>
                </c:pt>
                <c:pt idx="68">
                  <c:v>0.05</c:v>
                </c:pt>
                <c:pt idx="69">
                  <c:v>0.05</c:v>
                </c:pt>
                <c:pt idx="70">
                  <c:v>0.05</c:v>
                </c:pt>
                <c:pt idx="71">
                  <c:v>0.05</c:v>
                </c:pt>
                <c:pt idx="72">
                  <c:v>0.05</c:v>
                </c:pt>
                <c:pt idx="73">
                  <c:v>0.05</c:v>
                </c:pt>
                <c:pt idx="74">
                  <c:v>0.05</c:v>
                </c:pt>
                <c:pt idx="75">
                  <c:v>0.05</c:v>
                </c:pt>
                <c:pt idx="76">
                  <c:v>0.05</c:v>
                </c:pt>
                <c:pt idx="77">
                  <c:v>0.05</c:v>
                </c:pt>
                <c:pt idx="78">
                  <c:v>0.05</c:v>
                </c:pt>
                <c:pt idx="79">
                  <c:v>0.05</c:v>
                </c:pt>
                <c:pt idx="80">
                  <c:v>0.05</c:v>
                </c:pt>
                <c:pt idx="81">
                  <c:v>0.05</c:v>
                </c:pt>
                <c:pt idx="82">
                  <c:v>0.05</c:v>
                </c:pt>
                <c:pt idx="83">
                  <c:v>0.05</c:v>
                </c:pt>
                <c:pt idx="84">
                  <c:v>0.05</c:v>
                </c:pt>
                <c:pt idx="85">
                  <c:v>0.05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0.05</c:v>
                </c:pt>
                <c:pt idx="90">
                  <c:v>0.05</c:v>
                </c:pt>
                <c:pt idx="91">
                  <c:v>0.05</c:v>
                </c:pt>
                <c:pt idx="92">
                  <c:v>0.05</c:v>
                </c:pt>
                <c:pt idx="93">
                  <c:v>0.05</c:v>
                </c:pt>
                <c:pt idx="94">
                  <c:v>0.05</c:v>
                </c:pt>
                <c:pt idx="95">
                  <c:v>0.05</c:v>
                </c:pt>
                <c:pt idx="96">
                  <c:v>0.05</c:v>
                </c:pt>
                <c:pt idx="97">
                  <c:v>0.05</c:v>
                </c:pt>
                <c:pt idx="98">
                  <c:v>0.05</c:v>
                </c:pt>
                <c:pt idx="99">
                  <c:v>0.05</c:v>
                </c:pt>
                <c:pt idx="100">
                  <c:v>0.05</c:v>
                </c:pt>
                <c:pt idx="101">
                  <c:v>0.05</c:v>
                </c:pt>
                <c:pt idx="102">
                  <c:v>0.05</c:v>
                </c:pt>
                <c:pt idx="103">
                  <c:v>0.05</c:v>
                </c:pt>
                <c:pt idx="104">
                  <c:v>0.05</c:v>
                </c:pt>
                <c:pt idx="105">
                  <c:v>0.05</c:v>
                </c:pt>
                <c:pt idx="106">
                  <c:v>0.05</c:v>
                </c:pt>
                <c:pt idx="107">
                  <c:v>0.05</c:v>
                </c:pt>
                <c:pt idx="108">
                  <c:v>0.05</c:v>
                </c:pt>
                <c:pt idx="109">
                  <c:v>0.05</c:v>
                </c:pt>
                <c:pt idx="110">
                  <c:v>0.05</c:v>
                </c:pt>
                <c:pt idx="111">
                  <c:v>0.05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1DB8-4595-93E6-F45644A80F17}"/>
            </c:ext>
          </c:extLst>
        </c:ser>
        <c:ser>
          <c:idx val="2"/>
          <c:order val="2"/>
          <c:tx>
            <c:strRef>
              <c:f>pcocessedData!$Q$3</c:f>
              <c:strCache>
                <c:ptCount val="1"/>
                <c:pt idx="0">
                  <c:v>ATSDR Standard</c:v>
                </c:pt>
              </c:strCache>
            </c:strRef>
          </c:tx>
          <c:spPr>
            <a:ln w="63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C-1DB8-4595-93E6-F45644A80F17}"/>
              </c:ext>
            </c:extLst>
          </c:dPt>
          <c:xVal>
            <c:numRef>
              <c:f>pcocessedData!$N$4:$N$115</c:f>
              <c:numCache>
                <c:formatCode>mmm\-yy</c:formatCode>
                <c:ptCount val="11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</c:numCache>
            </c:numRef>
          </c:xVal>
          <c:yVal>
            <c:numRef>
              <c:f>pcocessedData!$Q$4:$Q$115</c:f>
              <c:numCache>
                <c:formatCode>General</c:formatCode>
                <c:ptCount val="112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</c:v>
                </c:pt>
                <c:pt idx="53">
                  <c:v>0.3</c:v>
                </c:pt>
                <c:pt idx="54">
                  <c:v>0.3</c:v>
                </c:pt>
                <c:pt idx="55">
                  <c:v>0.3</c:v>
                </c:pt>
                <c:pt idx="56">
                  <c:v>0.3</c:v>
                </c:pt>
                <c:pt idx="57">
                  <c:v>0.3</c:v>
                </c:pt>
                <c:pt idx="58">
                  <c:v>0.3</c:v>
                </c:pt>
                <c:pt idx="59">
                  <c:v>0.3</c:v>
                </c:pt>
                <c:pt idx="60">
                  <c:v>0.3</c:v>
                </c:pt>
                <c:pt idx="61">
                  <c:v>0.3</c:v>
                </c:pt>
                <c:pt idx="62">
                  <c:v>0.3</c:v>
                </c:pt>
                <c:pt idx="63">
                  <c:v>0.3</c:v>
                </c:pt>
                <c:pt idx="64">
                  <c:v>0.3</c:v>
                </c:pt>
                <c:pt idx="65">
                  <c:v>0.3</c:v>
                </c:pt>
                <c:pt idx="66">
                  <c:v>0.3</c:v>
                </c:pt>
                <c:pt idx="67">
                  <c:v>0.3</c:v>
                </c:pt>
                <c:pt idx="68">
                  <c:v>0.3</c:v>
                </c:pt>
                <c:pt idx="69">
                  <c:v>0.3</c:v>
                </c:pt>
                <c:pt idx="70">
                  <c:v>0.3</c:v>
                </c:pt>
                <c:pt idx="71">
                  <c:v>0.3</c:v>
                </c:pt>
                <c:pt idx="72">
                  <c:v>0.3</c:v>
                </c:pt>
                <c:pt idx="73">
                  <c:v>0.3</c:v>
                </c:pt>
                <c:pt idx="74">
                  <c:v>0.3</c:v>
                </c:pt>
                <c:pt idx="75">
                  <c:v>0.3</c:v>
                </c:pt>
                <c:pt idx="76">
                  <c:v>0.3</c:v>
                </c:pt>
                <c:pt idx="77">
                  <c:v>0.3</c:v>
                </c:pt>
                <c:pt idx="78">
                  <c:v>0.3</c:v>
                </c:pt>
                <c:pt idx="79">
                  <c:v>0.3</c:v>
                </c:pt>
                <c:pt idx="80">
                  <c:v>0.3</c:v>
                </c:pt>
                <c:pt idx="81">
                  <c:v>0.3</c:v>
                </c:pt>
                <c:pt idx="82">
                  <c:v>0.3</c:v>
                </c:pt>
                <c:pt idx="83">
                  <c:v>0.3</c:v>
                </c:pt>
                <c:pt idx="84">
                  <c:v>0.3</c:v>
                </c:pt>
                <c:pt idx="85">
                  <c:v>0.3</c:v>
                </c:pt>
                <c:pt idx="86">
                  <c:v>0.3</c:v>
                </c:pt>
                <c:pt idx="87">
                  <c:v>0.3</c:v>
                </c:pt>
                <c:pt idx="88">
                  <c:v>0.3</c:v>
                </c:pt>
                <c:pt idx="89">
                  <c:v>0.3</c:v>
                </c:pt>
                <c:pt idx="90">
                  <c:v>0.3</c:v>
                </c:pt>
                <c:pt idx="91">
                  <c:v>0.3</c:v>
                </c:pt>
                <c:pt idx="92">
                  <c:v>0.3</c:v>
                </c:pt>
                <c:pt idx="93">
                  <c:v>0.3</c:v>
                </c:pt>
                <c:pt idx="94">
                  <c:v>0.3</c:v>
                </c:pt>
                <c:pt idx="95">
                  <c:v>0.3</c:v>
                </c:pt>
                <c:pt idx="96">
                  <c:v>0.3</c:v>
                </c:pt>
                <c:pt idx="97">
                  <c:v>0.3</c:v>
                </c:pt>
                <c:pt idx="98">
                  <c:v>0.3</c:v>
                </c:pt>
                <c:pt idx="99">
                  <c:v>0.3</c:v>
                </c:pt>
                <c:pt idx="100">
                  <c:v>0.3</c:v>
                </c:pt>
                <c:pt idx="101">
                  <c:v>0.3</c:v>
                </c:pt>
                <c:pt idx="102">
                  <c:v>0.3</c:v>
                </c:pt>
                <c:pt idx="103">
                  <c:v>0.3</c:v>
                </c:pt>
                <c:pt idx="104">
                  <c:v>0.3</c:v>
                </c:pt>
                <c:pt idx="105">
                  <c:v>0.3</c:v>
                </c:pt>
                <c:pt idx="106">
                  <c:v>0.3</c:v>
                </c:pt>
                <c:pt idx="107">
                  <c:v>0.3</c:v>
                </c:pt>
                <c:pt idx="108">
                  <c:v>0.3</c:v>
                </c:pt>
                <c:pt idx="109">
                  <c:v>0.3</c:v>
                </c:pt>
                <c:pt idx="110">
                  <c:v>0.3</c:v>
                </c:pt>
                <c:pt idx="111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1DB8-4595-93E6-F45644A80F17}"/>
            </c:ext>
          </c:extLst>
        </c:ser>
        <c:ser>
          <c:idx val="3"/>
          <c:order val="3"/>
          <c:tx>
            <c:strRef>
              <c:f>pcocessedData!$R$3</c:f>
              <c:strCache>
                <c:ptCount val="1"/>
                <c:pt idx="0">
                  <c:v>WHO Standard</c:v>
                </c:pt>
              </c:strCache>
            </c:strRef>
          </c:tx>
          <c:spPr>
            <a:ln w="63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pcocessedData!$N$4:$N$115</c:f>
              <c:numCache>
                <c:formatCode>mmm\-yy</c:formatCode>
                <c:ptCount val="11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</c:numCache>
            </c:numRef>
          </c:xVal>
          <c:yVal>
            <c:numRef>
              <c:f>pcocessedData!$R$4:$R$115</c:f>
              <c:numCache>
                <c:formatCode>General</c:formatCode>
                <c:ptCount val="112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  <c:pt idx="30">
                  <c:v>0.15</c:v>
                </c:pt>
                <c:pt idx="31">
                  <c:v>0.15</c:v>
                </c:pt>
                <c:pt idx="32">
                  <c:v>0.15</c:v>
                </c:pt>
                <c:pt idx="33">
                  <c:v>0.15</c:v>
                </c:pt>
                <c:pt idx="34">
                  <c:v>0.15</c:v>
                </c:pt>
                <c:pt idx="35">
                  <c:v>0.15</c:v>
                </c:pt>
                <c:pt idx="36">
                  <c:v>0.15</c:v>
                </c:pt>
                <c:pt idx="37">
                  <c:v>0.15</c:v>
                </c:pt>
                <c:pt idx="38">
                  <c:v>0.15</c:v>
                </c:pt>
                <c:pt idx="39">
                  <c:v>0.15</c:v>
                </c:pt>
                <c:pt idx="40">
                  <c:v>0.15</c:v>
                </c:pt>
                <c:pt idx="41">
                  <c:v>0.15</c:v>
                </c:pt>
                <c:pt idx="42">
                  <c:v>0.15</c:v>
                </c:pt>
                <c:pt idx="43">
                  <c:v>0.15</c:v>
                </c:pt>
                <c:pt idx="44">
                  <c:v>0.15</c:v>
                </c:pt>
                <c:pt idx="45">
                  <c:v>0.15</c:v>
                </c:pt>
                <c:pt idx="46">
                  <c:v>0.15</c:v>
                </c:pt>
                <c:pt idx="47">
                  <c:v>0.15</c:v>
                </c:pt>
                <c:pt idx="48">
                  <c:v>0.15</c:v>
                </c:pt>
                <c:pt idx="49">
                  <c:v>0.15</c:v>
                </c:pt>
                <c:pt idx="50">
                  <c:v>0.15</c:v>
                </c:pt>
                <c:pt idx="51">
                  <c:v>0.15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0.15</c:v>
                </c:pt>
                <c:pt idx="57">
                  <c:v>0.15</c:v>
                </c:pt>
                <c:pt idx="58">
                  <c:v>0.15</c:v>
                </c:pt>
                <c:pt idx="59">
                  <c:v>0.15</c:v>
                </c:pt>
                <c:pt idx="60">
                  <c:v>0.15</c:v>
                </c:pt>
                <c:pt idx="61">
                  <c:v>0.15</c:v>
                </c:pt>
                <c:pt idx="62">
                  <c:v>0.15</c:v>
                </c:pt>
                <c:pt idx="63">
                  <c:v>0.15</c:v>
                </c:pt>
                <c:pt idx="64">
                  <c:v>0.15</c:v>
                </c:pt>
                <c:pt idx="65">
                  <c:v>0.15</c:v>
                </c:pt>
                <c:pt idx="66">
                  <c:v>0.15</c:v>
                </c:pt>
                <c:pt idx="67">
                  <c:v>0.15</c:v>
                </c:pt>
                <c:pt idx="68">
                  <c:v>0.15</c:v>
                </c:pt>
                <c:pt idx="69">
                  <c:v>0.15</c:v>
                </c:pt>
                <c:pt idx="70">
                  <c:v>0.15</c:v>
                </c:pt>
                <c:pt idx="71">
                  <c:v>0.15</c:v>
                </c:pt>
                <c:pt idx="72">
                  <c:v>0.15</c:v>
                </c:pt>
                <c:pt idx="73">
                  <c:v>0.15</c:v>
                </c:pt>
                <c:pt idx="74">
                  <c:v>0.15</c:v>
                </c:pt>
                <c:pt idx="75">
                  <c:v>0.15</c:v>
                </c:pt>
                <c:pt idx="76">
                  <c:v>0.15</c:v>
                </c:pt>
                <c:pt idx="77">
                  <c:v>0.15</c:v>
                </c:pt>
                <c:pt idx="78">
                  <c:v>0.15</c:v>
                </c:pt>
                <c:pt idx="79">
                  <c:v>0.15</c:v>
                </c:pt>
                <c:pt idx="80">
                  <c:v>0.15</c:v>
                </c:pt>
                <c:pt idx="81">
                  <c:v>0.15</c:v>
                </c:pt>
                <c:pt idx="82">
                  <c:v>0.15</c:v>
                </c:pt>
                <c:pt idx="83">
                  <c:v>0.15</c:v>
                </c:pt>
                <c:pt idx="84">
                  <c:v>0.15</c:v>
                </c:pt>
                <c:pt idx="85">
                  <c:v>0.15</c:v>
                </c:pt>
                <c:pt idx="86">
                  <c:v>0.15</c:v>
                </c:pt>
                <c:pt idx="87">
                  <c:v>0.15</c:v>
                </c:pt>
                <c:pt idx="88">
                  <c:v>0.15</c:v>
                </c:pt>
                <c:pt idx="89">
                  <c:v>0.15</c:v>
                </c:pt>
                <c:pt idx="90">
                  <c:v>0.15</c:v>
                </c:pt>
                <c:pt idx="91">
                  <c:v>0.15</c:v>
                </c:pt>
                <c:pt idx="92">
                  <c:v>0.15</c:v>
                </c:pt>
                <c:pt idx="93">
                  <c:v>0.15</c:v>
                </c:pt>
                <c:pt idx="94">
                  <c:v>0.15</c:v>
                </c:pt>
                <c:pt idx="95">
                  <c:v>0.15</c:v>
                </c:pt>
                <c:pt idx="96">
                  <c:v>0.15</c:v>
                </c:pt>
                <c:pt idx="97">
                  <c:v>0.15</c:v>
                </c:pt>
                <c:pt idx="98">
                  <c:v>0.15</c:v>
                </c:pt>
                <c:pt idx="99">
                  <c:v>0.15</c:v>
                </c:pt>
                <c:pt idx="100">
                  <c:v>0.15</c:v>
                </c:pt>
                <c:pt idx="101">
                  <c:v>0.15</c:v>
                </c:pt>
                <c:pt idx="102">
                  <c:v>0.15</c:v>
                </c:pt>
                <c:pt idx="103">
                  <c:v>0.15</c:v>
                </c:pt>
                <c:pt idx="104">
                  <c:v>0.15</c:v>
                </c:pt>
                <c:pt idx="105">
                  <c:v>0.15</c:v>
                </c:pt>
                <c:pt idx="106">
                  <c:v>0.15</c:v>
                </c:pt>
                <c:pt idx="107">
                  <c:v>0.15</c:v>
                </c:pt>
                <c:pt idx="108">
                  <c:v>0.15</c:v>
                </c:pt>
                <c:pt idx="109">
                  <c:v>0.15</c:v>
                </c:pt>
                <c:pt idx="110">
                  <c:v>0.15</c:v>
                </c:pt>
                <c:pt idx="111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1DB8-4595-93E6-F45644A80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679472"/>
        <c:axId val="635680128"/>
      </c:scatterChart>
      <c:valAx>
        <c:axId val="635679472"/>
        <c:scaling>
          <c:orientation val="minMax"/>
          <c:max val="43200"/>
          <c:min val="397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680128"/>
        <c:crosses val="autoZero"/>
        <c:crossBetween val="midCat"/>
        <c:majorUnit val="150"/>
      </c:valAx>
      <c:valAx>
        <c:axId val="635680128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67947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0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6"/>
            <a:ext cx="6858000" cy="6858000"/>
          </a:xfrm>
          <a:prstGeom prst="rect">
            <a:avLst/>
          </a:prstGeom>
        </p:spPr>
      </p:pic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560498"/>
              </p:ext>
            </p:extLst>
          </p:nvPr>
        </p:nvGraphicFramePr>
        <p:xfrm>
          <a:off x="2949643" y="0"/>
          <a:ext cx="914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949643" y="4070994"/>
            <a:ext cx="6400800" cy="27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monthly </a:t>
            </a:r>
            <a:r>
              <a:rPr lang="en-US" b="1" dirty="0">
                <a:solidFill>
                  <a:schemeClr val="tx1"/>
                </a:solidFill>
              </a:rPr>
              <a:t>average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manganese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PM10</a:t>
            </a:r>
            <a:r>
              <a:rPr lang="en-US" dirty="0">
                <a:solidFill>
                  <a:schemeClr val="tx1"/>
                </a:solidFill>
              </a:rPr>
              <a:t>) in the air </a:t>
            </a:r>
            <a:r>
              <a:rPr lang="en-US" dirty="0" smtClean="0">
                <a:solidFill>
                  <a:schemeClr val="tx1"/>
                </a:solidFill>
              </a:rPr>
              <a:t>was collected by 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monitor </a:t>
            </a:r>
            <a:r>
              <a:rPr lang="en-US" dirty="0" smtClean="0">
                <a:solidFill>
                  <a:schemeClr val="tx1"/>
                </a:solidFill>
              </a:rPr>
              <a:t>at Water T</a:t>
            </a:r>
            <a:r>
              <a:rPr lang="en-US" altLang="zh-CN" dirty="0" smtClean="0">
                <a:solidFill>
                  <a:schemeClr val="tx1"/>
                </a:solidFill>
              </a:rPr>
              <a:t>reatment Plant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altLang="zh-CN" dirty="0">
                <a:solidFill>
                  <a:schemeClr val="tx1"/>
                </a:solidFill>
              </a:rPr>
              <a:t>an</a:t>
            </a:r>
            <a:r>
              <a:rPr lang="en-US" dirty="0">
                <a:solidFill>
                  <a:schemeClr val="tx1"/>
                </a:solidFill>
              </a:rPr>
              <a:t>. 20</a:t>
            </a:r>
            <a:r>
              <a:rPr lang="en-US" altLang="zh-CN" dirty="0">
                <a:solidFill>
                  <a:schemeClr val="tx1"/>
                </a:solidFill>
              </a:rPr>
              <a:t>09</a:t>
            </a:r>
            <a:r>
              <a:rPr lang="en-US" dirty="0">
                <a:solidFill>
                  <a:schemeClr val="tx1"/>
                </a:solidFill>
              </a:rPr>
              <a:t> to Dec. 2017. </a:t>
            </a: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you want to explore more, please visit our </a:t>
            </a:r>
            <a:r>
              <a:rPr lang="en-US" dirty="0" smtClean="0">
                <a:solidFill>
                  <a:schemeClr val="tx1"/>
                </a:solidFill>
              </a:rPr>
              <a:t>website: 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med.uc.edu/eh/research/projects/cares.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0BB5B-CC12-4FA7-B09A-B0845B1A7DCC}"/>
              </a:ext>
            </a:extLst>
          </p:cNvPr>
          <p:cNvSpPr/>
          <p:nvPr/>
        </p:nvSpPr>
        <p:spPr>
          <a:xfrm>
            <a:off x="3321354" y="3446772"/>
            <a:ext cx="115429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 Standard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C7BEC3-78D9-4629-BDC2-6F2B223278D0}"/>
              </a:ext>
            </a:extLst>
          </p:cNvPr>
          <p:cNvSpPr/>
          <p:nvPr/>
        </p:nvSpPr>
        <p:spPr>
          <a:xfrm>
            <a:off x="3335686" y="2818745"/>
            <a:ext cx="13497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ATSDR Standard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33ACA-C4DE-4988-8C02-8C1BA1084585}"/>
              </a:ext>
            </a:extLst>
          </p:cNvPr>
          <p:cNvSpPr/>
          <p:nvPr/>
        </p:nvSpPr>
        <p:spPr>
          <a:xfrm>
            <a:off x="3253740" y="3206379"/>
            <a:ext cx="14462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Standard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167" y="1830602"/>
            <a:ext cx="1849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Treatment Plant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 Liverpool, OH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 rot="17650759">
            <a:off x="4259584" y="231454"/>
            <a:ext cx="2428086" cy="5068054"/>
            <a:chOff x="8633214" y="4326281"/>
            <a:chExt cx="2428081" cy="5068045"/>
          </a:xfrm>
        </p:grpSpPr>
        <p:sp>
          <p:nvSpPr>
            <p:cNvPr id="2" name="Rectangle 1"/>
            <p:cNvSpPr/>
            <p:nvPr/>
          </p:nvSpPr>
          <p:spPr>
            <a:xfrm rot="3949241">
              <a:off x="8342607" y="6675638"/>
              <a:ext cx="5068045" cy="369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dirty="0"/>
                <a:t>No data were collected between Oct. 2009 and </a:t>
              </a:r>
              <a:r>
                <a:rPr lang="en-US" sz="1600" dirty="0" smtClean="0"/>
                <a:t>May </a:t>
              </a:r>
              <a:r>
                <a:rPr lang="en-US" sz="1600" dirty="0"/>
                <a:t>2011</a:t>
              </a:r>
              <a:r>
                <a:rPr lang="en-US" dirty="0"/>
                <a:t>.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3949241">
              <a:off x="9527915" y="5513200"/>
              <a:ext cx="2285" cy="1791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5-Point Star 44"/>
          <p:cNvSpPr/>
          <p:nvPr/>
        </p:nvSpPr>
        <p:spPr>
          <a:xfrm>
            <a:off x="1379751" y="2473855"/>
            <a:ext cx="182880" cy="1828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8305" y="2656735"/>
            <a:ext cx="2013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2220 Michigan Ave,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 Liverpool, OH 43920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537291" y="4156277"/>
            <a:ext cx="2468782" cy="1988492"/>
            <a:chOff x="9537290" y="4782590"/>
            <a:chExt cx="2578511" cy="1537798"/>
          </a:xfrm>
        </p:grpSpPr>
        <p:grpSp>
          <p:nvGrpSpPr>
            <p:cNvPr id="26" name="Group 25"/>
            <p:cNvGrpSpPr/>
            <p:nvPr/>
          </p:nvGrpSpPr>
          <p:grpSpPr>
            <a:xfrm>
              <a:off x="9537290" y="4782590"/>
              <a:ext cx="2578511" cy="1537798"/>
              <a:chOff x="9537289" y="4835874"/>
              <a:chExt cx="2585691" cy="153779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9537289" y="4835874"/>
                <a:ext cx="2437135" cy="1537798"/>
                <a:chOff x="9077497" y="4609495"/>
                <a:chExt cx="2820650" cy="1122777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9246056" y="5114500"/>
                  <a:ext cx="2652091" cy="572582"/>
                  <a:chOff x="9235440" y="5366717"/>
                  <a:chExt cx="2652091" cy="572582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9235440" y="5447534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9235440" y="5623077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9235440" y="5798621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0446380" y="5366717"/>
                    <a:ext cx="1441151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ATSDR Standard</a:t>
                    </a:r>
                    <a:endParaRPr lang="en-US" sz="14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0446380" y="5545632"/>
                    <a:ext cx="1360839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WHO Standard</a:t>
                    </a:r>
                    <a:endParaRPr lang="en-US" sz="1400" dirty="0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0446380" y="5726338"/>
                    <a:ext cx="1237276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EPA Standard</a:t>
                    </a:r>
                    <a:endParaRPr lang="en-US" sz="1400" dirty="0"/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9077497" y="4609495"/>
                  <a:ext cx="2820648" cy="1122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9665428" y="5275123"/>
                <a:ext cx="2457552" cy="276999"/>
                <a:chOff x="9665428" y="5275123"/>
                <a:chExt cx="2457552" cy="276999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0725912" y="5275123"/>
                  <a:ext cx="13970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Monthly average</a:t>
                  </a:r>
                  <a:endParaRPr lang="en-US" sz="1200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9665428" y="5372526"/>
                  <a:ext cx="1069628" cy="56573"/>
                  <a:chOff x="9674572" y="4887894"/>
                  <a:chExt cx="1069628" cy="56573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9690469" y="4914675"/>
                    <a:ext cx="97530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Oval 32"/>
                  <p:cNvSpPr/>
                  <p:nvPr/>
                </p:nvSpPr>
                <p:spPr>
                  <a:xfrm flipV="1">
                    <a:off x="9674572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 flipV="1">
                    <a:off x="10165300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 flipV="1">
                    <a:off x="10671047" y="4887894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27" name="TextBox 26"/>
            <p:cNvSpPr txBox="1"/>
            <p:nvPr/>
          </p:nvSpPr>
          <p:spPr>
            <a:xfrm>
              <a:off x="9537290" y="4900273"/>
              <a:ext cx="2430366" cy="23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Airborne Manganese (PM10)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69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7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25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25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25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75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25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75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25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75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25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75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25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75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25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75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25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475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25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75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25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675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25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775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825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875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925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975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25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75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125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175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225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275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325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375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425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475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25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75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625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675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725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775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825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875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925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975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25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075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25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175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25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275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25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375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25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475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25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575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25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675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25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775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25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875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25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975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25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75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125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175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225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275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325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375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425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475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525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575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 uiExpand="1">
        <p:bldSub>
          <a:bldChart bld="category"/>
        </p:bldSub>
      </p:bldGraphic>
      <p:bldP spid="12" grpId="0" animBg="1"/>
      <p:bldP spid="13" grpId="0"/>
      <p:bldP spid="14" grpId="0"/>
      <p:bldP spid="15" grpId="0"/>
      <p:bldP spid="5" grpId="0"/>
      <p:bldP spid="45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6"/>
            <a:ext cx="6858000" cy="6858000"/>
          </a:xfrm>
          <a:prstGeom prst="rect">
            <a:avLst/>
          </a:prstGeom>
        </p:spPr>
      </p:pic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2949643" y="0"/>
          <a:ext cx="914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949643" y="4070994"/>
            <a:ext cx="6400800" cy="27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monthly </a:t>
            </a:r>
            <a:r>
              <a:rPr lang="en-US" b="1" dirty="0">
                <a:solidFill>
                  <a:schemeClr val="tx1"/>
                </a:solidFill>
              </a:rPr>
              <a:t>average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manganese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PM10</a:t>
            </a:r>
            <a:r>
              <a:rPr lang="en-US" dirty="0">
                <a:solidFill>
                  <a:schemeClr val="tx1"/>
                </a:solidFill>
              </a:rPr>
              <a:t>) in the air </a:t>
            </a:r>
            <a:r>
              <a:rPr lang="en-US" dirty="0" smtClean="0">
                <a:solidFill>
                  <a:schemeClr val="tx1"/>
                </a:solidFill>
              </a:rPr>
              <a:t>was collected by 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monitor </a:t>
            </a:r>
            <a:r>
              <a:rPr lang="en-US" dirty="0" smtClean="0">
                <a:solidFill>
                  <a:schemeClr val="tx1"/>
                </a:solidFill>
              </a:rPr>
              <a:t>at Water T</a:t>
            </a:r>
            <a:r>
              <a:rPr lang="en-US" altLang="zh-CN" dirty="0" smtClean="0">
                <a:solidFill>
                  <a:schemeClr val="tx1"/>
                </a:solidFill>
              </a:rPr>
              <a:t>reatment Plant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altLang="zh-CN" dirty="0">
                <a:solidFill>
                  <a:schemeClr val="tx1"/>
                </a:solidFill>
              </a:rPr>
              <a:t>an</a:t>
            </a:r>
            <a:r>
              <a:rPr lang="en-US" dirty="0">
                <a:solidFill>
                  <a:schemeClr val="tx1"/>
                </a:solidFill>
              </a:rPr>
              <a:t>. 20</a:t>
            </a:r>
            <a:r>
              <a:rPr lang="en-US" altLang="zh-CN" dirty="0">
                <a:solidFill>
                  <a:schemeClr val="tx1"/>
                </a:solidFill>
              </a:rPr>
              <a:t>09</a:t>
            </a:r>
            <a:r>
              <a:rPr lang="en-US" dirty="0">
                <a:solidFill>
                  <a:schemeClr val="tx1"/>
                </a:solidFill>
              </a:rPr>
              <a:t> to Dec. 2017. </a:t>
            </a: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you want to explore more, please visit our </a:t>
            </a:r>
            <a:r>
              <a:rPr lang="en-US" dirty="0" smtClean="0">
                <a:solidFill>
                  <a:schemeClr val="tx1"/>
                </a:solidFill>
              </a:rPr>
              <a:t>website: 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med.uc.edu/eh/research/projects/cares.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0BB5B-CC12-4FA7-B09A-B0845B1A7DCC}"/>
              </a:ext>
            </a:extLst>
          </p:cNvPr>
          <p:cNvSpPr/>
          <p:nvPr/>
        </p:nvSpPr>
        <p:spPr>
          <a:xfrm>
            <a:off x="3321354" y="3446772"/>
            <a:ext cx="115429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 Standard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C7BEC3-78D9-4629-BDC2-6F2B223278D0}"/>
              </a:ext>
            </a:extLst>
          </p:cNvPr>
          <p:cNvSpPr/>
          <p:nvPr/>
        </p:nvSpPr>
        <p:spPr>
          <a:xfrm>
            <a:off x="3335686" y="2818745"/>
            <a:ext cx="13497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ATSDR Standard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33ACA-C4DE-4988-8C02-8C1BA1084585}"/>
              </a:ext>
            </a:extLst>
          </p:cNvPr>
          <p:cNvSpPr/>
          <p:nvPr/>
        </p:nvSpPr>
        <p:spPr>
          <a:xfrm>
            <a:off x="3253740" y="3206379"/>
            <a:ext cx="14462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Standard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167" y="1830602"/>
            <a:ext cx="1849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Treatment Plant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 Liverpool, OH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 rot="17650759">
            <a:off x="4259584" y="231454"/>
            <a:ext cx="2428086" cy="5068054"/>
            <a:chOff x="8633214" y="4326281"/>
            <a:chExt cx="2428081" cy="5068045"/>
          </a:xfrm>
        </p:grpSpPr>
        <p:sp>
          <p:nvSpPr>
            <p:cNvPr id="2" name="Rectangle 1"/>
            <p:cNvSpPr/>
            <p:nvPr/>
          </p:nvSpPr>
          <p:spPr>
            <a:xfrm rot="3949241">
              <a:off x="8342607" y="6675638"/>
              <a:ext cx="5068045" cy="369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dirty="0"/>
                <a:t>No data were collected between Oct. 2009 and </a:t>
              </a:r>
              <a:r>
                <a:rPr lang="en-US" sz="1600" dirty="0" smtClean="0"/>
                <a:t>May </a:t>
              </a:r>
              <a:r>
                <a:rPr lang="en-US" sz="1600" dirty="0"/>
                <a:t>2011</a:t>
              </a:r>
              <a:r>
                <a:rPr lang="en-US" dirty="0"/>
                <a:t>.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3949241">
              <a:off x="9527915" y="5513200"/>
              <a:ext cx="2285" cy="1791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5-Point Star 44"/>
          <p:cNvSpPr/>
          <p:nvPr/>
        </p:nvSpPr>
        <p:spPr>
          <a:xfrm>
            <a:off x="1379751" y="2473855"/>
            <a:ext cx="182880" cy="1828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8305" y="2656735"/>
            <a:ext cx="2013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2220 Michigan Ave,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 Liverpool, OH 43920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537291" y="4156277"/>
            <a:ext cx="2468782" cy="1988492"/>
            <a:chOff x="9537290" y="4782590"/>
            <a:chExt cx="2578511" cy="1537798"/>
          </a:xfrm>
        </p:grpSpPr>
        <p:grpSp>
          <p:nvGrpSpPr>
            <p:cNvPr id="26" name="Group 25"/>
            <p:cNvGrpSpPr/>
            <p:nvPr/>
          </p:nvGrpSpPr>
          <p:grpSpPr>
            <a:xfrm>
              <a:off x="9537290" y="4782590"/>
              <a:ext cx="2578511" cy="1537798"/>
              <a:chOff x="9537289" y="4835874"/>
              <a:chExt cx="2585691" cy="153779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9537289" y="4835874"/>
                <a:ext cx="2437135" cy="1537798"/>
                <a:chOff x="9077497" y="4609495"/>
                <a:chExt cx="2820650" cy="1122777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9246056" y="5114500"/>
                  <a:ext cx="2652091" cy="572582"/>
                  <a:chOff x="9235440" y="5366717"/>
                  <a:chExt cx="2652091" cy="572582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9235440" y="5447534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9235440" y="5623077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9235440" y="5798621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0446380" y="5366717"/>
                    <a:ext cx="1441151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ATSDR Standard</a:t>
                    </a:r>
                    <a:endParaRPr lang="en-US" sz="14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0446380" y="5545632"/>
                    <a:ext cx="1360839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WHO Standard</a:t>
                    </a:r>
                    <a:endParaRPr lang="en-US" sz="1400" dirty="0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0446380" y="5726338"/>
                    <a:ext cx="1237276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EPA Standard</a:t>
                    </a:r>
                    <a:endParaRPr lang="en-US" sz="1400" dirty="0"/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9077497" y="4609495"/>
                  <a:ext cx="2820648" cy="1122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9665428" y="5275123"/>
                <a:ext cx="2457552" cy="276999"/>
                <a:chOff x="9665428" y="5275123"/>
                <a:chExt cx="2457552" cy="276999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0725912" y="5275123"/>
                  <a:ext cx="13970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Monthly average</a:t>
                  </a:r>
                  <a:endParaRPr lang="en-US" sz="1200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9665428" y="5372526"/>
                  <a:ext cx="1069628" cy="56573"/>
                  <a:chOff x="9674572" y="4887894"/>
                  <a:chExt cx="1069628" cy="56573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9690469" y="4914675"/>
                    <a:ext cx="97530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Oval 32"/>
                  <p:cNvSpPr/>
                  <p:nvPr/>
                </p:nvSpPr>
                <p:spPr>
                  <a:xfrm flipV="1">
                    <a:off x="9674572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 flipV="1">
                    <a:off x="10165300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 flipV="1">
                    <a:off x="10671047" y="4887894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27" name="TextBox 26"/>
            <p:cNvSpPr txBox="1"/>
            <p:nvPr/>
          </p:nvSpPr>
          <p:spPr>
            <a:xfrm>
              <a:off x="9537290" y="4900273"/>
              <a:ext cx="2430366" cy="23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Airborne Manganese (PM10)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33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198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University of Cincinnati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Yao, Zhiyuan (yaozu)</dc:creator>
  <cp:lastModifiedBy>Yao, Zhiyuan (yaozu)</cp:lastModifiedBy>
  <cp:revision>112</cp:revision>
  <dcterms:created xsi:type="dcterms:W3CDTF">2018-05-02T18:45:18Z</dcterms:created>
  <dcterms:modified xsi:type="dcterms:W3CDTF">2018-08-21T18:03:32Z</dcterms:modified>
</cp:coreProperties>
</file>