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8" r:id="rId2"/>
  </p:sldIdLst>
  <p:sldSz cx="43891200" cy="25603200"/>
  <p:notesSz cx="6858000" cy="9144000"/>
  <p:defaultTextStyle>
    <a:defPPr>
      <a:defRPr lang="en-US"/>
    </a:defPPr>
    <a:lvl1pPr marL="0" algn="l" defTabSz="4180088" rtl="0" eaLnBrk="1" latinLnBrk="0" hangingPunct="1">
      <a:defRPr sz="8200" kern="1200">
        <a:solidFill>
          <a:schemeClr val="tx1"/>
        </a:solidFill>
        <a:latin typeface="+mn-lt"/>
        <a:ea typeface="+mn-ea"/>
        <a:cs typeface="+mn-cs"/>
      </a:defRPr>
    </a:lvl1pPr>
    <a:lvl2pPr marL="2090044" algn="l" defTabSz="4180088" rtl="0" eaLnBrk="1" latinLnBrk="0" hangingPunct="1">
      <a:defRPr sz="8200" kern="1200">
        <a:solidFill>
          <a:schemeClr val="tx1"/>
        </a:solidFill>
        <a:latin typeface="+mn-lt"/>
        <a:ea typeface="+mn-ea"/>
        <a:cs typeface="+mn-cs"/>
      </a:defRPr>
    </a:lvl2pPr>
    <a:lvl3pPr marL="4180088" algn="l" defTabSz="4180088" rtl="0" eaLnBrk="1" latinLnBrk="0" hangingPunct="1">
      <a:defRPr sz="8200" kern="1200">
        <a:solidFill>
          <a:schemeClr val="tx1"/>
        </a:solidFill>
        <a:latin typeface="+mn-lt"/>
        <a:ea typeface="+mn-ea"/>
        <a:cs typeface="+mn-cs"/>
      </a:defRPr>
    </a:lvl3pPr>
    <a:lvl4pPr marL="6270132" algn="l" defTabSz="4180088" rtl="0" eaLnBrk="1" latinLnBrk="0" hangingPunct="1">
      <a:defRPr sz="8200" kern="1200">
        <a:solidFill>
          <a:schemeClr val="tx1"/>
        </a:solidFill>
        <a:latin typeface="+mn-lt"/>
        <a:ea typeface="+mn-ea"/>
        <a:cs typeface="+mn-cs"/>
      </a:defRPr>
    </a:lvl4pPr>
    <a:lvl5pPr marL="8360176" algn="l" defTabSz="4180088" rtl="0" eaLnBrk="1" latinLnBrk="0" hangingPunct="1">
      <a:defRPr sz="8200" kern="1200">
        <a:solidFill>
          <a:schemeClr val="tx1"/>
        </a:solidFill>
        <a:latin typeface="+mn-lt"/>
        <a:ea typeface="+mn-ea"/>
        <a:cs typeface="+mn-cs"/>
      </a:defRPr>
    </a:lvl5pPr>
    <a:lvl6pPr marL="10450220" algn="l" defTabSz="4180088" rtl="0" eaLnBrk="1" latinLnBrk="0" hangingPunct="1">
      <a:defRPr sz="8200" kern="1200">
        <a:solidFill>
          <a:schemeClr val="tx1"/>
        </a:solidFill>
        <a:latin typeface="+mn-lt"/>
        <a:ea typeface="+mn-ea"/>
        <a:cs typeface="+mn-cs"/>
      </a:defRPr>
    </a:lvl6pPr>
    <a:lvl7pPr marL="12540264" algn="l" defTabSz="4180088" rtl="0" eaLnBrk="1" latinLnBrk="0" hangingPunct="1">
      <a:defRPr sz="8200" kern="1200">
        <a:solidFill>
          <a:schemeClr val="tx1"/>
        </a:solidFill>
        <a:latin typeface="+mn-lt"/>
        <a:ea typeface="+mn-ea"/>
        <a:cs typeface="+mn-cs"/>
      </a:defRPr>
    </a:lvl7pPr>
    <a:lvl8pPr marL="14630309" algn="l" defTabSz="4180088" rtl="0" eaLnBrk="1" latinLnBrk="0" hangingPunct="1">
      <a:defRPr sz="8200" kern="1200">
        <a:solidFill>
          <a:schemeClr val="tx1"/>
        </a:solidFill>
        <a:latin typeface="+mn-lt"/>
        <a:ea typeface="+mn-ea"/>
        <a:cs typeface="+mn-cs"/>
      </a:defRPr>
    </a:lvl8pPr>
    <a:lvl9pPr marL="16720353" algn="l" defTabSz="4180088"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064"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1446"/>
    <a:srgbClr val="6969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880" autoAdjust="0"/>
    <p:restoredTop sz="94705" autoAdjust="0"/>
  </p:normalViewPr>
  <p:slideViewPr>
    <p:cSldViewPr>
      <p:cViewPr>
        <p:scale>
          <a:sx n="21" d="100"/>
          <a:sy n="21" d="100"/>
        </p:scale>
        <p:origin x="696" y="24"/>
      </p:cViewPr>
      <p:guideLst>
        <p:guide orient="horz" pos="8064"/>
        <p:guide pos="13824"/>
      </p:guideLst>
    </p:cSldViewPr>
  </p:slideViewPr>
  <p:outlineViewPr>
    <p:cViewPr>
      <p:scale>
        <a:sx n="33" d="100"/>
        <a:sy n="33" d="100"/>
      </p:scale>
      <p:origin x="10" y="0"/>
    </p:cViewPr>
  </p:outlineViewPr>
  <p:notesTextViewPr>
    <p:cViewPr>
      <p:scale>
        <a:sx n="1" d="1"/>
        <a:sy n="1" d="1"/>
      </p:scale>
      <p:origin x="0" y="0"/>
    </p:cViewPr>
  </p:notesTextViewPr>
  <p:sorterViewPr>
    <p:cViewPr>
      <p:scale>
        <a:sx n="100" d="100"/>
        <a:sy n="100" d="100"/>
      </p:scale>
      <p:origin x="0" y="13944"/>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C2EC624B-4568-4811-8434-5B88A2C72001}"/>
    <pc:docChg chg="modSld">
      <pc:chgData name="" userId="" providerId="" clId="Web-{C2EC624B-4568-4811-8434-5B88A2C72001}" dt="2019-06-12T16:41:30.749" v="11" actId="1076"/>
      <pc:docMkLst>
        <pc:docMk/>
      </pc:docMkLst>
      <pc:sldChg chg="addSp modSp">
        <pc:chgData name="" userId="" providerId="" clId="Web-{C2EC624B-4568-4811-8434-5B88A2C72001}" dt="2019-06-12T16:41:30.749" v="11" actId="1076"/>
        <pc:sldMkLst>
          <pc:docMk/>
          <pc:sldMk cId="2190065192" sldId="268"/>
        </pc:sldMkLst>
        <pc:picChg chg="add mod modCrop">
          <ac:chgData name="" userId="" providerId="" clId="Web-{C2EC624B-4568-4811-8434-5B88A2C72001}" dt="2019-06-12T16:41:30.749" v="11" actId="1076"/>
          <ac:picMkLst>
            <pc:docMk/>
            <pc:sldMk cId="2190065192" sldId="268"/>
            <ac:picMk id="2" creationId="{C628A7F7-0C30-448D-81AC-5E5905DC8FA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60FAD-15F1-41DC-8F74-2C19363D4F96}" type="datetimeFigureOut">
              <a:rPr lang="en-US" smtClean="0"/>
              <a:t>6/14/2019</a:t>
            </a:fld>
            <a:endParaRPr lang="en-US"/>
          </a:p>
        </p:txBody>
      </p:sp>
      <p:sp>
        <p:nvSpPr>
          <p:cNvPr id="4" name="Slide Image Placeholder 3"/>
          <p:cNvSpPr>
            <a:spLocks noGrp="1" noRot="1" noChangeAspect="1"/>
          </p:cNvSpPr>
          <p:nvPr>
            <p:ph type="sldImg" idx="2"/>
          </p:nvPr>
        </p:nvSpPr>
        <p:spPr>
          <a:xfrm>
            <a:off x="784225" y="1143000"/>
            <a:ext cx="52895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3067D7-686F-4BF5-866F-B505DC4251BB}" type="slidenum">
              <a:rPr lang="en-US" smtClean="0"/>
              <a:t>‹#›</a:t>
            </a:fld>
            <a:endParaRPr lang="en-US"/>
          </a:p>
        </p:txBody>
      </p:sp>
    </p:spTree>
    <p:extLst>
      <p:ext uri="{BB962C8B-B14F-4D97-AF65-F5344CB8AC3E}">
        <p14:creationId xmlns:p14="http://schemas.microsoft.com/office/powerpoint/2010/main" val="1147820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3067D7-686F-4BF5-866F-B505DC4251BB}" type="slidenum">
              <a:rPr lang="en-US" smtClean="0"/>
              <a:t>1</a:t>
            </a:fld>
            <a:endParaRPr lang="en-US"/>
          </a:p>
        </p:txBody>
      </p:sp>
    </p:spTree>
    <p:extLst>
      <p:ext uri="{BB962C8B-B14F-4D97-AF65-F5344CB8AC3E}">
        <p14:creationId xmlns:p14="http://schemas.microsoft.com/office/powerpoint/2010/main" val="2831066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7953589"/>
            <a:ext cx="37307520" cy="5488093"/>
          </a:xfrm>
        </p:spPr>
        <p:txBody>
          <a:bodyPr/>
          <a:lstStyle/>
          <a:p>
            <a:r>
              <a:rPr lang="en-US"/>
              <a:t>Click to edit Master title style</a:t>
            </a:r>
          </a:p>
        </p:txBody>
      </p:sp>
      <p:sp>
        <p:nvSpPr>
          <p:cNvPr id="3" name="Subtitle 2"/>
          <p:cNvSpPr>
            <a:spLocks noGrp="1"/>
          </p:cNvSpPr>
          <p:nvPr>
            <p:ph type="subTitle" idx="1"/>
          </p:nvPr>
        </p:nvSpPr>
        <p:spPr>
          <a:xfrm>
            <a:off x="6583680" y="14508480"/>
            <a:ext cx="30723840" cy="6543040"/>
          </a:xfrm>
        </p:spPr>
        <p:txBody>
          <a:bodyPr/>
          <a:lstStyle>
            <a:lvl1pPr marL="0" indent="0" algn="ctr">
              <a:buNone/>
              <a:defRPr>
                <a:solidFill>
                  <a:schemeClr val="tx1">
                    <a:tint val="75000"/>
                  </a:schemeClr>
                </a:solidFill>
              </a:defRPr>
            </a:lvl1pPr>
            <a:lvl2pPr marL="2090044" indent="0" algn="ctr">
              <a:buNone/>
              <a:defRPr>
                <a:solidFill>
                  <a:schemeClr val="tx1">
                    <a:tint val="75000"/>
                  </a:schemeClr>
                </a:solidFill>
              </a:defRPr>
            </a:lvl2pPr>
            <a:lvl3pPr marL="4180088" indent="0" algn="ctr">
              <a:buNone/>
              <a:defRPr>
                <a:solidFill>
                  <a:schemeClr val="tx1">
                    <a:tint val="75000"/>
                  </a:schemeClr>
                </a:solidFill>
              </a:defRPr>
            </a:lvl3pPr>
            <a:lvl4pPr marL="6270132" indent="0" algn="ctr">
              <a:buNone/>
              <a:defRPr>
                <a:solidFill>
                  <a:schemeClr val="tx1">
                    <a:tint val="75000"/>
                  </a:schemeClr>
                </a:solidFill>
              </a:defRPr>
            </a:lvl4pPr>
            <a:lvl5pPr marL="8360176" indent="0" algn="ctr">
              <a:buNone/>
              <a:defRPr>
                <a:solidFill>
                  <a:schemeClr val="tx1">
                    <a:tint val="75000"/>
                  </a:schemeClr>
                </a:solidFill>
              </a:defRPr>
            </a:lvl5pPr>
            <a:lvl6pPr marL="10450220" indent="0" algn="ctr">
              <a:buNone/>
              <a:defRPr>
                <a:solidFill>
                  <a:schemeClr val="tx1">
                    <a:tint val="75000"/>
                  </a:schemeClr>
                </a:solidFill>
              </a:defRPr>
            </a:lvl6pPr>
            <a:lvl7pPr marL="12540264" indent="0" algn="ctr">
              <a:buNone/>
              <a:defRPr>
                <a:solidFill>
                  <a:schemeClr val="tx1">
                    <a:tint val="75000"/>
                  </a:schemeClr>
                </a:solidFill>
              </a:defRPr>
            </a:lvl7pPr>
            <a:lvl8pPr marL="14630309" indent="0" algn="ctr">
              <a:buNone/>
              <a:defRPr>
                <a:solidFill>
                  <a:schemeClr val="tx1">
                    <a:tint val="75000"/>
                  </a:schemeClr>
                </a:solidFill>
              </a:defRPr>
            </a:lvl8pPr>
            <a:lvl9pPr marL="1672035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2D5FF73-BD17-4EEA-93B3-90847F6B587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3046879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5FF73-BD17-4EEA-93B3-90847F6B587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726637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7284480" y="5470318"/>
            <a:ext cx="39502080" cy="1165064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778240" y="5470318"/>
            <a:ext cx="117774720" cy="1165064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5FF73-BD17-4EEA-93B3-90847F6B587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29014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5FF73-BD17-4EEA-93B3-90847F6B587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369777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16452428"/>
            <a:ext cx="37307520" cy="5085080"/>
          </a:xfrm>
        </p:spPr>
        <p:txBody>
          <a:bodyPr anchor="t"/>
          <a:lstStyle>
            <a:lvl1pPr algn="l">
              <a:defRPr sz="18300" b="1" cap="all"/>
            </a:lvl1pPr>
          </a:lstStyle>
          <a:p>
            <a:r>
              <a:rPr lang="en-US"/>
              <a:t>Click to edit Master title style</a:t>
            </a:r>
          </a:p>
        </p:txBody>
      </p:sp>
      <p:sp>
        <p:nvSpPr>
          <p:cNvPr id="3" name="Text Placeholder 2"/>
          <p:cNvSpPr>
            <a:spLocks noGrp="1"/>
          </p:cNvSpPr>
          <p:nvPr>
            <p:ph type="body" idx="1"/>
          </p:nvPr>
        </p:nvSpPr>
        <p:spPr>
          <a:xfrm>
            <a:off x="3467102" y="10851733"/>
            <a:ext cx="37307520" cy="5600698"/>
          </a:xfrm>
        </p:spPr>
        <p:txBody>
          <a:bodyPr anchor="b"/>
          <a:lstStyle>
            <a:lvl1pPr marL="0" indent="0">
              <a:buNone/>
              <a:defRPr sz="9100">
                <a:solidFill>
                  <a:schemeClr val="tx1">
                    <a:tint val="75000"/>
                  </a:schemeClr>
                </a:solidFill>
              </a:defRPr>
            </a:lvl1pPr>
            <a:lvl2pPr marL="2090044" indent="0">
              <a:buNone/>
              <a:defRPr sz="8200">
                <a:solidFill>
                  <a:schemeClr val="tx1">
                    <a:tint val="75000"/>
                  </a:schemeClr>
                </a:solidFill>
              </a:defRPr>
            </a:lvl2pPr>
            <a:lvl3pPr marL="4180088" indent="0">
              <a:buNone/>
              <a:defRPr sz="7300">
                <a:solidFill>
                  <a:schemeClr val="tx1">
                    <a:tint val="75000"/>
                  </a:schemeClr>
                </a:solidFill>
              </a:defRPr>
            </a:lvl3pPr>
            <a:lvl4pPr marL="6270132" indent="0">
              <a:buNone/>
              <a:defRPr sz="6400">
                <a:solidFill>
                  <a:schemeClr val="tx1">
                    <a:tint val="75000"/>
                  </a:schemeClr>
                </a:solidFill>
              </a:defRPr>
            </a:lvl4pPr>
            <a:lvl5pPr marL="8360176" indent="0">
              <a:buNone/>
              <a:defRPr sz="6400">
                <a:solidFill>
                  <a:schemeClr val="tx1">
                    <a:tint val="75000"/>
                  </a:schemeClr>
                </a:solidFill>
              </a:defRPr>
            </a:lvl5pPr>
            <a:lvl6pPr marL="10450220" indent="0">
              <a:buNone/>
              <a:defRPr sz="6400">
                <a:solidFill>
                  <a:schemeClr val="tx1">
                    <a:tint val="75000"/>
                  </a:schemeClr>
                </a:solidFill>
              </a:defRPr>
            </a:lvl6pPr>
            <a:lvl7pPr marL="12540264" indent="0">
              <a:buNone/>
              <a:defRPr sz="6400">
                <a:solidFill>
                  <a:schemeClr val="tx1">
                    <a:tint val="75000"/>
                  </a:schemeClr>
                </a:solidFill>
              </a:defRPr>
            </a:lvl7pPr>
            <a:lvl8pPr marL="14630309" indent="0">
              <a:buNone/>
              <a:defRPr sz="6400">
                <a:solidFill>
                  <a:schemeClr val="tx1">
                    <a:tint val="75000"/>
                  </a:schemeClr>
                </a:solidFill>
              </a:defRPr>
            </a:lvl8pPr>
            <a:lvl9pPr marL="16720353"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D5FF73-BD17-4EEA-93B3-90847F6B587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210973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778240" y="31861761"/>
            <a:ext cx="78638400" cy="90114968"/>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8148160" y="31861761"/>
            <a:ext cx="78638400" cy="90114968"/>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D5FF73-BD17-4EEA-93B3-90847F6B5872}" type="datetimeFigureOut">
              <a:rPr lang="en-US" smtClean="0"/>
              <a:t>6/14/2019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3593865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025315"/>
            <a:ext cx="39502080" cy="4267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3" y="5731088"/>
            <a:ext cx="19392902" cy="2388445"/>
          </a:xfrm>
        </p:spPr>
        <p:txBody>
          <a:bodyPr anchor="b"/>
          <a:lstStyle>
            <a:lvl1pPr marL="0" indent="0">
              <a:buNone/>
              <a:defRPr sz="11000" b="1"/>
            </a:lvl1pPr>
            <a:lvl2pPr marL="2090044" indent="0">
              <a:buNone/>
              <a:defRPr sz="9100" b="1"/>
            </a:lvl2pPr>
            <a:lvl3pPr marL="4180088" indent="0">
              <a:buNone/>
              <a:defRPr sz="8200" b="1"/>
            </a:lvl3pPr>
            <a:lvl4pPr marL="6270132" indent="0">
              <a:buNone/>
              <a:defRPr sz="7300" b="1"/>
            </a:lvl4pPr>
            <a:lvl5pPr marL="8360176" indent="0">
              <a:buNone/>
              <a:defRPr sz="7300" b="1"/>
            </a:lvl5pPr>
            <a:lvl6pPr marL="10450220" indent="0">
              <a:buNone/>
              <a:defRPr sz="7300" b="1"/>
            </a:lvl6pPr>
            <a:lvl7pPr marL="12540264" indent="0">
              <a:buNone/>
              <a:defRPr sz="7300" b="1"/>
            </a:lvl7pPr>
            <a:lvl8pPr marL="14630309" indent="0">
              <a:buNone/>
              <a:defRPr sz="7300" b="1"/>
            </a:lvl8pPr>
            <a:lvl9pPr marL="16720353" indent="0">
              <a:buNone/>
              <a:defRPr sz="7300" b="1"/>
            </a:lvl9pPr>
          </a:lstStyle>
          <a:p>
            <a:pPr lvl="0"/>
            <a:r>
              <a:rPr lang="en-US"/>
              <a:t>Click to edit Master text styles</a:t>
            </a:r>
          </a:p>
        </p:txBody>
      </p:sp>
      <p:sp>
        <p:nvSpPr>
          <p:cNvPr id="4" name="Content Placeholder 3"/>
          <p:cNvSpPr>
            <a:spLocks noGrp="1"/>
          </p:cNvSpPr>
          <p:nvPr>
            <p:ph sz="half" idx="2"/>
          </p:nvPr>
        </p:nvSpPr>
        <p:spPr>
          <a:xfrm>
            <a:off x="2194563" y="8119533"/>
            <a:ext cx="19392902" cy="14751475"/>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5731088"/>
            <a:ext cx="19400520" cy="2388445"/>
          </a:xfrm>
        </p:spPr>
        <p:txBody>
          <a:bodyPr anchor="b"/>
          <a:lstStyle>
            <a:lvl1pPr marL="0" indent="0">
              <a:buNone/>
              <a:defRPr sz="11000" b="1"/>
            </a:lvl1pPr>
            <a:lvl2pPr marL="2090044" indent="0">
              <a:buNone/>
              <a:defRPr sz="9100" b="1"/>
            </a:lvl2pPr>
            <a:lvl3pPr marL="4180088" indent="0">
              <a:buNone/>
              <a:defRPr sz="8200" b="1"/>
            </a:lvl3pPr>
            <a:lvl4pPr marL="6270132" indent="0">
              <a:buNone/>
              <a:defRPr sz="7300" b="1"/>
            </a:lvl4pPr>
            <a:lvl5pPr marL="8360176" indent="0">
              <a:buNone/>
              <a:defRPr sz="7300" b="1"/>
            </a:lvl5pPr>
            <a:lvl6pPr marL="10450220" indent="0">
              <a:buNone/>
              <a:defRPr sz="7300" b="1"/>
            </a:lvl6pPr>
            <a:lvl7pPr marL="12540264" indent="0">
              <a:buNone/>
              <a:defRPr sz="7300" b="1"/>
            </a:lvl7pPr>
            <a:lvl8pPr marL="14630309" indent="0">
              <a:buNone/>
              <a:defRPr sz="7300" b="1"/>
            </a:lvl8pPr>
            <a:lvl9pPr marL="16720353" indent="0">
              <a:buNone/>
              <a:defRPr sz="7300" b="1"/>
            </a:lvl9pPr>
          </a:lstStyle>
          <a:p>
            <a:pPr lvl="0"/>
            <a:r>
              <a:rPr lang="en-US"/>
              <a:t>Click to edit Master text styles</a:t>
            </a:r>
          </a:p>
        </p:txBody>
      </p:sp>
      <p:sp>
        <p:nvSpPr>
          <p:cNvPr id="6" name="Content Placeholder 5"/>
          <p:cNvSpPr>
            <a:spLocks noGrp="1"/>
          </p:cNvSpPr>
          <p:nvPr>
            <p:ph sz="quarter" idx="4"/>
          </p:nvPr>
        </p:nvSpPr>
        <p:spPr>
          <a:xfrm>
            <a:off x="22296122" y="8119533"/>
            <a:ext cx="19400520" cy="14751475"/>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2D5FF73-BD17-4EEA-93B3-90847F6B5872}" type="datetimeFigureOut">
              <a:rPr lang="en-US" smtClean="0"/>
              <a:t>6/14/2019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4114959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D5FF73-BD17-4EEA-93B3-90847F6B5872}" type="datetimeFigureOut">
              <a:rPr lang="en-US" smtClean="0"/>
              <a:t>6/14/2019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2654921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D5FF73-BD17-4EEA-93B3-90847F6B5872}" type="datetimeFigureOut">
              <a:rPr lang="en-US" smtClean="0"/>
              <a:t>6/14/2019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956017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5" y="1019387"/>
            <a:ext cx="14439902" cy="4338320"/>
          </a:xfrm>
        </p:spPr>
        <p:txBody>
          <a:bodyPr anchor="b"/>
          <a:lstStyle>
            <a:lvl1pPr algn="l">
              <a:defRPr sz="9100" b="1"/>
            </a:lvl1pPr>
          </a:lstStyle>
          <a:p>
            <a:r>
              <a:rPr lang="en-US"/>
              <a:t>Click to edit Master title style</a:t>
            </a:r>
          </a:p>
        </p:txBody>
      </p:sp>
      <p:sp>
        <p:nvSpPr>
          <p:cNvPr id="3" name="Content Placeholder 2"/>
          <p:cNvSpPr>
            <a:spLocks noGrp="1"/>
          </p:cNvSpPr>
          <p:nvPr>
            <p:ph idx="1"/>
          </p:nvPr>
        </p:nvSpPr>
        <p:spPr>
          <a:xfrm>
            <a:off x="17160240" y="1019391"/>
            <a:ext cx="24536400" cy="21851622"/>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5" y="5357711"/>
            <a:ext cx="14439902" cy="17513302"/>
          </a:xfrm>
        </p:spPr>
        <p:txBody>
          <a:bodyPr/>
          <a:lstStyle>
            <a:lvl1pPr marL="0" indent="0">
              <a:buNone/>
              <a:defRPr sz="6400"/>
            </a:lvl1pPr>
            <a:lvl2pPr marL="2090044" indent="0">
              <a:buNone/>
              <a:defRPr sz="5500"/>
            </a:lvl2pPr>
            <a:lvl3pPr marL="4180088" indent="0">
              <a:buNone/>
              <a:defRPr sz="4600"/>
            </a:lvl3pPr>
            <a:lvl4pPr marL="6270132" indent="0">
              <a:buNone/>
              <a:defRPr sz="4100"/>
            </a:lvl4pPr>
            <a:lvl5pPr marL="8360176" indent="0">
              <a:buNone/>
              <a:defRPr sz="4100"/>
            </a:lvl5pPr>
            <a:lvl6pPr marL="10450220" indent="0">
              <a:buNone/>
              <a:defRPr sz="4100"/>
            </a:lvl6pPr>
            <a:lvl7pPr marL="12540264" indent="0">
              <a:buNone/>
              <a:defRPr sz="4100"/>
            </a:lvl7pPr>
            <a:lvl8pPr marL="14630309" indent="0">
              <a:buNone/>
              <a:defRPr sz="4100"/>
            </a:lvl8pPr>
            <a:lvl9pPr marL="16720353" indent="0">
              <a:buNone/>
              <a:defRPr sz="4100"/>
            </a:lvl9pPr>
          </a:lstStyle>
          <a:p>
            <a:pPr lvl="0"/>
            <a:r>
              <a:rPr lang="en-US"/>
              <a:t>Click to edit Master text styles</a:t>
            </a:r>
          </a:p>
        </p:txBody>
      </p:sp>
      <p:sp>
        <p:nvSpPr>
          <p:cNvPr id="5" name="Date Placeholder 4"/>
          <p:cNvSpPr>
            <a:spLocks noGrp="1"/>
          </p:cNvSpPr>
          <p:nvPr>
            <p:ph type="dt" sz="half" idx="10"/>
          </p:nvPr>
        </p:nvSpPr>
        <p:spPr/>
        <p:txBody>
          <a:bodyPr/>
          <a:lstStyle/>
          <a:p>
            <a:fld id="{D2D5FF73-BD17-4EEA-93B3-90847F6B5872}" type="datetimeFigureOut">
              <a:rPr lang="en-US" smtClean="0"/>
              <a:t>6/14/2019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420169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17922243"/>
            <a:ext cx="26334720" cy="2115822"/>
          </a:xfrm>
        </p:spPr>
        <p:txBody>
          <a:bodyPr anchor="b"/>
          <a:lstStyle>
            <a:lvl1pPr algn="l">
              <a:defRPr sz="9100" b="1"/>
            </a:lvl1pPr>
          </a:lstStyle>
          <a:p>
            <a:r>
              <a:rPr lang="en-US"/>
              <a:t>Click to edit Master title style</a:t>
            </a:r>
          </a:p>
        </p:txBody>
      </p:sp>
      <p:sp>
        <p:nvSpPr>
          <p:cNvPr id="3" name="Picture Placeholder 2"/>
          <p:cNvSpPr>
            <a:spLocks noGrp="1"/>
          </p:cNvSpPr>
          <p:nvPr>
            <p:ph type="pic" idx="1"/>
          </p:nvPr>
        </p:nvSpPr>
        <p:spPr>
          <a:xfrm>
            <a:off x="8602982" y="2287693"/>
            <a:ext cx="26334720" cy="15361920"/>
          </a:xfrm>
        </p:spPr>
        <p:txBody>
          <a:bodyPr/>
          <a:lstStyle>
            <a:lvl1pPr marL="0" indent="0">
              <a:buNone/>
              <a:defRPr sz="14600"/>
            </a:lvl1pPr>
            <a:lvl2pPr marL="2090044" indent="0">
              <a:buNone/>
              <a:defRPr sz="12800"/>
            </a:lvl2pPr>
            <a:lvl3pPr marL="4180088" indent="0">
              <a:buNone/>
              <a:defRPr sz="11000"/>
            </a:lvl3pPr>
            <a:lvl4pPr marL="6270132" indent="0">
              <a:buNone/>
              <a:defRPr sz="9100"/>
            </a:lvl4pPr>
            <a:lvl5pPr marL="8360176" indent="0">
              <a:buNone/>
              <a:defRPr sz="9100"/>
            </a:lvl5pPr>
            <a:lvl6pPr marL="10450220" indent="0">
              <a:buNone/>
              <a:defRPr sz="9100"/>
            </a:lvl6pPr>
            <a:lvl7pPr marL="12540264" indent="0">
              <a:buNone/>
              <a:defRPr sz="9100"/>
            </a:lvl7pPr>
            <a:lvl8pPr marL="14630309" indent="0">
              <a:buNone/>
              <a:defRPr sz="9100"/>
            </a:lvl8pPr>
            <a:lvl9pPr marL="16720353" indent="0">
              <a:buNone/>
              <a:defRPr sz="9100"/>
            </a:lvl9pPr>
          </a:lstStyle>
          <a:p>
            <a:endParaRPr lang="en-US"/>
          </a:p>
        </p:txBody>
      </p:sp>
      <p:sp>
        <p:nvSpPr>
          <p:cNvPr id="4" name="Text Placeholder 3"/>
          <p:cNvSpPr>
            <a:spLocks noGrp="1"/>
          </p:cNvSpPr>
          <p:nvPr>
            <p:ph type="body" sz="half" idx="2"/>
          </p:nvPr>
        </p:nvSpPr>
        <p:spPr>
          <a:xfrm>
            <a:off x="8602982" y="20038065"/>
            <a:ext cx="26334720" cy="3004818"/>
          </a:xfrm>
        </p:spPr>
        <p:txBody>
          <a:bodyPr/>
          <a:lstStyle>
            <a:lvl1pPr marL="0" indent="0">
              <a:buNone/>
              <a:defRPr sz="6400"/>
            </a:lvl1pPr>
            <a:lvl2pPr marL="2090044" indent="0">
              <a:buNone/>
              <a:defRPr sz="5500"/>
            </a:lvl2pPr>
            <a:lvl3pPr marL="4180088" indent="0">
              <a:buNone/>
              <a:defRPr sz="4600"/>
            </a:lvl3pPr>
            <a:lvl4pPr marL="6270132" indent="0">
              <a:buNone/>
              <a:defRPr sz="4100"/>
            </a:lvl4pPr>
            <a:lvl5pPr marL="8360176" indent="0">
              <a:buNone/>
              <a:defRPr sz="4100"/>
            </a:lvl5pPr>
            <a:lvl6pPr marL="10450220" indent="0">
              <a:buNone/>
              <a:defRPr sz="4100"/>
            </a:lvl6pPr>
            <a:lvl7pPr marL="12540264" indent="0">
              <a:buNone/>
              <a:defRPr sz="4100"/>
            </a:lvl7pPr>
            <a:lvl8pPr marL="14630309" indent="0">
              <a:buNone/>
              <a:defRPr sz="4100"/>
            </a:lvl8pPr>
            <a:lvl9pPr marL="16720353" indent="0">
              <a:buNone/>
              <a:defRPr sz="4100"/>
            </a:lvl9pPr>
          </a:lstStyle>
          <a:p>
            <a:pPr lvl="0"/>
            <a:r>
              <a:rPr lang="en-US"/>
              <a:t>Click to edit Master text styles</a:t>
            </a:r>
          </a:p>
        </p:txBody>
      </p:sp>
      <p:sp>
        <p:nvSpPr>
          <p:cNvPr id="5" name="Date Placeholder 4"/>
          <p:cNvSpPr>
            <a:spLocks noGrp="1"/>
          </p:cNvSpPr>
          <p:nvPr>
            <p:ph type="dt" sz="half" idx="10"/>
          </p:nvPr>
        </p:nvSpPr>
        <p:spPr/>
        <p:txBody>
          <a:bodyPr/>
          <a:lstStyle/>
          <a:p>
            <a:fld id="{D2D5FF73-BD17-4EEA-93B3-90847F6B5872}" type="datetimeFigureOut">
              <a:rPr lang="en-US" smtClean="0"/>
              <a:t>6/14/2019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C6F2D-922B-45D3-97BD-DE8293D153B1}" type="slidenum">
              <a:rPr lang="en-US" smtClean="0"/>
              <a:t>‹#›</a:t>
            </a:fld>
            <a:endParaRPr lang="en-US"/>
          </a:p>
        </p:txBody>
      </p:sp>
    </p:spTree>
    <p:extLst>
      <p:ext uri="{BB962C8B-B14F-4D97-AF65-F5344CB8AC3E}">
        <p14:creationId xmlns:p14="http://schemas.microsoft.com/office/powerpoint/2010/main" val="46803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025315"/>
            <a:ext cx="39502080" cy="4267200"/>
          </a:xfrm>
          <a:prstGeom prst="rect">
            <a:avLst/>
          </a:prstGeom>
        </p:spPr>
        <p:txBody>
          <a:bodyPr vert="horz" lIns="418009" tIns="209004" rIns="418009" bIns="209004" rtlCol="0" anchor="ctr">
            <a:normAutofit/>
          </a:bodyPr>
          <a:lstStyle/>
          <a:p>
            <a:r>
              <a:rPr lang="en-US"/>
              <a:t>Click to edit Master title style</a:t>
            </a:r>
          </a:p>
        </p:txBody>
      </p:sp>
      <p:sp>
        <p:nvSpPr>
          <p:cNvPr id="3" name="Text Placeholder 2"/>
          <p:cNvSpPr>
            <a:spLocks noGrp="1"/>
          </p:cNvSpPr>
          <p:nvPr>
            <p:ph type="body" idx="1"/>
          </p:nvPr>
        </p:nvSpPr>
        <p:spPr>
          <a:xfrm>
            <a:off x="2194560" y="5974083"/>
            <a:ext cx="39502080" cy="16896928"/>
          </a:xfrm>
          <a:prstGeom prst="rect">
            <a:avLst/>
          </a:prstGeom>
        </p:spPr>
        <p:txBody>
          <a:bodyPr vert="horz" lIns="418009" tIns="209004" rIns="418009" bIns="2090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23730377"/>
            <a:ext cx="10241280" cy="1363133"/>
          </a:xfrm>
          <a:prstGeom prst="rect">
            <a:avLst/>
          </a:prstGeom>
        </p:spPr>
        <p:txBody>
          <a:bodyPr vert="horz" lIns="418009" tIns="209004" rIns="418009" bIns="209004" rtlCol="0" anchor="ctr"/>
          <a:lstStyle>
            <a:lvl1pPr algn="l">
              <a:defRPr sz="5500">
                <a:solidFill>
                  <a:schemeClr val="tx1">
                    <a:tint val="75000"/>
                  </a:schemeClr>
                </a:solidFill>
              </a:defRPr>
            </a:lvl1pPr>
          </a:lstStyle>
          <a:p>
            <a:fld id="{D2D5FF73-BD17-4EEA-93B3-90847F6B5872}" type="datetimeFigureOut">
              <a:rPr lang="en-US" smtClean="0"/>
              <a:t>6/14/2019</a:t>
            </a:fld>
            <a:endParaRPr lang="en-US"/>
          </a:p>
        </p:txBody>
      </p:sp>
      <p:sp>
        <p:nvSpPr>
          <p:cNvPr id="5" name="Footer Placeholder 4"/>
          <p:cNvSpPr>
            <a:spLocks noGrp="1"/>
          </p:cNvSpPr>
          <p:nvPr>
            <p:ph type="ftr" sz="quarter" idx="3"/>
          </p:nvPr>
        </p:nvSpPr>
        <p:spPr>
          <a:xfrm>
            <a:off x="14996160" y="23730377"/>
            <a:ext cx="13898880" cy="1363133"/>
          </a:xfrm>
          <a:prstGeom prst="rect">
            <a:avLst/>
          </a:prstGeom>
        </p:spPr>
        <p:txBody>
          <a:bodyPr vert="horz" lIns="418009" tIns="209004" rIns="418009" bIns="209004" rtlCol="0" anchor="ctr"/>
          <a:lstStyle>
            <a:lvl1pPr algn="ctr">
              <a:defRPr sz="5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23730377"/>
            <a:ext cx="10241280" cy="1363133"/>
          </a:xfrm>
          <a:prstGeom prst="rect">
            <a:avLst/>
          </a:prstGeom>
        </p:spPr>
        <p:txBody>
          <a:bodyPr vert="horz" lIns="418009" tIns="209004" rIns="418009" bIns="209004" rtlCol="0" anchor="ctr"/>
          <a:lstStyle>
            <a:lvl1pPr algn="r">
              <a:defRPr sz="5500">
                <a:solidFill>
                  <a:schemeClr val="tx1">
                    <a:tint val="75000"/>
                  </a:schemeClr>
                </a:solidFill>
              </a:defRPr>
            </a:lvl1pPr>
          </a:lstStyle>
          <a:p>
            <a:fld id="{1FCC6F2D-922B-45D3-97BD-DE8293D153B1}" type="slidenum">
              <a:rPr lang="en-US" smtClean="0"/>
              <a:t>‹#›</a:t>
            </a:fld>
            <a:endParaRPr lang="en-US"/>
          </a:p>
        </p:txBody>
      </p:sp>
    </p:spTree>
    <p:extLst>
      <p:ext uri="{BB962C8B-B14F-4D97-AF65-F5344CB8AC3E}">
        <p14:creationId xmlns:p14="http://schemas.microsoft.com/office/powerpoint/2010/main" val="3055753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80088" rtl="0" eaLnBrk="1" latinLnBrk="0" hangingPunct="1">
        <a:spcBef>
          <a:spcPct val="0"/>
        </a:spcBef>
        <a:buNone/>
        <a:defRPr sz="20100" kern="1200">
          <a:solidFill>
            <a:schemeClr val="tx1"/>
          </a:solidFill>
          <a:latin typeface="+mj-lt"/>
          <a:ea typeface="+mj-ea"/>
          <a:cs typeface="+mj-cs"/>
        </a:defRPr>
      </a:lvl1pPr>
    </p:titleStyle>
    <p:bodyStyle>
      <a:lvl1pPr marL="1567533" indent="-1567533" algn="l" defTabSz="4180088" rtl="0" eaLnBrk="1" latinLnBrk="0" hangingPunct="1">
        <a:spcBef>
          <a:spcPct val="20000"/>
        </a:spcBef>
        <a:buFont typeface="Arial" panose="020B0604020202020204" pitchFamily="34" charset="0"/>
        <a:buChar char="•"/>
        <a:defRPr sz="14600" kern="1200">
          <a:solidFill>
            <a:schemeClr val="tx1"/>
          </a:solidFill>
          <a:latin typeface="+mn-lt"/>
          <a:ea typeface="+mn-ea"/>
          <a:cs typeface="+mn-cs"/>
        </a:defRPr>
      </a:lvl1pPr>
      <a:lvl2pPr marL="3396322" indent="-1306278" algn="l" defTabSz="4180088" rtl="0" eaLnBrk="1" latinLnBrk="0" hangingPunct="1">
        <a:spcBef>
          <a:spcPct val="20000"/>
        </a:spcBef>
        <a:buFont typeface="Arial" panose="020B0604020202020204" pitchFamily="34" charset="0"/>
        <a:buChar char="–"/>
        <a:defRPr sz="12800" kern="1200">
          <a:solidFill>
            <a:schemeClr val="tx1"/>
          </a:solidFill>
          <a:latin typeface="+mn-lt"/>
          <a:ea typeface="+mn-ea"/>
          <a:cs typeface="+mn-cs"/>
        </a:defRPr>
      </a:lvl2pPr>
      <a:lvl3pPr marL="5225110" indent="-1045022" algn="l" defTabSz="4180088" rtl="0" eaLnBrk="1" latinLnBrk="0" hangingPunct="1">
        <a:spcBef>
          <a:spcPct val="20000"/>
        </a:spcBef>
        <a:buFont typeface="Arial" panose="020B0604020202020204" pitchFamily="34" charset="0"/>
        <a:buChar char="•"/>
        <a:defRPr sz="11000" kern="1200">
          <a:solidFill>
            <a:schemeClr val="tx1"/>
          </a:solidFill>
          <a:latin typeface="+mn-lt"/>
          <a:ea typeface="+mn-ea"/>
          <a:cs typeface="+mn-cs"/>
        </a:defRPr>
      </a:lvl3pPr>
      <a:lvl4pPr marL="7315154"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4pPr>
      <a:lvl5pPr marL="9405198"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5pPr>
      <a:lvl6pPr marL="11495242"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6pPr>
      <a:lvl7pPr marL="13585287"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7pPr>
      <a:lvl8pPr marL="15675331"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8pPr>
      <a:lvl9pPr marL="17765375" indent="-1045022" algn="l" defTabSz="4180088" rtl="0" eaLnBrk="1" latinLnBrk="0" hangingPunct="1">
        <a:spcBef>
          <a:spcPct val="20000"/>
        </a:spcBef>
        <a:buFont typeface="Arial" panose="020B0604020202020204" pitchFamily="34" charset="0"/>
        <a:buChar char="•"/>
        <a:defRPr sz="9100" kern="1200">
          <a:solidFill>
            <a:schemeClr val="tx1"/>
          </a:solidFill>
          <a:latin typeface="+mn-lt"/>
          <a:ea typeface="+mn-ea"/>
          <a:cs typeface="+mn-cs"/>
        </a:defRPr>
      </a:lvl9pPr>
    </p:bodyStyle>
    <p:otherStyle>
      <a:defPPr>
        <a:defRPr lang="en-US"/>
      </a:defPPr>
      <a:lvl1pPr marL="0" algn="l" defTabSz="4180088" rtl="0" eaLnBrk="1" latinLnBrk="0" hangingPunct="1">
        <a:defRPr sz="8200" kern="1200">
          <a:solidFill>
            <a:schemeClr val="tx1"/>
          </a:solidFill>
          <a:latin typeface="+mn-lt"/>
          <a:ea typeface="+mn-ea"/>
          <a:cs typeface="+mn-cs"/>
        </a:defRPr>
      </a:lvl1pPr>
      <a:lvl2pPr marL="2090044" algn="l" defTabSz="4180088" rtl="0" eaLnBrk="1" latinLnBrk="0" hangingPunct="1">
        <a:defRPr sz="8200" kern="1200">
          <a:solidFill>
            <a:schemeClr val="tx1"/>
          </a:solidFill>
          <a:latin typeface="+mn-lt"/>
          <a:ea typeface="+mn-ea"/>
          <a:cs typeface="+mn-cs"/>
        </a:defRPr>
      </a:lvl2pPr>
      <a:lvl3pPr marL="4180088" algn="l" defTabSz="4180088" rtl="0" eaLnBrk="1" latinLnBrk="0" hangingPunct="1">
        <a:defRPr sz="8200" kern="1200">
          <a:solidFill>
            <a:schemeClr val="tx1"/>
          </a:solidFill>
          <a:latin typeface="+mn-lt"/>
          <a:ea typeface="+mn-ea"/>
          <a:cs typeface="+mn-cs"/>
        </a:defRPr>
      </a:lvl3pPr>
      <a:lvl4pPr marL="6270132" algn="l" defTabSz="4180088" rtl="0" eaLnBrk="1" latinLnBrk="0" hangingPunct="1">
        <a:defRPr sz="8200" kern="1200">
          <a:solidFill>
            <a:schemeClr val="tx1"/>
          </a:solidFill>
          <a:latin typeface="+mn-lt"/>
          <a:ea typeface="+mn-ea"/>
          <a:cs typeface="+mn-cs"/>
        </a:defRPr>
      </a:lvl4pPr>
      <a:lvl5pPr marL="8360176" algn="l" defTabSz="4180088" rtl="0" eaLnBrk="1" latinLnBrk="0" hangingPunct="1">
        <a:defRPr sz="8200" kern="1200">
          <a:solidFill>
            <a:schemeClr val="tx1"/>
          </a:solidFill>
          <a:latin typeface="+mn-lt"/>
          <a:ea typeface="+mn-ea"/>
          <a:cs typeface="+mn-cs"/>
        </a:defRPr>
      </a:lvl5pPr>
      <a:lvl6pPr marL="10450220" algn="l" defTabSz="4180088" rtl="0" eaLnBrk="1" latinLnBrk="0" hangingPunct="1">
        <a:defRPr sz="8200" kern="1200">
          <a:solidFill>
            <a:schemeClr val="tx1"/>
          </a:solidFill>
          <a:latin typeface="+mn-lt"/>
          <a:ea typeface="+mn-ea"/>
          <a:cs typeface="+mn-cs"/>
        </a:defRPr>
      </a:lvl6pPr>
      <a:lvl7pPr marL="12540264" algn="l" defTabSz="4180088" rtl="0" eaLnBrk="1" latinLnBrk="0" hangingPunct="1">
        <a:defRPr sz="8200" kern="1200">
          <a:solidFill>
            <a:schemeClr val="tx1"/>
          </a:solidFill>
          <a:latin typeface="+mn-lt"/>
          <a:ea typeface="+mn-ea"/>
          <a:cs typeface="+mn-cs"/>
        </a:defRPr>
      </a:lvl7pPr>
      <a:lvl8pPr marL="14630309" algn="l" defTabSz="4180088" rtl="0" eaLnBrk="1" latinLnBrk="0" hangingPunct="1">
        <a:defRPr sz="8200" kern="1200">
          <a:solidFill>
            <a:schemeClr val="tx1"/>
          </a:solidFill>
          <a:latin typeface="+mn-lt"/>
          <a:ea typeface="+mn-ea"/>
          <a:cs typeface="+mn-cs"/>
        </a:defRPr>
      </a:lvl8pPr>
      <a:lvl9pPr marL="16720353" algn="l" defTabSz="4180088"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3" Type="http://schemas.openxmlformats.org/officeDocument/2006/relationships/image" Target="../media/image1.jpg"/><Relationship Id="rId7" Type="http://schemas.openxmlformats.org/officeDocument/2006/relationships/image" Target="../media/image4.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8.jpg"/><Relationship Id="rId5" Type="http://schemas.openxmlformats.org/officeDocument/2006/relationships/image" Target="../media/image3.png"/><Relationship Id="rId10" Type="http://schemas.openxmlformats.org/officeDocument/2006/relationships/image" Target="../media/image7.jpeg"/><Relationship Id="rId4" Type="http://schemas.openxmlformats.org/officeDocument/2006/relationships/image" Target="../media/image2.jpg"/><Relationship Id="rId9" Type="http://schemas.openxmlformats.org/officeDocument/2006/relationships/image" Target="../media/image6.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736194" y="0"/>
            <a:ext cx="25155006" cy="256032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 name="Subtitle 2"/>
          <p:cNvSpPr>
            <a:spLocks noGrp="1"/>
          </p:cNvSpPr>
          <p:nvPr>
            <p:ph type="subTitle" idx="1"/>
          </p:nvPr>
        </p:nvSpPr>
        <p:spPr>
          <a:xfrm>
            <a:off x="10896600" y="187144"/>
            <a:ext cx="32766000" cy="3522843"/>
          </a:xfrm>
          <a:solidFill>
            <a:schemeClr val="bg1">
              <a:lumMod val="95000"/>
            </a:schemeClr>
          </a:solidFill>
          <a:ln w="38100">
            <a:solidFill>
              <a:srgbClr val="FE1446"/>
            </a:solidFill>
          </a:ln>
        </p:spPr>
        <p:txBody>
          <a:bodyPr>
            <a:normAutofit/>
          </a:bodyPr>
          <a:lstStyle/>
          <a:p>
            <a:r>
              <a:rPr lang="en-US" sz="8600" b="1" dirty="0">
                <a:solidFill>
                  <a:schemeClr val="tx1"/>
                </a:solidFill>
              </a:rPr>
              <a:t>Plotting Our Future: The UC Visualization Laboratory &amp; Services </a:t>
            </a:r>
            <a:r>
              <a:rPr lang="en-US" sz="8600" b="1" dirty="0" smtClean="0">
                <a:solidFill>
                  <a:schemeClr val="tx1"/>
                </a:solidFill>
              </a:rPr>
              <a:t>Model</a:t>
            </a:r>
            <a:r>
              <a:rPr lang="en-US" sz="7800" b="1" dirty="0"/>
              <a:t/>
            </a:r>
            <a:br>
              <a:rPr lang="en-US" sz="7800" b="1" dirty="0"/>
            </a:br>
            <a:r>
              <a:rPr lang="en-US" sz="5600" dirty="0" smtClean="0">
                <a:solidFill>
                  <a:schemeClr val="tx1">
                    <a:lumMod val="75000"/>
                    <a:lumOff val="25000"/>
                  </a:schemeClr>
                </a:solidFill>
              </a:rPr>
              <a:t>Ted Baldwin, MLS - Director, Science &amp; Engineering Libraries, </a:t>
            </a:r>
            <a:r>
              <a:rPr lang="en-US" sz="5600" u="sng" dirty="0" smtClean="0">
                <a:solidFill>
                  <a:schemeClr val="tx1">
                    <a:lumMod val="75000"/>
                    <a:lumOff val="25000"/>
                  </a:schemeClr>
                </a:solidFill>
              </a:rPr>
              <a:t>Ted.Baldwin@uc.edu</a:t>
            </a:r>
            <a:r>
              <a:rPr lang="en-US" sz="5600" dirty="0" smtClean="0">
                <a:solidFill>
                  <a:schemeClr val="tx1">
                    <a:lumMod val="75000"/>
                    <a:lumOff val="25000"/>
                  </a:schemeClr>
                </a:solidFill>
              </a:rPr>
              <a:t/>
            </a:r>
            <a:br>
              <a:rPr lang="en-US" sz="5600" dirty="0" smtClean="0">
                <a:solidFill>
                  <a:schemeClr val="tx1">
                    <a:lumMod val="75000"/>
                    <a:lumOff val="25000"/>
                  </a:schemeClr>
                </a:solidFill>
              </a:rPr>
            </a:br>
            <a:r>
              <a:rPr lang="en-US" sz="5600" dirty="0" smtClean="0">
                <a:solidFill>
                  <a:schemeClr val="tx1">
                    <a:lumMod val="75000"/>
                    <a:lumOff val="25000"/>
                  </a:schemeClr>
                </a:solidFill>
              </a:rPr>
              <a:t>Richard Johansen, PhD - Data Visualization Specialist, Research &amp; Data Services</a:t>
            </a:r>
            <a:endParaRPr lang="en-US" sz="5600" dirty="0">
              <a:solidFill>
                <a:schemeClr val="tx1">
                  <a:lumMod val="75000"/>
                  <a:lumOff val="25000"/>
                </a:schemeClr>
              </a:solidFill>
            </a:endParaRPr>
          </a:p>
        </p:txBody>
      </p:sp>
      <p:sp>
        <p:nvSpPr>
          <p:cNvPr id="10" name="TextBox 9"/>
          <p:cNvSpPr txBox="1"/>
          <p:nvPr/>
        </p:nvSpPr>
        <p:spPr>
          <a:xfrm>
            <a:off x="15849602" y="13830305"/>
            <a:ext cx="184731" cy="1354217"/>
          </a:xfrm>
          <a:prstGeom prst="rect">
            <a:avLst/>
          </a:prstGeom>
          <a:noFill/>
        </p:spPr>
        <p:txBody>
          <a:bodyPr wrap="none" rtlCol="0">
            <a:spAutoFit/>
          </a:bodyPr>
          <a:lstStyle/>
          <a:p>
            <a:endParaRPr lang="en-US" dirty="0"/>
          </a:p>
        </p:txBody>
      </p:sp>
      <p:sp>
        <p:nvSpPr>
          <p:cNvPr id="7" name="Subtitle 2"/>
          <p:cNvSpPr txBox="1">
            <a:spLocks/>
          </p:cNvSpPr>
          <p:nvPr/>
        </p:nvSpPr>
        <p:spPr>
          <a:xfrm>
            <a:off x="27085161" y="21412200"/>
            <a:ext cx="16577439" cy="4028740"/>
          </a:xfrm>
          <a:prstGeom prst="rect">
            <a:avLst/>
          </a:prstGeom>
          <a:solidFill>
            <a:schemeClr val="bg1"/>
          </a:solidFill>
          <a:ln w="101600">
            <a:solidFill>
              <a:srgbClr val="FF0000"/>
            </a:solidFill>
          </a:ln>
        </p:spPr>
        <p:txBody>
          <a:bodyPr vert="horz" lIns="418009" tIns="209004" rIns="418009" bIns="209004" rtlCol="0">
            <a:normAutofit fontScale="92500" lnSpcReduction="20000"/>
          </a:bodyPr>
          <a:lstStyle>
            <a:lvl1pPr marL="0" indent="0" algn="ctr" defTabSz="4180088" rtl="0" eaLnBrk="1" latinLnBrk="0" hangingPunct="1">
              <a:spcBef>
                <a:spcPct val="20000"/>
              </a:spcBef>
              <a:buFont typeface="Arial" panose="020B0604020202020204" pitchFamily="34" charset="0"/>
              <a:buNone/>
              <a:defRPr sz="14600" kern="1200">
                <a:solidFill>
                  <a:schemeClr val="tx1">
                    <a:tint val="75000"/>
                  </a:schemeClr>
                </a:solidFill>
                <a:latin typeface="+mn-lt"/>
                <a:ea typeface="+mn-ea"/>
                <a:cs typeface="+mn-cs"/>
              </a:defRPr>
            </a:lvl1pPr>
            <a:lvl2pPr marL="2090044" indent="0" algn="ctr" defTabSz="4180088" rtl="0" eaLnBrk="1" latinLnBrk="0" hangingPunct="1">
              <a:spcBef>
                <a:spcPct val="20000"/>
              </a:spcBef>
              <a:buFont typeface="Arial" panose="020B0604020202020204" pitchFamily="34" charset="0"/>
              <a:buNone/>
              <a:defRPr sz="12800" kern="1200">
                <a:solidFill>
                  <a:schemeClr val="tx1">
                    <a:tint val="75000"/>
                  </a:schemeClr>
                </a:solidFill>
                <a:latin typeface="+mn-lt"/>
                <a:ea typeface="+mn-ea"/>
                <a:cs typeface="+mn-cs"/>
              </a:defRPr>
            </a:lvl2pPr>
            <a:lvl3pPr marL="4180088" indent="0" algn="ctr" defTabSz="4180088" rtl="0" eaLnBrk="1" latinLnBrk="0" hangingPunct="1">
              <a:spcBef>
                <a:spcPct val="20000"/>
              </a:spcBef>
              <a:buFont typeface="Arial" panose="020B0604020202020204" pitchFamily="34" charset="0"/>
              <a:buNone/>
              <a:defRPr sz="11000" kern="1200">
                <a:solidFill>
                  <a:schemeClr val="tx1">
                    <a:tint val="75000"/>
                  </a:schemeClr>
                </a:solidFill>
                <a:latin typeface="+mn-lt"/>
                <a:ea typeface="+mn-ea"/>
                <a:cs typeface="+mn-cs"/>
              </a:defRPr>
            </a:lvl3pPr>
            <a:lvl4pPr marL="6270132"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4pPr>
            <a:lvl5pPr marL="8360176"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5pPr>
            <a:lvl6pPr marL="10450220"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6pPr>
            <a:lvl7pPr marL="12540264"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7pPr>
            <a:lvl8pPr marL="14630309"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8pPr>
            <a:lvl9pPr marL="16720353" indent="0" algn="ctr" defTabSz="4180088" rtl="0" eaLnBrk="1" latinLnBrk="0" hangingPunct="1">
              <a:spcBef>
                <a:spcPct val="20000"/>
              </a:spcBef>
              <a:buFont typeface="Arial" panose="020B0604020202020204" pitchFamily="34" charset="0"/>
              <a:buNone/>
              <a:defRPr sz="9100" kern="1200">
                <a:solidFill>
                  <a:schemeClr val="tx1">
                    <a:tint val="75000"/>
                  </a:schemeClr>
                </a:solidFill>
                <a:latin typeface="+mn-lt"/>
                <a:ea typeface="+mn-ea"/>
                <a:cs typeface="+mn-cs"/>
              </a:defRPr>
            </a:lvl9pPr>
          </a:lstStyle>
          <a:p>
            <a:pPr algn="l"/>
            <a:r>
              <a:rPr lang="en-US" sz="4700" b="1" dirty="0" smtClean="0">
                <a:solidFill>
                  <a:schemeClr val="tx1"/>
                </a:solidFill>
                <a:latin typeface="Calibri" panose="020F0502020204030204" pitchFamily="34" charset="0"/>
                <a:cs typeface="Calibri" panose="020F0502020204030204" pitchFamily="34" charset="0"/>
              </a:rPr>
              <a:t>Future Plans &amp; Collaborations</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“Screen saver” </a:t>
            </a:r>
            <a:r>
              <a:rPr lang="en-US" sz="3500" dirty="0">
                <a:solidFill>
                  <a:schemeClr val="tx1"/>
                </a:solidFill>
                <a:latin typeface="Calibri" panose="020F0502020204030204" pitchFamily="34" charset="0"/>
                <a:cs typeface="Calibri" panose="020F0502020204030204" pitchFamily="34" charset="0"/>
              </a:rPr>
              <a:t>highlighting research, </a:t>
            </a:r>
            <a:r>
              <a:rPr lang="en-US" sz="3500" dirty="0" smtClean="0">
                <a:solidFill>
                  <a:schemeClr val="tx1"/>
                </a:solidFill>
                <a:latin typeface="Calibri" panose="020F0502020204030204" pitchFamily="34" charset="0"/>
                <a:cs typeface="Calibri" panose="020F0502020204030204" pitchFamily="34" charset="0"/>
              </a:rPr>
              <a:t>Steelcase “huddle” whiteboards</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Distributed “office hours” in college locations </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Pedagogy </a:t>
            </a:r>
            <a:r>
              <a:rPr lang="en-US" sz="3500" dirty="0" smtClean="0">
                <a:solidFill>
                  <a:schemeClr val="tx1"/>
                </a:solidFill>
                <a:latin typeface="Calibri" panose="020F0502020204030204" pitchFamily="34" charset="0"/>
                <a:cs typeface="Calibri" panose="020F0502020204030204" pitchFamily="34" charset="0"/>
              </a:rPr>
              <a:t>- Center for Enhancement of Teaching &amp; Learning (CET&amp;L)</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Research - Digital Scholarship Center, Office of Research</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Academic programs - e.g., video game design courses, Data Science research cluster</a:t>
            </a:r>
          </a:p>
          <a:p>
            <a:pPr marL="857250" indent="-857250" algn="l">
              <a:buFont typeface="Arial" panose="020B0604020202020204" pitchFamily="34" charset="0"/>
              <a:buChar char="•"/>
            </a:pPr>
            <a:r>
              <a:rPr lang="en-US" sz="3500" dirty="0" smtClean="0">
                <a:solidFill>
                  <a:schemeClr val="tx1"/>
                </a:solidFill>
                <a:latin typeface="Calibri" panose="020F0502020204030204" pitchFamily="34" charset="0"/>
                <a:cs typeface="Calibri" panose="020F0502020204030204" pitchFamily="34" charset="0"/>
              </a:rPr>
              <a:t>Grant partnerships – research grants (e.g., NASA), internal grants (faculty development)</a:t>
            </a:r>
          </a:p>
        </p:txBody>
      </p:sp>
      <p:sp>
        <p:nvSpPr>
          <p:cNvPr id="29" name="TextBox 28"/>
          <p:cNvSpPr txBox="1"/>
          <p:nvPr/>
        </p:nvSpPr>
        <p:spPr>
          <a:xfrm>
            <a:off x="12681746" y="23861707"/>
            <a:ext cx="13988254" cy="1400383"/>
          </a:xfrm>
          <a:prstGeom prst="rect">
            <a:avLst/>
          </a:prstGeom>
          <a:solidFill>
            <a:schemeClr val="lt1"/>
          </a:solidFill>
          <a:ln w="38100" cap="rnd">
            <a:solidFill>
              <a:schemeClr val="tx1"/>
            </a:solidFill>
            <a:prstDash val="solid"/>
          </a:ln>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8500" b="1" dirty="0">
                <a:solidFill>
                  <a:srgbClr val="FE1446"/>
                </a:solidFill>
              </a:rPr>
              <a:t>guides.libraries.uc.edu/</a:t>
            </a:r>
            <a:r>
              <a:rPr lang="en-US" sz="8500" b="1" dirty="0" err="1">
                <a:solidFill>
                  <a:srgbClr val="FE1446"/>
                </a:solidFill>
              </a:rPr>
              <a:t>VizLab</a:t>
            </a:r>
            <a:endParaRPr lang="en-US" sz="8500" b="1" dirty="0">
              <a:solidFill>
                <a:srgbClr val="FE1446"/>
              </a:solidFill>
            </a:endParaRPr>
          </a:p>
        </p:txBody>
      </p:sp>
      <p:pic>
        <p:nvPicPr>
          <p:cNvPr id="37" name="Picture 36"/>
          <p:cNvPicPr>
            <a:picLocks noChangeAspect="1"/>
          </p:cNvPicPr>
          <p:nvPr/>
        </p:nvPicPr>
        <p:blipFill rotWithShape="1">
          <a:blip r:embed="rId3" cstate="print">
            <a:extLst>
              <a:ext uri="{28A0092B-C50C-407E-A947-70E740481C1C}">
                <a14:useLocalDpi xmlns:a14="http://schemas.microsoft.com/office/drawing/2010/main" val="0"/>
              </a:ext>
            </a:extLst>
          </a:blip>
          <a:srcRect l="8001" t="15651" r="9067" b="15119"/>
          <a:stretch/>
        </p:blipFill>
        <p:spPr>
          <a:xfrm>
            <a:off x="4427957" y="1219200"/>
            <a:ext cx="5729311" cy="2704071"/>
          </a:xfrm>
          <a:prstGeom prst="rect">
            <a:avLst/>
          </a:prstGeom>
        </p:spPr>
      </p:pic>
      <p:sp>
        <p:nvSpPr>
          <p:cNvPr id="31" name="TextBox 30"/>
          <p:cNvSpPr txBox="1"/>
          <p:nvPr/>
        </p:nvSpPr>
        <p:spPr>
          <a:xfrm>
            <a:off x="200526" y="228600"/>
            <a:ext cx="9818960" cy="769441"/>
          </a:xfrm>
          <a:prstGeom prst="rect">
            <a:avLst/>
          </a:prstGeom>
          <a:solidFill>
            <a:schemeClr val="bg1">
              <a:lumMod val="50000"/>
            </a:schemeClr>
          </a:solidFill>
        </p:spPr>
        <p:txBody>
          <a:bodyPr wrap="square" rtlCol="0">
            <a:spAutoFit/>
          </a:bodyPr>
          <a:lstStyle/>
          <a:p>
            <a:pPr algn="ctr"/>
            <a:r>
              <a:rPr lang="en-US" sz="4400" b="1" dirty="0" smtClean="0">
                <a:solidFill>
                  <a:schemeClr val="bg1"/>
                </a:solidFill>
              </a:rPr>
              <a:t>SLA 2019 Conference: Cleveland</a:t>
            </a:r>
            <a:r>
              <a:rPr lang="en-US" sz="4400" b="1" dirty="0">
                <a:solidFill>
                  <a:schemeClr val="bg1"/>
                </a:solidFill>
              </a:rPr>
              <a:t>, </a:t>
            </a:r>
            <a:r>
              <a:rPr lang="en-US" sz="4400" b="1" dirty="0" smtClean="0">
                <a:solidFill>
                  <a:schemeClr val="bg1"/>
                </a:solidFill>
              </a:rPr>
              <a:t>Ohio</a:t>
            </a:r>
            <a:endParaRPr lang="en-US" sz="4400" b="1" dirty="0">
              <a:solidFill>
                <a:schemeClr val="bg1"/>
              </a:solidFill>
            </a:endParaRPr>
          </a:p>
        </p:txBody>
      </p:sp>
      <p:pic>
        <p:nvPicPr>
          <p:cNvPr id="35" name="Picture 34"/>
          <p:cNvPicPr>
            <a:picLocks noChangeAspect="1"/>
          </p:cNvPicPr>
          <p:nvPr/>
        </p:nvPicPr>
        <p:blipFill rotWithShape="1">
          <a:blip r:embed="rId4">
            <a:extLst>
              <a:ext uri="{28A0092B-C50C-407E-A947-70E740481C1C}">
                <a14:useLocalDpi xmlns:a14="http://schemas.microsoft.com/office/drawing/2010/main" val="0"/>
              </a:ext>
            </a:extLst>
          </a:blip>
          <a:srcRect r="7196"/>
          <a:stretch/>
        </p:blipFill>
        <p:spPr>
          <a:xfrm>
            <a:off x="304800" y="20300367"/>
            <a:ext cx="6819104" cy="3702633"/>
          </a:xfrm>
          <a:prstGeom prst="rect">
            <a:avLst/>
          </a:prstGeom>
          <a:ln>
            <a:solidFill>
              <a:schemeClr val="tx1"/>
            </a:solidFill>
          </a:ln>
        </p:spPr>
      </p:pic>
      <p:pic>
        <p:nvPicPr>
          <p:cNvPr id="36" name="Picture 35"/>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00526" y="1055914"/>
            <a:ext cx="3354327" cy="8656329"/>
          </a:xfrm>
          <a:prstGeom prst="rect">
            <a:avLst/>
          </a:prstGeom>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l="7189"/>
          <a:stretch/>
        </p:blipFill>
        <p:spPr>
          <a:xfrm>
            <a:off x="33022486" y="13639800"/>
            <a:ext cx="10591459" cy="7606010"/>
          </a:xfrm>
          <a:prstGeom prst="rect">
            <a:avLst/>
          </a:prstGeom>
          <a:ln>
            <a:solidFill>
              <a:schemeClr val="tx1"/>
            </a:solidFill>
          </a:ln>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10416"/>
          <a:stretch/>
        </p:blipFill>
        <p:spPr>
          <a:xfrm>
            <a:off x="28646439" y="5250836"/>
            <a:ext cx="7378642" cy="8236564"/>
          </a:xfrm>
          <a:prstGeom prst="rect">
            <a:avLst/>
          </a:prstGeom>
          <a:ln>
            <a:solidFill>
              <a:schemeClr val="tx1"/>
            </a:solidFill>
          </a:ln>
        </p:spPr>
      </p:pic>
      <p:pic>
        <p:nvPicPr>
          <p:cNvPr id="12" name="Picture 11"/>
          <p:cNvPicPr>
            <a:picLocks noChangeAspect="1"/>
          </p:cNvPicPr>
          <p:nvPr/>
        </p:nvPicPr>
        <p:blipFill rotWithShape="1">
          <a:blip r:embed="rId9" cstate="print">
            <a:extLst>
              <a:ext uri="{28A0092B-C50C-407E-A947-70E740481C1C}">
                <a14:useLocalDpi xmlns:a14="http://schemas.microsoft.com/office/drawing/2010/main" val="0"/>
              </a:ext>
            </a:extLst>
          </a:blip>
          <a:srcRect l="10219"/>
          <a:stretch/>
        </p:blipFill>
        <p:spPr>
          <a:xfrm>
            <a:off x="36266439" y="5249463"/>
            <a:ext cx="7396161" cy="8237937"/>
          </a:xfrm>
          <a:prstGeom prst="rect">
            <a:avLst/>
          </a:prstGeom>
          <a:ln>
            <a:solidFill>
              <a:schemeClr val="tx1"/>
            </a:solidFill>
          </a:ln>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545978" y="7010400"/>
            <a:ext cx="8887012" cy="7376090"/>
          </a:xfrm>
          <a:prstGeom prst="rect">
            <a:avLst/>
          </a:prstGeom>
          <a:ln>
            <a:solidFill>
              <a:schemeClr val="tx1"/>
            </a:solidFill>
          </a:ln>
        </p:spPr>
      </p:pic>
      <p:sp>
        <p:nvSpPr>
          <p:cNvPr id="21" name="TextBox 20"/>
          <p:cNvSpPr txBox="1"/>
          <p:nvPr/>
        </p:nvSpPr>
        <p:spPr>
          <a:xfrm>
            <a:off x="3980303" y="4114800"/>
            <a:ext cx="14079097" cy="5247590"/>
          </a:xfrm>
          <a:prstGeom prst="rect">
            <a:avLst/>
          </a:prstGeom>
          <a:noFill/>
          <a:ln>
            <a:solidFill>
              <a:srgbClr val="FF0000"/>
            </a:solidFill>
          </a:ln>
        </p:spPr>
        <p:txBody>
          <a:bodyPr wrap="square" rtlCol="0">
            <a:spAutoFit/>
          </a:bodyPr>
          <a:lstStyle/>
          <a:p>
            <a:r>
              <a:rPr lang="en-US" sz="4000" b="1" dirty="0" smtClean="0"/>
              <a:t> Background</a:t>
            </a:r>
            <a:endParaRPr lang="en-US" sz="3000" b="1" dirty="0" smtClean="0"/>
          </a:p>
          <a:p>
            <a:r>
              <a:rPr lang="en-US" sz="3000" dirty="0" smtClean="0"/>
              <a:t>The University of Cincinnati Libraries’ Research &amp; Data Services (RDS) unit began in 2015 with roots in STEMM disciplines and a focus on broad researcher services. RDS expanded its spaces and scope of services in Spring 2018 to include a Visualization Laboratory (housed in a science library) and a Data Visualization Specialist position.  </a:t>
            </a:r>
          </a:p>
          <a:p>
            <a:endParaRPr lang="en-US" sz="1500" dirty="0" smtClean="0"/>
          </a:p>
          <a:p>
            <a:r>
              <a:rPr lang="en-US" sz="4000" b="1" dirty="0" smtClean="0"/>
              <a:t> Objectives</a:t>
            </a:r>
            <a:endParaRPr lang="en-US" sz="3000" b="1" dirty="0"/>
          </a:p>
          <a:p>
            <a:r>
              <a:rPr lang="en-US" sz="3000" dirty="0" smtClean="0"/>
              <a:t>Based on our experience in planning and implementation, we aim to 1) highlight lessons learned in creating a visualization laboratory and related services and 2) show early impact and reach of RDS efforts.  We will also reveal some future plans for RDS including greater integration into data visualization and data analysis initiatives of the university.</a:t>
            </a:r>
          </a:p>
        </p:txBody>
      </p:sp>
      <p:pic>
        <p:nvPicPr>
          <p:cNvPr id="23" name="Picture 22"/>
          <p:cNvPicPr>
            <a:picLocks noChangeAspect="1"/>
          </p:cNvPicPr>
          <p:nvPr/>
        </p:nvPicPr>
        <p:blipFill rotWithShape="1">
          <a:blip r:embed="rId11">
            <a:extLst>
              <a:ext uri="{28A0092B-C50C-407E-A947-70E740481C1C}">
                <a14:useLocalDpi xmlns:a14="http://schemas.microsoft.com/office/drawing/2010/main" val="0"/>
              </a:ext>
            </a:extLst>
          </a:blip>
          <a:srcRect l="13313" t="7853" r="14717"/>
          <a:stretch/>
        </p:blipFill>
        <p:spPr>
          <a:xfrm>
            <a:off x="23698132" y="14706600"/>
            <a:ext cx="9067868" cy="6530670"/>
          </a:xfrm>
          <a:prstGeom prst="rect">
            <a:avLst/>
          </a:prstGeom>
          <a:ln>
            <a:solidFill>
              <a:srgbClr val="FE1446"/>
            </a:solidFill>
          </a:ln>
        </p:spPr>
      </p:pic>
      <p:sp>
        <p:nvSpPr>
          <p:cNvPr id="33" name="TextBox 32"/>
          <p:cNvSpPr txBox="1"/>
          <p:nvPr/>
        </p:nvSpPr>
        <p:spPr>
          <a:xfrm>
            <a:off x="18484850" y="4114800"/>
            <a:ext cx="9948139" cy="2554545"/>
          </a:xfrm>
          <a:prstGeom prst="rect">
            <a:avLst/>
          </a:prstGeom>
          <a:solidFill>
            <a:schemeClr val="bg1"/>
          </a:solidFill>
          <a:ln>
            <a:solidFill>
              <a:srgbClr val="FF0000"/>
            </a:solidFill>
          </a:ln>
        </p:spPr>
        <p:txBody>
          <a:bodyPr wrap="square" rtlCol="0">
            <a:spAutoFit/>
          </a:bodyPr>
          <a:lstStyle/>
          <a:p>
            <a:r>
              <a:rPr lang="en-US" sz="4000" b="1" dirty="0" smtClean="0"/>
              <a:t> Early Impact of the Viz Lab and RDS Services</a:t>
            </a:r>
          </a:p>
          <a:p>
            <a:pPr marL="457200" indent="-457200">
              <a:buFont typeface="Arial" panose="020B0604020202020204" pitchFamily="34" charset="0"/>
              <a:buChar char="•"/>
            </a:pPr>
            <a:r>
              <a:rPr lang="en-US" sz="3000" dirty="0" smtClean="0"/>
              <a:t>Consultations per month, 2016-present</a:t>
            </a:r>
          </a:p>
          <a:p>
            <a:pPr marL="457200" indent="-457200">
              <a:buFont typeface="Arial" panose="020B0604020202020204" pitchFamily="34" charset="0"/>
              <a:buChar char="•"/>
            </a:pPr>
            <a:r>
              <a:rPr lang="en-US" sz="3000" dirty="0" smtClean="0"/>
              <a:t>Heat maps: consulting activity by topic per 1) user groups and 2) UC </a:t>
            </a:r>
            <a:r>
              <a:rPr lang="en-US" sz="3000" dirty="0" smtClean="0"/>
              <a:t>academic colleges</a:t>
            </a:r>
            <a:endParaRPr lang="en-US" sz="3000" dirty="0" smtClean="0"/>
          </a:p>
          <a:p>
            <a:pPr marL="457200" indent="-457200">
              <a:buFont typeface="Arial" panose="020B0604020202020204" pitchFamily="34" charset="0"/>
              <a:buChar char="•"/>
            </a:pPr>
            <a:r>
              <a:rPr lang="en-US" sz="3000" dirty="0" smtClean="0"/>
              <a:t>Heat map: consulting activity by service tier to user groups</a:t>
            </a:r>
            <a:endParaRPr lang="en-US" sz="3000" dirty="0"/>
          </a:p>
        </p:txBody>
      </p:sp>
      <p:sp>
        <p:nvSpPr>
          <p:cNvPr id="24" name="TextBox 23"/>
          <p:cNvSpPr txBox="1"/>
          <p:nvPr/>
        </p:nvSpPr>
        <p:spPr>
          <a:xfrm>
            <a:off x="200526" y="9677400"/>
            <a:ext cx="17858874" cy="4462760"/>
          </a:xfrm>
          <a:prstGeom prst="rect">
            <a:avLst/>
          </a:prstGeom>
          <a:noFill/>
          <a:ln>
            <a:solidFill>
              <a:srgbClr val="FF0000"/>
            </a:solidFill>
          </a:ln>
        </p:spPr>
        <p:txBody>
          <a:bodyPr wrap="square" rtlCol="0">
            <a:spAutoFit/>
          </a:bodyPr>
          <a:lstStyle/>
          <a:p>
            <a:r>
              <a:rPr lang="en-US" sz="4000" b="1" dirty="0" smtClean="0"/>
              <a:t> Visualization </a:t>
            </a:r>
            <a:r>
              <a:rPr lang="en-US" sz="4000" b="1" dirty="0" smtClean="0"/>
              <a:t>Laboratory </a:t>
            </a:r>
            <a:r>
              <a:rPr lang="en-US" sz="4000" dirty="0" smtClean="0"/>
              <a:t>(Viz Lab)</a:t>
            </a:r>
            <a:endParaRPr lang="en-US" sz="3000" dirty="0"/>
          </a:p>
          <a:p>
            <a:pPr marL="457200" indent="-457200">
              <a:buFont typeface="Arial" panose="020B0604020202020204" pitchFamily="34" charset="0"/>
              <a:buChar char="•"/>
            </a:pPr>
            <a:r>
              <a:rPr lang="en-US" sz="3000" dirty="0" smtClean="0"/>
              <a:t>Partner space to Data &amp; GIS Collab and Informatics Lab (Health Sciences Library).</a:t>
            </a:r>
          </a:p>
          <a:p>
            <a:pPr marL="457200" indent="-457200">
              <a:buFont typeface="Arial" panose="020B0604020202020204" pitchFamily="34" charset="0"/>
              <a:buChar char="•"/>
            </a:pPr>
            <a:r>
              <a:rPr lang="en-US" sz="3000" dirty="0" smtClean="0"/>
              <a:t>Open for walk-in use when not reserved.  No lock on lab door.  Located adjacent to main library entrance.</a:t>
            </a:r>
            <a:endParaRPr lang="en-US" sz="3000" dirty="0"/>
          </a:p>
          <a:p>
            <a:pPr marL="457200" indent="-457200">
              <a:buFont typeface="Arial" panose="020B0604020202020204" pitchFamily="34" charset="0"/>
              <a:buChar char="•"/>
            </a:pPr>
            <a:r>
              <a:rPr lang="en-US" sz="3000" dirty="0" smtClean="0"/>
              <a:t>Tiered service model.  Consultants include: informationists, professional staff, expert graduate students.</a:t>
            </a:r>
          </a:p>
          <a:p>
            <a:pPr marL="457200" indent="-457200">
              <a:buFont typeface="Arial" panose="020B0604020202020204" pitchFamily="34" charset="0"/>
              <a:buChar char="•"/>
            </a:pPr>
            <a:r>
              <a:rPr lang="en-US" sz="3000" dirty="0" smtClean="0"/>
              <a:t>Early uses: RDS’ Data &amp; Computational Science Series, semester courses (</a:t>
            </a:r>
            <a:r>
              <a:rPr lang="en-US" sz="3000" dirty="0"/>
              <a:t>Optical </a:t>
            </a:r>
            <a:r>
              <a:rPr lang="en-US" sz="3000" dirty="0" smtClean="0"/>
              <a:t>Mineralogy, Spanish), web conferences, departmental and team meetings.</a:t>
            </a:r>
          </a:p>
          <a:p>
            <a:pPr marL="457200" indent="-457200">
              <a:buFont typeface="Arial" panose="020B0604020202020204" pitchFamily="34" charset="0"/>
              <a:buChar char="•"/>
            </a:pPr>
            <a:r>
              <a:rPr lang="en-US" sz="3000" b="1" dirty="0" smtClean="0">
                <a:solidFill>
                  <a:schemeClr val="tx1">
                    <a:lumMod val="85000"/>
                    <a:lumOff val="15000"/>
                  </a:schemeClr>
                </a:solidFill>
              </a:rPr>
              <a:t>Good practices &amp; lessons learned</a:t>
            </a:r>
            <a:r>
              <a:rPr lang="en-US" sz="3000" dirty="0" smtClean="0">
                <a:solidFill>
                  <a:schemeClr val="tx1">
                    <a:lumMod val="85000"/>
                    <a:lumOff val="15000"/>
                  </a:schemeClr>
                </a:solidFill>
              </a:rPr>
              <a:t>:</a:t>
            </a:r>
            <a:r>
              <a:rPr lang="en-US" sz="3000" dirty="0" smtClean="0"/>
              <a:t> </a:t>
            </a:r>
            <a:r>
              <a:rPr lang="en-US" sz="3000" i="1" dirty="0" smtClean="0">
                <a:solidFill>
                  <a:srgbClr val="FF0000"/>
                </a:solidFill>
              </a:rPr>
              <a:t>Gather stakeholder input often </a:t>
            </a:r>
            <a:r>
              <a:rPr lang="en-US" sz="3000" dirty="0" smtClean="0"/>
              <a:t>(e.g., touchscreen capability, height of screens, screens at floor level), </a:t>
            </a:r>
            <a:r>
              <a:rPr lang="en-US" sz="3000" i="1" dirty="0" smtClean="0">
                <a:solidFill>
                  <a:srgbClr val="FF0000"/>
                </a:solidFill>
              </a:rPr>
              <a:t>Keep it simple </a:t>
            </a:r>
            <a:r>
              <a:rPr lang="en-US" sz="3000" dirty="0" smtClean="0"/>
              <a:t>(easy to use, minimal training), </a:t>
            </a:r>
            <a:r>
              <a:rPr lang="en-US" sz="3000" i="1" dirty="0" smtClean="0">
                <a:solidFill>
                  <a:srgbClr val="FF0000"/>
                </a:solidFill>
              </a:rPr>
              <a:t>tie planning to existing programs and use cases</a:t>
            </a:r>
            <a:r>
              <a:rPr lang="en-US" sz="3000" dirty="0"/>
              <a:t> </a:t>
            </a:r>
            <a:r>
              <a:rPr lang="en-US" sz="3000" dirty="0" smtClean="0"/>
              <a:t>(data science initiatives), </a:t>
            </a:r>
            <a:r>
              <a:rPr lang="en-US" sz="3000" i="1" dirty="0" smtClean="0">
                <a:solidFill>
                  <a:srgbClr val="FF0000"/>
                </a:solidFill>
              </a:rPr>
              <a:t>offer distinctive features </a:t>
            </a:r>
            <a:r>
              <a:rPr lang="en-US" sz="3000" dirty="0" smtClean="0"/>
              <a:t>(e.g., multi-input, ultra-high resolution).</a:t>
            </a:r>
            <a:endParaRPr lang="en-US" sz="3000" dirty="0"/>
          </a:p>
        </p:txBody>
      </p:sp>
      <p:grpSp>
        <p:nvGrpSpPr>
          <p:cNvPr id="2" name="Group 1"/>
          <p:cNvGrpSpPr/>
          <p:nvPr/>
        </p:nvGrpSpPr>
        <p:grpSpPr>
          <a:xfrm>
            <a:off x="304800" y="14310290"/>
            <a:ext cx="17630480" cy="5730310"/>
            <a:chOff x="236621" y="13944600"/>
            <a:chExt cx="17630480" cy="5730310"/>
          </a:xfrm>
        </p:grpSpPr>
        <p:pic>
          <p:nvPicPr>
            <p:cNvPr id="15" name="Picture 14"/>
            <p:cNvPicPr>
              <a:picLocks noChangeAspect="1"/>
            </p:cNvPicPr>
            <p:nvPr/>
          </p:nvPicPr>
          <p:blipFill rotWithShape="1">
            <a:blip r:embed="rId12" cstate="print">
              <a:extLst>
                <a:ext uri="{28A0092B-C50C-407E-A947-70E740481C1C}">
                  <a14:useLocalDpi xmlns:a14="http://schemas.microsoft.com/office/drawing/2010/main" val="0"/>
                </a:ext>
              </a:extLst>
            </a:blip>
            <a:srcRect t="14248"/>
            <a:stretch/>
          </p:blipFill>
          <p:spPr>
            <a:xfrm>
              <a:off x="9152021" y="14441061"/>
              <a:ext cx="8137970" cy="5233849"/>
            </a:xfrm>
            <a:prstGeom prst="rect">
              <a:avLst/>
            </a:prstGeom>
            <a:ln>
              <a:solidFill>
                <a:schemeClr val="tx1"/>
              </a:solidFill>
            </a:ln>
          </p:spPr>
        </p:pic>
        <p:pic>
          <p:nvPicPr>
            <p:cNvPr id="20" name="Picture 19"/>
            <p:cNvPicPr>
              <a:picLocks noChangeAspect="1"/>
            </p:cNvPicPr>
            <p:nvPr/>
          </p:nvPicPr>
          <p:blipFill rotWithShape="1">
            <a:blip r:embed="rId13" cstate="print">
              <a:extLst>
                <a:ext uri="{28A0092B-C50C-407E-A947-70E740481C1C}">
                  <a14:useLocalDpi xmlns:a14="http://schemas.microsoft.com/office/drawing/2010/main" val="0"/>
                </a:ext>
              </a:extLst>
            </a:blip>
            <a:srcRect l="25000" t="17562" r="12122" b="20386"/>
            <a:stretch/>
          </p:blipFill>
          <p:spPr>
            <a:xfrm>
              <a:off x="236621" y="14020800"/>
              <a:ext cx="8854548" cy="5654109"/>
            </a:xfrm>
            <a:prstGeom prst="rect">
              <a:avLst/>
            </a:prstGeom>
            <a:ln>
              <a:solidFill>
                <a:schemeClr val="tx1"/>
              </a:solidFill>
            </a:ln>
          </p:spPr>
        </p:pic>
        <p:sp>
          <p:nvSpPr>
            <p:cNvPr id="19" name="TextBox 18"/>
            <p:cNvSpPr txBox="1"/>
            <p:nvPr/>
          </p:nvSpPr>
          <p:spPr>
            <a:xfrm>
              <a:off x="15165947" y="14874933"/>
              <a:ext cx="2569339" cy="1477328"/>
            </a:xfrm>
            <a:prstGeom prst="rect">
              <a:avLst/>
            </a:prstGeom>
            <a:solidFill>
              <a:schemeClr val="bg1">
                <a:lumMod val="95000"/>
              </a:schemeClr>
            </a:solidFill>
            <a:ln>
              <a:solidFill>
                <a:schemeClr val="tx1">
                  <a:lumMod val="50000"/>
                  <a:lumOff val="50000"/>
                </a:schemeClr>
              </a:solidFill>
            </a:ln>
          </p:spPr>
          <p:txBody>
            <a:bodyPr wrap="square" rtlCol="0">
              <a:spAutoFit/>
            </a:bodyPr>
            <a:lstStyle/>
            <a:p>
              <a:r>
                <a:rPr lang="en-US" sz="3000" b="1" dirty="0" smtClean="0"/>
                <a:t> Capacity: </a:t>
              </a:r>
            </a:p>
            <a:p>
              <a:r>
                <a:rPr lang="en-US" sz="3000" dirty="0" smtClean="0"/>
                <a:t> 30 (tables)</a:t>
              </a:r>
            </a:p>
            <a:p>
              <a:r>
                <a:rPr lang="en-US" sz="3000" dirty="0" smtClean="0"/>
                <a:t> 42 (no tables)</a:t>
              </a:r>
              <a:endParaRPr lang="en-US" sz="3000" dirty="0"/>
            </a:p>
          </p:txBody>
        </p:sp>
        <p:sp>
          <p:nvSpPr>
            <p:cNvPr id="25" name="TextBox 24"/>
            <p:cNvSpPr txBox="1"/>
            <p:nvPr/>
          </p:nvSpPr>
          <p:spPr>
            <a:xfrm>
              <a:off x="9075821" y="13944600"/>
              <a:ext cx="8791280" cy="553998"/>
            </a:xfrm>
            <a:prstGeom prst="rect">
              <a:avLst/>
            </a:prstGeom>
            <a:solidFill>
              <a:schemeClr val="bg1">
                <a:lumMod val="95000"/>
              </a:schemeClr>
            </a:solidFill>
            <a:ln>
              <a:solidFill>
                <a:schemeClr val="tx1">
                  <a:lumMod val="50000"/>
                  <a:lumOff val="50000"/>
                </a:schemeClr>
              </a:solidFill>
            </a:ln>
          </p:spPr>
          <p:txBody>
            <a:bodyPr wrap="square" rtlCol="0">
              <a:spAutoFit/>
            </a:bodyPr>
            <a:lstStyle/>
            <a:p>
              <a:r>
                <a:rPr lang="en-US" sz="3000" b="1" dirty="0" smtClean="0"/>
                <a:t>Located in Geo-Math-Physics Library (Braunstein Hall)</a:t>
              </a:r>
              <a:endParaRPr lang="en-US" sz="3000" dirty="0"/>
            </a:p>
          </p:txBody>
        </p:sp>
      </p:grpSp>
      <p:pic>
        <p:nvPicPr>
          <p:cNvPr id="8" name="Picture 7"/>
          <p:cNvPicPr>
            <a:picLocks noChangeAspect="1"/>
          </p:cNvPicPr>
          <p:nvPr/>
        </p:nvPicPr>
        <p:blipFill rotWithShape="1">
          <a:blip r:embed="rId14" cstate="print">
            <a:extLst>
              <a:ext uri="{28A0092B-C50C-407E-A947-70E740481C1C}">
                <a14:useLocalDpi xmlns:a14="http://schemas.microsoft.com/office/drawing/2010/main" val="0"/>
              </a:ext>
            </a:extLst>
          </a:blip>
          <a:srcRect t="4687" b="16406"/>
          <a:stretch/>
        </p:blipFill>
        <p:spPr>
          <a:xfrm>
            <a:off x="6310582" y="21640800"/>
            <a:ext cx="6233843" cy="3689169"/>
          </a:xfrm>
          <a:prstGeom prst="rect">
            <a:avLst/>
          </a:prstGeom>
          <a:ln>
            <a:solidFill>
              <a:schemeClr val="tx1"/>
            </a:solidFill>
          </a:ln>
        </p:spPr>
      </p:pic>
      <p:sp>
        <p:nvSpPr>
          <p:cNvPr id="32" name="TextBox 31"/>
          <p:cNvSpPr txBox="1"/>
          <p:nvPr/>
        </p:nvSpPr>
        <p:spPr>
          <a:xfrm>
            <a:off x="11353800" y="19310390"/>
            <a:ext cx="11277600" cy="3016210"/>
          </a:xfrm>
          <a:prstGeom prst="rect">
            <a:avLst/>
          </a:prstGeom>
          <a:solidFill>
            <a:schemeClr val="bg1"/>
          </a:solidFill>
          <a:ln>
            <a:solidFill>
              <a:srgbClr val="FF0000"/>
            </a:solidFill>
          </a:ln>
        </p:spPr>
        <p:txBody>
          <a:bodyPr wrap="square" rtlCol="0">
            <a:spAutoFit/>
          </a:bodyPr>
          <a:lstStyle/>
          <a:p>
            <a:r>
              <a:rPr lang="en-US" sz="4000" b="1" dirty="0" smtClean="0"/>
              <a:t> Visualization Wall Technology</a:t>
            </a:r>
            <a:endParaRPr lang="en-US" sz="3000" dirty="0" smtClean="0"/>
          </a:p>
          <a:p>
            <a:pPr marL="457200" indent="-457200">
              <a:buFont typeface="Arial" panose="020B0604020202020204" pitchFamily="34" charset="0"/>
              <a:buChar char="•"/>
            </a:pPr>
            <a:r>
              <a:rPr lang="en-US" sz="3000" dirty="0" smtClean="0"/>
              <a:t>16’ wide x 4.5’ high</a:t>
            </a:r>
          </a:p>
          <a:p>
            <a:pPr marL="457200" indent="-457200">
              <a:buFont typeface="Arial" panose="020B0604020202020204" pitchFamily="34" charset="0"/>
              <a:buChar char="•"/>
            </a:pPr>
            <a:r>
              <a:rPr lang="en-US" sz="3000" dirty="0" smtClean="0"/>
              <a:t>8 screens (4 x 2): Ultra HD Monitors (16.5M pixels), 4K capable</a:t>
            </a:r>
          </a:p>
          <a:p>
            <a:pPr marL="457200" indent="-457200">
              <a:buFont typeface="Arial" panose="020B0604020202020204" pitchFamily="34" charset="0"/>
              <a:buChar char="•"/>
            </a:pPr>
            <a:r>
              <a:rPr lang="en-US" sz="3000" dirty="0" smtClean="0"/>
              <a:t>Multi-input: Mac/PC controller stations, HDMI, Solstice Pod</a:t>
            </a:r>
            <a:endParaRPr lang="en-US" sz="3000" dirty="0"/>
          </a:p>
          <a:p>
            <a:pPr marL="457200" indent="-457200">
              <a:buFont typeface="Arial" panose="020B0604020202020204" pitchFamily="34" charset="0"/>
              <a:buChar char="•"/>
            </a:pPr>
            <a:r>
              <a:rPr lang="en-US" sz="3000" dirty="0" smtClean="0"/>
              <a:t>Display modes: full screen, 2 half-screens, half + 4 small</a:t>
            </a:r>
          </a:p>
          <a:p>
            <a:pPr marL="457200" indent="-457200">
              <a:buFont typeface="Arial" panose="020B0604020202020204" pitchFamily="34" charset="0"/>
              <a:buChar char="•"/>
            </a:pPr>
            <a:r>
              <a:rPr lang="en-US" sz="3000" dirty="0" smtClean="0"/>
              <a:t>Software (open source focus): </a:t>
            </a:r>
            <a:r>
              <a:rPr lang="en-US" sz="3000" dirty="0" err="1" smtClean="0"/>
              <a:t>Gephi</a:t>
            </a:r>
            <a:r>
              <a:rPr lang="en-US" sz="3000" dirty="0" smtClean="0"/>
              <a:t>, QGIS, </a:t>
            </a:r>
            <a:r>
              <a:rPr lang="en-US" sz="3000" dirty="0" err="1" smtClean="0"/>
              <a:t>OpenRefine</a:t>
            </a:r>
            <a:r>
              <a:rPr lang="en-US" sz="3000" dirty="0" smtClean="0"/>
              <a:t>, Orange, </a:t>
            </a:r>
            <a:r>
              <a:rPr lang="en-US" sz="3000" dirty="0" err="1" smtClean="0"/>
              <a:t>etc</a:t>
            </a:r>
            <a:endParaRPr lang="en-US" sz="3000" dirty="0"/>
          </a:p>
        </p:txBody>
      </p:sp>
    </p:spTree>
    <p:extLst>
      <p:ext uri="{BB962C8B-B14F-4D97-AF65-F5344CB8AC3E}">
        <p14:creationId xmlns:p14="http://schemas.microsoft.com/office/powerpoint/2010/main" val="2190065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9936</TotalTime>
  <Words>496</Words>
  <Application>Microsoft Office PowerPoint</Application>
  <PresentationFormat>Custom</PresentationFormat>
  <Paragraphs>36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University of Cincinnati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Theodore W Baldwin</dc:creator>
  <cp:lastModifiedBy>Baldwin, Ted (baldwitw)</cp:lastModifiedBy>
  <cp:revision>113</cp:revision>
  <dcterms:created xsi:type="dcterms:W3CDTF">2015-05-28T18:58:35Z</dcterms:created>
  <dcterms:modified xsi:type="dcterms:W3CDTF">2019-06-14T23:20:05Z</dcterms:modified>
</cp:coreProperties>
</file>