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8"/>
  </p:notesMasterIdLst>
  <p:sldIdLst>
    <p:sldId id="256" r:id="rId4"/>
    <p:sldId id="257" r:id="rId5"/>
    <p:sldId id="260" r:id="rId6"/>
    <p:sldId id="272" r:id="rId7"/>
    <p:sldId id="262" r:id="rId8"/>
    <p:sldId id="261" r:id="rId9"/>
    <p:sldId id="287" r:id="rId10"/>
    <p:sldId id="277" r:id="rId11"/>
    <p:sldId id="279" r:id="rId12"/>
    <p:sldId id="280" r:id="rId13"/>
    <p:sldId id="283" r:id="rId14"/>
    <p:sldId id="281" r:id="rId15"/>
    <p:sldId id="284" r:id="rId16"/>
    <p:sldId id="285" r:id="rId17"/>
    <p:sldId id="269" r:id="rId18"/>
    <p:sldId id="264" r:id="rId19"/>
    <p:sldId id="265" r:id="rId20"/>
    <p:sldId id="266" r:id="rId21"/>
    <p:sldId id="267" r:id="rId22"/>
    <p:sldId id="290" r:id="rId23"/>
    <p:sldId id="274" r:id="rId24"/>
    <p:sldId id="289" r:id="rId25"/>
    <p:sldId id="288" r:id="rId26"/>
    <p:sldId id="271"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04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976" y="-1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4A024D6D-C119-4E55-95D7-3BC5F5C5AFD4}" type="datetimeFigureOut">
              <a:rPr lang="en-US" smtClean="0"/>
              <a:t>4/21/15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46164959-1068-401A-BB0F-8635572A12C4}" type="slidenum">
              <a:rPr lang="en-US" smtClean="0"/>
              <a:t>‹#›</a:t>
            </a:fld>
            <a:endParaRPr lang="en-US"/>
          </a:p>
        </p:txBody>
      </p:sp>
    </p:spTree>
    <p:extLst>
      <p:ext uri="{BB962C8B-B14F-4D97-AF65-F5344CB8AC3E}">
        <p14:creationId xmlns:p14="http://schemas.microsoft.com/office/powerpoint/2010/main" val="3409729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8</a:t>
            </a:fld>
            <a:endParaRPr lang="de-DE" dirty="0"/>
          </a:p>
        </p:txBody>
      </p:sp>
      <p:sp>
        <p:nvSpPr>
          <p:cNvPr id="97283" name="Rectangle 7"/>
          <p:cNvSpPr txBox="1">
            <a:spLocks noGrp="1" noChangeArrowheads="1"/>
          </p:cNvSpPr>
          <p:nvPr/>
        </p:nvSpPr>
        <p:spPr bwMode="auto">
          <a:xfrm>
            <a:off x="3974183" y="8834811"/>
            <a:ext cx="3036217" cy="461592"/>
          </a:xfrm>
          <a:prstGeom prst="rect">
            <a:avLst/>
          </a:prstGeom>
          <a:noFill/>
          <a:ln w="9525">
            <a:noFill/>
            <a:miter lim="800000"/>
            <a:headEnd/>
            <a:tailEnd/>
          </a:ln>
        </p:spPr>
        <p:txBody>
          <a:bodyPr lIns="96619" tIns="48314" rIns="96619" bIns="48314" anchor="b"/>
          <a:lstStyle/>
          <a:p>
            <a:pPr algn="r" defTabSz="965687"/>
            <a:fld id="{0C7B8A1B-A169-42ED-96E3-CF5B68CF2C7A}" type="slidenum">
              <a:rPr lang="en-GB" sz="1300"/>
              <a:pPr algn="r" defTabSz="965687"/>
              <a:t>8</a:t>
            </a:fld>
            <a:endParaRPr lang="en-GB" sz="1300" dirty="0"/>
          </a:p>
        </p:txBody>
      </p:sp>
      <p:sp>
        <p:nvSpPr>
          <p:cNvPr id="97284" name="Rectangle 2"/>
          <p:cNvSpPr>
            <a:spLocks noGrp="1" noRot="1" noChangeAspect="1" noChangeArrowheads="1" noTextEdit="1"/>
          </p:cNvSpPr>
          <p:nvPr>
            <p:ph type="sldImg"/>
          </p:nvPr>
        </p:nvSpPr>
        <p:spPr>
          <a:xfrm>
            <a:off x="1181100" y="698500"/>
            <a:ext cx="4649788" cy="3487738"/>
          </a:xfrm>
          <a:ln/>
        </p:spPr>
      </p:sp>
      <p:sp>
        <p:nvSpPr>
          <p:cNvPr id="97285" name="Rectangle 3"/>
          <p:cNvSpPr>
            <a:spLocks noGrp="1" noChangeArrowheads="1"/>
          </p:cNvSpPr>
          <p:nvPr>
            <p:ph type="body" idx="1"/>
          </p:nvPr>
        </p:nvSpPr>
        <p:spPr>
          <a:xfrm>
            <a:off x="934721" y="4415790"/>
            <a:ext cx="5140960" cy="4183380"/>
          </a:xfrm>
          <a:noFill/>
          <a:ln/>
        </p:spPr>
        <p:txBody>
          <a:bodyPr lIns="96619" tIns="48314" rIns="96619" bIns="48314"/>
          <a:lstStyle/>
          <a:p>
            <a:pPr eaLnBrk="1" hangingPunct="1"/>
            <a:endParaRPr lang="de-DE" noProof="1" smtClean="0">
              <a:cs typeface="Arial" pitchFamily="34" charset="0"/>
            </a:endParaRPr>
          </a:p>
        </p:txBody>
      </p:sp>
      <p:sp>
        <p:nvSpPr>
          <p:cNvPr id="2" name="Date Placeholder 1"/>
          <p:cNvSpPr>
            <a:spLocks noGrp="1"/>
          </p:cNvSpPr>
          <p:nvPr>
            <p:ph type="dt" idx="10"/>
          </p:nvPr>
        </p:nvSpPr>
        <p:spPr/>
        <p:txBody>
          <a:bodyPr/>
          <a:lstStyle/>
          <a:p>
            <a:r>
              <a:rPr lang="en-US" smtClean="0"/>
              <a:t>September 29, 2014</a:t>
            </a:r>
            <a:endParaRPr lang="de-DE"/>
          </a:p>
        </p:txBody>
      </p:sp>
      <p:sp>
        <p:nvSpPr>
          <p:cNvPr id="3" name="Footer Placeholder 2"/>
          <p:cNvSpPr>
            <a:spLocks noGrp="1"/>
          </p:cNvSpPr>
          <p:nvPr>
            <p:ph type="ftr" sz="quarter" idx="11"/>
          </p:nvPr>
        </p:nvSpPr>
        <p:spPr/>
        <p:txBody>
          <a:bodyPr/>
          <a:lstStyle/>
          <a:p>
            <a:r>
              <a:rPr lang="de-DE" smtClean="0"/>
              <a:t>University of Cincinnati</a:t>
            </a:r>
            <a:endParaRPr lang="de-DE"/>
          </a:p>
        </p:txBody>
      </p:sp>
      <p:sp>
        <p:nvSpPr>
          <p:cNvPr id="4" name="Header Placeholder 3"/>
          <p:cNvSpPr>
            <a:spLocks noGrp="1"/>
          </p:cNvSpPr>
          <p:nvPr>
            <p:ph type="hdr" sz="quarter" idx="12"/>
          </p:nvPr>
        </p:nvSpPr>
        <p:spPr/>
        <p:txBody>
          <a:bodyPr/>
          <a:lstStyle/>
          <a:p>
            <a:r>
              <a:rPr lang="en-US" smtClean="0"/>
              <a:t>Research Directory</a:t>
            </a:r>
            <a:endParaRPr lang="de-DE"/>
          </a:p>
        </p:txBody>
      </p:sp>
    </p:spTree>
    <p:extLst>
      <p:ext uri="{BB962C8B-B14F-4D97-AF65-F5344CB8AC3E}">
        <p14:creationId xmlns:p14="http://schemas.microsoft.com/office/powerpoint/2010/main" val="1346428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a:t>
            </a:fld>
            <a:endParaRPr lang="de-DE" dirty="0"/>
          </a:p>
        </p:txBody>
      </p:sp>
      <p:sp>
        <p:nvSpPr>
          <p:cNvPr id="97283" name="Rectangle 7"/>
          <p:cNvSpPr txBox="1">
            <a:spLocks noGrp="1" noChangeArrowheads="1"/>
          </p:cNvSpPr>
          <p:nvPr/>
        </p:nvSpPr>
        <p:spPr bwMode="auto">
          <a:xfrm>
            <a:off x="3974183" y="8834811"/>
            <a:ext cx="3036217" cy="461592"/>
          </a:xfrm>
          <a:prstGeom prst="rect">
            <a:avLst/>
          </a:prstGeom>
          <a:noFill/>
          <a:ln w="9525">
            <a:noFill/>
            <a:miter lim="800000"/>
            <a:headEnd/>
            <a:tailEnd/>
          </a:ln>
        </p:spPr>
        <p:txBody>
          <a:bodyPr lIns="96619" tIns="48314" rIns="96619" bIns="48314" anchor="b"/>
          <a:lstStyle/>
          <a:p>
            <a:pPr algn="r" defTabSz="965687"/>
            <a:fld id="{0C7B8A1B-A169-42ED-96E3-CF5B68CF2C7A}" type="slidenum">
              <a:rPr lang="en-GB" sz="1300"/>
              <a:pPr algn="r" defTabSz="965687"/>
              <a:t>9</a:t>
            </a:fld>
            <a:endParaRPr lang="en-GB" sz="1300" dirty="0"/>
          </a:p>
        </p:txBody>
      </p:sp>
      <p:sp>
        <p:nvSpPr>
          <p:cNvPr id="97284" name="Rectangle 2"/>
          <p:cNvSpPr>
            <a:spLocks noGrp="1" noRot="1" noChangeAspect="1" noChangeArrowheads="1" noTextEdit="1"/>
          </p:cNvSpPr>
          <p:nvPr>
            <p:ph type="sldImg"/>
          </p:nvPr>
        </p:nvSpPr>
        <p:spPr>
          <a:xfrm>
            <a:off x="1181100" y="698500"/>
            <a:ext cx="4649788" cy="3487738"/>
          </a:xfrm>
          <a:ln/>
        </p:spPr>
      </p:sp>
      <p:sp>
        <p:nvSpPr>
          <p:cNvPr id="97285" name="Rectangle 3"/>
          <p:cNvSpPr>
            <a:spLocks noGrp="1" noChangeArrowheads="1"/>
          </p:cNvSpPr>
          <p:nvPr>
            <p:ph type="body" idx="1"/>
          </p:nvPr>
        </p:nvSpPr>
        <p:spPr>
          <a:xfrm>
            <a:off x="934721" y="4415790"/>
            <a:ext cx="5140960" cy="4183380"/>
          </a:xfrm>
          <a:noFill/>
          <a:ln/>
        </p:spPr>
        <p:txBody>
          <a:bodyPr lIns="96619" tIns="48314" rIns="96619" bIns="48314"/>
          <a:lstStyle/>
          <a:p>
            <a:pPr eaLnBrk="1" hangingPunct="1"/>
            <a:endParaRPr lang="de-DE" noProof="1" smtClean="0">
              <a:cs typeface="Arial" pitchFamily="34" charset="0"/>
            </a:endParaRPr>
          </a:p>
        </p:txBody>
      </p:sp>
      <p:sp>
        <p:nvSpPr>
          <p:cNvPr id="2" name="Date Placeholder 1"/>
          <p:cNvSpPr>
            <a:spLocks noGrp="1"/>
          </p:cNvSpPr>
          <p:nvPr>
            <p:ph type="dt" idx="10"/>
          </p:nvPr>
        </p:nvSpPr>
        <p:spPr/>
        <p:txBody>
          <a:bodyPr/>
          <a:lstStyle/>
          <a:p>
            <a:r>
              <a:rPr lang="en-US" smtClean="0"/>
              <a:t>04.21.2014</a:t>
            </a:r>
            <a:endParaRPr lang="de-DE"/>
          </a:p>
        </p:txBody>
      </p:sp>
      <p:sp>
        <p:nvSpPr>
          <p:cNvPr id="3" name="Footer Placeholder 2"/>
          <p:cNvSpPr>
            <a:spLocks noGrp="1"/>
          </p:cNvSpPr>
          <p:nvPr>
            <p:ph type="ftr" sz="quarter" idx="11"/>
          </p:nvPr>
        </p:nvSpPr>
        <p:spPr/>
        <p:txBody>
          <a:bodyPr/>
          <a:lstStyle/>
          <a:p>
            <a:r>
              <a:rPr lang="de-DE" smtClean="0"/>
              <a:t>University of Cincinnati</a:t>
            </a:r>
            <a:endParaRPr lang="de-DE"/>
          </a:p>
        </p:txBody>
      </p:sp>
      <p:sp>
        <p:nvSpPr>
          <p:cNvPr id="4" name="Header Placeholder 3"/>
          <p:cNvSpPr>
            <a:spLocks noGrp="1"/>
          </p:cNvSpPr>
          <p:nvPr>
            <p:ph type="hdr" sz="quarter" idx="12"/>
          </p:nvPr>
        </p:nvSpPr>
        <p:spPr/>
        <p:txBody>
          <a:bodyPr/>
          <a:lstStyle/>
          <a:p>
            <a:r>
              <a:rPr lang="en-US" smtClean="0"/>
              <a:t>Ohio Research and Commercialization Portal</a:t>
            </a:r>
            <a:endParaRPr lang="de-DE"/>
          </a:p>
        </p:txBody>
      </p:sp>
    </p:spTree>
    <p:extLst>
      <p:ext uri="{BB962C8B-B14F-4D97-AF65-F5344CB8AC3E}">
        <p14:creationId xmlns:p14="http://schemas.microsoft.com/office/powerpoint/2010/main" val="3030421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a:t>
            </a:fld>
            <a:endParaRPr lang="de-DE" dirty="0"/>
          </a:p>
        </p:txBody>
      </p:sp>
      <p:sp>
        <p:nvSpPr>
          <p:cNvPr id="97283" name="Rectangle 7"/>
          <p:cNvSpPr txBox="1">
            <a:spLocks noGrp="1" noChangeArrowheads="1"/>
          </p:cNvSpPr>
          <p:nvPr/>
        </p:nvSpPr>
        <p:spPr bwMode="auto">
          <a:xfrm>
            <a:off x="3974183" y="8834811"/>
            <a:ext cx="3036217" cy="461592"/>
          </a:xfrm>
          <a:prstGeom prst="rect">
            <a:avLst/>
          </a:prstGeom>
          <a:noFill/>
          <a:ln w="9525">
            <a:noFill/>
            <a:miter lim="800000"/>
            <a:headEnd/>
            <a:tailEnd/>
          </a:ln>
        </p:spPr>
        <p:txBody>
          <a:bodyPr lIns="96619" tIns="48314" rIns="96619" bIns="48314" anchor="b"/>
          <a:lstStyle/>
          <a:p>
            <a:pPr algn="r" defTabSz="965687"/>
            <a:fld id="{0C7B8A1B-A169-42ED-96E3-CF5B68CF2C7A}" type="slidenum">
              <a:rPr lang="en-GB" sz="1300"/>
              <a:pPr algn="r" defTabSz="965687"/>
              <a:t>10</a:t>
            </a:fld>
            <a:endParaRPr lang="en-GB" sz="1300" dirty="0"/>
          </a:p>
        </p:txBody>
      </p:sp>
      <p:sp>
        <p:nvSpPr>
          <p:cNvPr id="97284" name="Rectangle 2"/>
          <p:cNvSpPr>
            <a:spLocks noGrp="1" noRot="1" noChangeAspect="1" noChangeArrowheads="1" noTextEdit="1"/>
          </p:cNvSpPr>
          <p:nvPr>
            <p:ph type="sldImg"/>
          </p:nvPr>
        </p:nvSpPr>
        <p:spPr>
          <a:xfrm>
            <a:off x="1181100" y="698500"/>
            <a:ext cx="4649788" cy="3487738"/>
          </a:xfrm>
          <a:ln/>
        </p:spPr>
      </p:sp>
      <p:sp>
        <p:nvSpPr>
          <p:cNvPr id="97285" name="Rectangle 3"/>
          <p:cNvSpPr>
            <a:spLocks noGrp="1" noChangeArrowheads="1"/>
          </p:cNvSpPr>
          <p:nvPr>
            <p:ph type="body" idx="1"/>
          </p:nvPr>
        </p:nvSpPr>
        <p:spPr>
          <a:xfrm>
            <a:off x="934721" y="4415790"/>
            <a:ext cx="5140960" cy="4183380"/>
          </a:xfrm>
          <a:noFill/>
          <a:ln/>
        </p:spPr>
        <p:txBody>
          <a:bodyPr lIns="96619" tIns="48314" rIns="96619" bIns="48314"/>
          <a:lstStyle/>
          <a:p>
            <a:pPr eaLnBrk="1" hangingPunct="1"/>
            <a:endParaRPr lang="de-DE" noProof="1" smtClean="0">
              <a:cs typeface="Arial" pitchFamily="34" charset="0"/>
            </a:endParaRPr>
          </a:p>
        </p:txBody>
      </p:sp>
      <p:sp>
        <p:nvSpPr>
          <p:cNvPr id="2" name="Date Placeholder 1"/>
          <p:cNvSpPr>
            <a:spLocks noGrp="1"/>
          </p:cNvSpPr>
          <p:nvPr>
            <p:ph type="dt" idx="10"/>
          </p:nvPr>
        </p:nvSpPr>
        <p:spPr/>
        <p:txBody>
          <a:bodyPr/>
          <a:lstStyle/>
          <a:p>
            <a:r>
              <a:rPr lang="en-US" smtClean="0"/>
              <a:t>04.21.2014</a:t>
            </a:r>
            <a:endParaRPr lang="de-DE"/>
          </a:p>
        </p:txBody>
      </p:sp>
      <p:sp>
        <p:nvSpPr>
          <p:cNvPr id="3" name="Footer Placeholder 2"/>
          <p:cNvSpPr>
            <a:spLocks noGrp="1"/>
          </p:cNvSpPr>
          <p:nvPr>
            <p:ph type="ftr" sz="quarter" idx="11"/>
          </p:nvPr>
        </p:nvSpPr>
        <p:spPr/>
        <p:txBody>
          <a:bodyPr/>
          <a:lstStyle/>
          <a:p>
            <a:r>
              <a:rPr lang="de-DE" smtClean="0"/>
              <a:t>University of Cincinnati</a:t>
            </a:r>
            <a:endParaRPr lang="de-DE"/>
          </a:p>
        </p:txBody>
      </p:sp>
      <p:sp>
        <p:nvSpPr>
          <p:cNvPr id="4" name="Header Placeholder 3"/>
          <p:cNvSpPr>
            <a:spLocks noGrp="1"/>
          </p:cNvSpPr>
          <p:nvPr>
            <p:ph type="hdr" sz="quarter" idx="12"/>
          </p:nvPr>
        </p:nvSpPr>
        <p:spPr/>
        <p:txBody>
          <a:bodyPr/>
          <a:lstStyle/>
          <a:p>
            <a:r>
              <a:rPr lang="en-US" smtClean="0"/>
              <a:t>Ohio Research and Commercialization Portal</a:t>
            </a:r>
            <a:endParaRPr lang="de-DE"/>
          </a:p>
        </p:txBody>
      </p:sp>
    </p:spTree>
    <p:extLst>
      <p:ext uri="{BB962C8B-B14F-4D97-AF65-F5344CB8AC3E}">
        <p14:creationId xmlns:p14="http://schemas.microsoft.com/office/powerpoint/2010/main" val="2878489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8B3A2A-2B8E-4356-A597-CBCCE6429853}" type="slidenum">
              <a:rPr lang="de-DE" smtClean="0"/>
              <a:t>11</a:t>
            </a:fld>
            <a:endParaRPr lang="de-DE"/>
          </a:p>
        </p:txBody>
      </p:sp>
      <p:sp>
        <p:nvSpPr>
          <p:cNvPr id="5" name="Date Placeholder 4"/>
          <p:cNvSpPr>
            <a:spLocks noGrp="1"/>
          </p:cNvSpPr>
          <p:nvPr>
            <p:ph type="dt" idx="11"/>
          </p:nvPr>
        </p:nvSpPr>
        <p:spPr/>
        <p:txBody>
          <a:bodyPr/>
          <a:lstStyle/>
          <a:p>
            <a:r>
              <a:rPr lang="en-US" smtClean="0"/>
              <a:t>04.21.2014</a:t>
            </a:r>
            <a:endParaRPr lang="de-DE"/>
          </a:p>
        </p:txBody>
      </p:sp>
      <p:sp>
        <p:nvSpPr>
          <p:cNvPr id="6" name="Footer Placeholder 5"/>
          <p:cNvSpPr>
            <a:spLocks noGrp="1"/>
          </p:cNvSpPr>
          <p:nvPr>
            <p:ph type="ftr" sz="quarter" idx="12"/>
          </p:nvPr>
        </p:nvSpPr>
        <p:spPr/>
        <p:txBody>
          <a:bodyPr/>
          <a:lstStyle/>
          <a:p>
            <a:r>
              <a:rPr lang="de-DE" smtClean="0"/>
              <a:t>University of Cincinnati</a:t>
            </a:r>
            <a:endParaRPr lang="de-DE"/>
          </a:p>
        </p:txBody>
      </p:sp>
      <p:sp>
        <p:nvSpPr>
          <p:cNvPr id="7" name="Header Placeholder 6"/>
          <p:cNvSpPr>
            <a:spLocks noGrp="1"/>
          </p:cNvSpPr>
          <p:nvPr>
            <p:ph type="hdr" sz="quarter" idx="13"/>
          </p:nvPr>
        </p:nvSpPr>
        <p:spPr/>
        <p:txBody>
          <a:bodyPr/>
          <a:lstStyle/>
          <a:p>
            <a:r>
              <a:rPr lang="en-US" smtClean="0"/>
              <a:t>Ohio Research and Commercialization Portal</a:t>
            </a:r>
            <a:endParaRPr lang="de-DE"/>
          </a:p>
        </p:txBody>
      </p:sp>
    </p:spTree>
    <p:extLst>
      <p:ext uri="{BB962C8B-B14F-4D97-AF65-F5344CB8AC3E}">
        <p14:creationId xmlns:p14="http://schemas.microsoft.com/office/powerpoint/2010/main" val="2754442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12</a:t>
            </a:fld>
            <a:endParaRPr lang="de-DE" dirty="0"/>
          </a:p>
        </p:txBody>
      </p:sp>
      <p:sp>
        <p:nvSpPr>
          <p:cNvPr id="97283" name="Rectangle 7"/>
          <p:cNvSpPr txBox="1">
            <a:spLocks noGrp="1" noChangeArrowheads="1"/>
          </p:cNvSpPr>
          <p:nvPr/>
        </p:nvSpPr>
        <p:spPr bwMode="auto">
          <a:xfrm>
            <a:off x="3974183" y="8834811"/>
            <a:ext cx="3036217" cy="461592"/>
          </a:xfrm>
          <a:prstGeom prst="rect">
            <a:avLst/>
          </a:prstGeom>
          <a:noFill/>
          <a:ln w="9525">
            <a:noFill/>
            <a:miter lim="800000"/>
            <a:headEnd/>
            <a:tailEnd/>
          </a:ln>
        </p:spPr>
        <p:txBody>
          <a:bodyPr lIns="96619" tIns="48314" rIns="96619" bIns="48314" anchor="b"/>
          <a:lstStyle/>
          <a:p>
            <a:pPr algn="r" defTabSz="965687"/>
            <a:fld id="{0C7B8A1B-A169-42ED-96E3-CF5B68CF2C7A}" type="slidenum">
              <a:rPr lang="en-GB" sz="1300"/>
              <a:pPr algn="r" defTabSz="965687"/>
              <a:t>12</a:t>
            </a:fld>
            <a:endParaRPr lang="en-GB" sz="1300" dirty="0"/>
          </a:p>
        </p:txBody>
      </p:sp>
      <p:sp>
        <p:nvSpPr>
          <p:cNvPr id="97284" name="Rectangle 2"/>
          <p:cNvSpPr>
            <a:spLocks noGrp="1" noRot="1" noChangeAspect="1" noChangeArrowheads="1" noTextEdit="1"/>
          </p:cNvSpPr>
          <p:nvPr>
            <p:ph type="sldImg"/>
          </p:nvPr>
        </p:nvSpPr>
        <p:spPr>
          <a:xfrm>
            <a:off x="1181100" y="698500"/>
            <a:ext cx="4649788" cy="3487738"/>
          </a:xfrm>
          <a:ln/>
        </p:spPr>
      </p:sp>
      <p:sp>
        <p:nvSpPr>
          <p:cNvPr id="97285" name="Rectangle 3"/>
          <p:cNvSpPr>
            <a:spLocks noGrp="1" noChangeArrowheads="1"/>
          </p:cNvSpPr>
          <p:nvPr>
            <p:ph type="body" idx="1"/>
          </p:nvPr>
        </p:nvSpPr>
        <p:spPr>
          <a:xfrm>
            <a:off x="934721" y="4415790"/>
            <a:ext cx="5140960" cy="4183380"/>
          </a:xfrm>
          <a:noFill/>
          <a:ln/>
        </p:spPr>
        <p:txBody>
          <a:bodyPr lIns="96619" tIns="48314" rIns="96619" bIns="48314"/>
          <a:lstStyle/>
          <a:p>
            <a:pPr eaLnBrk="1" hangingPunct="1"/>
            <a:endParaRPr lang="de-DE" noProof="1" smtClean="0">
              <a:cs typeface="Arial" pitchFamily="34" charset="0"/>
            </a:endParaRPr>
          </a:p>
        </p:txBody>
      </p:sp>
      <p:sp>
        <p:nvSpPr>
          <p:cNvPr id="2" name="Date Placeholder 1"/>
          <p:cNvSpPr>
            <a:spLocks noGrp="1"/>
          </p:cNvSpPr>
          <p:nvPr>
            <p:ph type="dt" idx="10"/>
          </p:nvPr>
        </p:nvSpPr>
        <p:spPr/>
        <p:txBody>
          <a:bodyPr/>
          <a:lstStyle/>
          <a:p>
            <a:r>
              <a:rPr lang="en-US" smtClean="0"/>
              <a:t>04.21.2014</a:t>
            </a:r>
            <a:endParaRPr lang="de-DE"/>
          </a:p>
        </p:txBody>
      </p:sp>
      <p:sp>
        <p:nvSpPr>
          <p:cNvPr id="3" name="Footer Placeholder 2"/>
          <p:cNvSpPr>
            <a:spLocks noGrp="1"/>
          </p:cNvSpPr>
          <p:nvPr>
            <p:ph type="ftr" sz="quarter" idx="11"/>
          </p:nvPr>
        </p:nvSpPr>
        <p:spPr/>
        <p:txBody>
          <a:bodyPr/>
          <a:lstStyle/>
          <a:p>
            <a:r>
              <a:rPr lang="de-DE" smtClean="0"/>
              <a:t>University of Cincinnati</a:t>
            </a:r>
            <a:endParaRPr lang="de-DE"/>
          </a:p>
        </p:txBody>
      </p:sp>
      <p:sp>
        <p:nvSpPr>
          <p:cNvPr id="4" name="Header Placeholder 3"/>
          <p:cNvSpPr>
            <a:spLocks noGrp="1"/>
          </p:cNvSpPr>
          <p:nvPr>
            <p:ph type="hdr" sz="quarter" idx="12"/>
          </p:nvPr>
        </p:nvSpPr>
        <p:spPr/>
        <p:txBody>
          <a:bodyPr/>
          <a:lstStyle/>
          <a:p>
            <a:r>
              <a:rPr lang="en-US" smtClean="0"/>
              <a:t>Ohio Research and Commercialization Portal</a:t>
            </a:r>
            <a:endParaRPr lang="de-DE"/>
          </a:p>
        </p:txBody>
      </p:sp>
    </p:spTree>
    <p:extLst>
      <p:ext uri="{BB962C8B-B14F-4D97-AF65-F5344CB8AC3E}">
        <p14:creationId xmlns:p14="http://schemas.microsoft.com/office/powerpoint/2010/main" val="3449369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a:t>
            </a:fld>
            <a:endParaRPr lang="de-DE" dirty="0"/>
          </a:p>
        </p:txBody>
      </p:sp>
      <p:sp>
        <p:nvSpPr>
          <p:cNvPr id="97283" name="Rectangle 7"/>
          <p:cNvSpPr txBox="1">
            <a:spLocks noGrp="1" noChangeArrowheads="1"/>
          </p:cNvSpPr>
          <p:nvPr/>
        </p:nvSpPr>
        <p:spPr bwMode="auto">
          <a:xfrm>
            <a:off x="3974183" y="8834811"/>
            <a:ext cx="3036217" cy="461592"/>
          </a:xfrm>
          <a:prstGeom prst="rect">
            <a:avLst/>
          </a:prstGeom>
          <a:noFill/>
          <a:ln w="9525">
            <a:noFill/>
            <a:miter lim="800000"/>
            <a:headEnd/>
            <a:tailEnd/>
          </a:ln>
        </p:spPr>
        <p:txBody>
          <a:bodyPr lIns="96619" tIns="48314" rIns="96619" bIns="48314" anchor="b"/>
          <a:lstStyle/>
          <a:p>
            <a:pPr algn="r" defTabSz="965687"/>
            <a:fld id="{0C7B8A1B-A169-42ED-96E3-CF5B68CF2C7A}" type="slidenum">
              <a:rPr lang="en-GB" sz="1300"/>
              <a:pPr algn="r" defTabSz="965687"/>
              <a:t>13</a:t>
            </a:fld>
            <a:endParaRPr lang="en-GB" sz="1300" dirty="0"/>
          </a:p>
        </p:txBody>
      </p:sp>
      <p:sp>
        <p:nvSpPr>
          <p:cNvPr id="97284" name="Rectangle 2"/>
          <p:cNvSpPr>
            <a:spLocks noGrp="1" noRot="1" noChangeAspect="1" noChangeArrowheads="1" noTextEdit="1"/>
          </p:cNvSpPr>
          <p:nvPr>
            <p:ph type="sldImg"/>
          </p:nvPr>
        </p:nvSpPr>
        <p:spPr>
          <a:xfrm>
            <a:off x="1181100" y="698500"/>
            <a:ext cx="4649788" cy="3487738"/>
          </a:xfrm>
          <a:ln/>
        </p:spPr>
      </p:sp>
      <p:sp>
        <p:nvSpPr>
          <p:cNvPr id="97285" name="Rectangle 3"/>
          <p:cNvSpPr>
            <a:spLocks noGrp="1" noChangeArrowheads="1"/>
          </p:cNvSpPr>
          <p:nvPr>
            <p:ph type="body" idx="1"/>
          </p:nvPr>
        </p:nvSpPr>
        <p:spPr>
          <a:xfrm>
            <a:off x="934721" y="4415790"/>
            <a:ext cx="5140960" cy="4183380"/>
          </a:xfrm>
          <a:noFill/>
          <a:ln/>
        </p:spPr>
        <p:txBody>
          <a:bodyPr lIns="96619" tIns="48314" rIns="96619" bIns="48314"/>
          <a:lstStyle/>
          <a:p>
            <a:pPr eaLnBrk="1" hangingPunct="1"/>
            <a:endParaRPr lang="de-DE" noProof="1" smtClean="0">
              <a:cs typeface="Arial" pitchFamily="34" charset="0"/>
            </a:endParaRPr>
          </a:p>
        </p:txBody>
      </p:sp>
      <p:sp>
        <p:nvSpPr>
          <p:cNvPr id="2" name="Date Placeholder 1"/>
          <p:cNvSpPr>
            <a:spLocks noGrp="1"/>
          </p:cNvSpPr>
          <p:nvPr>
            <p:ph type="dt" idx="10"/>
          </p:nvPr>
        </p:nvSpPr>
        <p:spPr/>
        <p:txBody>
          <a:bodyPr/>
          <a:lstStyle/>
          <a:p>
            <a:r>
              <a:rPr lang="en-US" smtClean="0"/>
              <a:t>04.21.2014</a:t>
            </a:r>
            <a:endParaRPr lang="de-DE"/>
          </a:p>
        </p:txBody>
      </p:sp>
      <p:sp>
        <p:nvSpPr>
          <p:cNvPr id="3" name="Footer Placeholder 2"/>
          <p:cNvSpPr>
            <a:spLocks noGrp="1"/>
          </p:cNvSpPr>
          <p:nvPr>
            <p:ph type="ftr" sz="quarter" idx="11"/>
          </p:nvPr>
        </p:nvSpPr>
        <p:spPr/>
        <p:txBody>
          <a:bodyPr/>
          <a:lstStyle/>
          <a:p>
            <a:r>
              <a:rPr lang="de-DE" smtClean="0"/>
              <a:t>University of Cincinnati</a:t>
            </a:r>
            <a:endParaRPr lang="de-DE"/>
          </a:p>
        </p:txBody>
      </p:sp>
      <p:sp>
        <p:nvSpPr>
          <p:cNvPr id="4" name="Header Placeholder 3"/>
          <p:cNvSpPr>
            <a:spLocks noGrp="1"/>
          </p:cNvSpPr>
          <p:nvPr>
            <p:ph type="hdr" sz="quarter" idx="12"/>
          </p:nvPr>
        </p:nvSpPr>
        <p:spPr/>
        <p:txBody>
          <a:bodyPr/>
          <a:lstStyle/>
          <a:p>
            <a:r>
              <a:rPr lang="en-US" smtClean="0"/>
              <a:t>Ohio Research and Commercialization Portal</a:t>
            </a:r>
            <a:endParaRPr lang="de-DE"/>
          </a:p>
        </p:txBody>
      </p:sp>
    </p:spTree>
    <p:extLst>
      <p:ext uri="{BB962C8B-B14F-4D97-AF65-F5344CB8AC3E}">
        <p14:creationId xmlns:p14="http://schemas.microsoft.com/office/powerpoint/2010/main" val="2505068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8B3A2A-2B8E-4356-A597-CBCCE6429853}" type="slidenum">
              <a:rPr lang="de-DE" smtClean="0"/>
              <a:t>14</a:t>
            </a:fld>
            <a:endParaRPr lang="de-DE"/>
          </a:p>
        </p:txBody>
      </p:sp>
      <p:sp>
        <p:nvSpPr>
          <p:cNvPr id="5" name="Date Placeholder 4"/>
          <p:cNvSpPr>
            <a:spLocks noGrp="1"/>
          </p:cNvSpPr>
          <p:nvPr>
            <p:ph type="dt" idx="11"/>
          </p:nvPr>
        </p:nvSpPr>
        <p:spPr/>
        <p:txBody>
          <a:bodyPr/>
          <a:lstStyle/>
          <a:p>
            <a:r>
              <a:rPr lang="en-US" smtClean="0"/>
              <a:t>September 29, 2014</a:t>
            </a:r>
            <a:endParaRPr lang="de-DE"/>
          </a:p>
        </p:txBody>
      </p:sp>
      <p:sp>
        <p:nvSpPr>
          <p:cNvPr id="6" name="Footer Placeholder 5"/>
          <p:cNvSpPr>
            <a:spLocks noGrp="1"/>
          </p:cNvSpPr>
          <p:nvPr>
            <p:ph type="ftr" sz="quarter" idx="12"/>
          </p:nvPr>
        </p:nvSpPr>
        <p:spPr/>
        <p:txBody>
          <a:bodyPr/>
          <a:lstStyle/>
          <a:p>
            <a:r>
              <a:rPr lang="de-DE" smtClean="0"/>
              <a:t>University of Cincinnati</a:t>
            </a:r>
            <a:endParaRPr lang="de-DE"/>
          </a:p>
        </p:txBody>
      </p:sp>
      <p:sp>
        <p:nvSpPr>
          <p:cNvPr id="7" name="Header Placeholder 6"/>
          <p:cNvSpPr>
            <a:spLocks noGrp="1"/>
          </p:cNvSpPr>
          <p:nvPr>
            <p:ph type="hdr" sz="quarter" idx="13"/>
          </p:nvPr>
        </p:nvSpPr>
        <p:spPr/>
        <p:txBody>
          <a:bodyPr/>
          <a:lstStyle/>
          <a:p>
            <a:r>
              <a:rPr lang="en-US" smtClean="0"/>
              <a:t>Research Directory</a:t>
            </a:r>
            <a:endParaRPr lang="de-DE"/>
          </a:p>
        </p:txBody>
      </p:sp>
    </p:spTree>
    <p:extLst>
      <p:ext uri="{BB962C8B-B14F-4D97-AF65-F5344CB8AC3E}">
        <p14:creationId xmlns:p14="http://schemas.microsoft.com/office/powerpoint/2010/main" val="677580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webtest-research.uc.edu/directory.aspx" TargetMode="External"/><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hyperlink" Target="http://webtest-research.uc.edu/directory.aspx"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hyperlink" Target="http://webtest-research.uc.edu/directory.aspx" TargetMode="Externa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hyperlink" Target="http://webtest-research.uc.edu/directory.aspx" TargetMode="Externa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hyperlink" Target="http://webtest-research.uc.edu/directory.aspx" TargetMode="Externa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hyperlink" Target="http://webtest-research.uc.edu/directory.aspx"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66857B-1D55-4337-9FDD-77FE1B8065A8}" type="datetimeFigureOut">
              <a:rPr lang="en-US" smtClean="0"/>
              <a:t>4/21/15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1994231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66857B-1D55-4337-9FDD-77FE1B8065A8}" type="datetimeFigureOut">
              <a:rPr lang="en-US" smtClean="0"/>
              <a:t>4/21/15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2905368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66857B-1D55-4337-9FDD-77FE1B8065A8}" type="datetimeFigureOut">
              <a:rPr lang="en-US" smtClean="0"/>
              <a:t>4/21/15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1099879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71_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41"/>
            <a:ext cx="8497092" cy="616454"/>
          </a:xfrm>
        </p:spPr>
        <p:txBody>
          <a:bodyPr anchor="ctr" anchorCtr="0">
            <a:noAutofit/>
          </a:bodyPr>
          <a:lstStyle>
            <a:lvl1pPr>
              <a:lnSpc>
                <a:spcPct val="100000"/>
              </a:lnSpc>
              <a:defRPr/>
            </a:lvl1p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E373F149-83C4-4179-9681-702531CCFDAC}" type="datetimeFigureOut">
              <a:rPr lang="de-DE" smtClean="0"/>
              <a:pPr/>
              <a:t>4/21/15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a:t>
            </a:fld>
            <a:endParaRPr lang="de-DE"/>
          </a:p>
        </p:txBody>
      </p:sp>
      <p:sp>
        <p:nvSpPr>
          <p:cNvPr id="9" name="Textplatzhalter 7"/>
          <p:cNvSpPr>
            <a:spLocks noGrp="1"/>
          </p:cNvSpPr>
          <p:nvPr>
            <p:ph type="body" sz="quarter" idx="13"/>
          </p:nvPr>
        </p:nvSpPr>
        <p:spPr>
          <a:xfrm>
            <a:off x="323850" y="854996"/>
            <a:ext cx="8496300" cy="336244"/>
          </a:xfrm>
        </p:spPr>
        <p:txBody>
          <a:bodyPr lIns="0" tIns="0" rIns="0" bIns="0" anchor="t" anchorCtr="0">
            <a:noAutofit/>
          </a:bodyPr>
          <a:lstStyle>
            <a:lvl1pPr>
              <a:buNone/>
              <a:defRPr sz="2000"/>
            </a:lvl1pPr>
          </a:lstStyle>
          <a:p>
            <a:pPr lvl="0"/>
            <a:r>
              <a:rPr lang="de-DE" smtClean="0"/>
              <a:t>Textmasterformat bearbeiten</a:t>
            </a:r>
          </a:p>
        </p:txBody>
      </p:sp>
      <p:sp>
        <p:nvSpPr>
          <p:cNvPr id="8" name="Flowchart: Manual Input 7"/>
          <p:cNvSpPr/>
          <p:nvPr userDrawn="1"/>
        </p:nvSpPr>
        <p:spPr bwMode="auto">
          <a:xfrm>
            <a:off x="0" y="6741369"/>
            <a:ext cx="9144000" cy="116632"/>
          </a:xfrm>
          <a:prstGeom prst="flowChartManualInput">
            <a:avLst/>
          </a:prstGeom>
          <a:solidFill>
            <a:srgbClr val="C00000"/>
          </a:solidFill>
          <a:ln w="12700">
            <a:solidFill>
              <a:srgbClr val="A50021"/>
            </a:solidFill>
            <a:round/>
            <a:headEnd/>
            <a:tailEnd/>
          </a:ln>
        </p:spPr>
        <p:txBody>
          <a:bodyPr rtlCol="0" anchor="ctr"/>
          <a:lstStyle/>
          <a:p>
            <a:pPr algn="ctr"/>
            <a:endParaRPr lang="en-US" dirty="0"/>
          </a:p>
        </p:txBody>
      </p:sp>
      <p:grpSp>
        <p:nvGrpSpPr>
          <p:cNvPr id="6" name="Group 5"/>
          <p:cNvGrpSpPr/>
          <p:nvPr userDrawn="1"/>
        </p:nvGrpSpPr>
        <p:grpSpPr>
          <a:xfrm>
            <a:off x="8176123" y="188641"/>
            <a:ext cx="792088" cy="778274"/>
            <a:chOff x="2627784" y="1700808"/>
            <a:chExt cx="3737589" cy="3672408"/>
          </a:xfrm>
        </p:grpSpPr>
        <p:sp>
          <p:nvSpPr>
            <p:cNvPr id="10" name="Ellipse 26"/>
            <p:cNvSpPr/>
            <p:nvPr userDrawn="1"/>
          </p:nvSpPr>
          <p:spPr bwMode="gray">
            <a:xfrm>
              <a:off x="2655667" y="1700808"/>
              <a:ext cx="3494984" cy="3495803"/>
            </a:xfrm>
            <a:prstGeom prst="ellipse">
              <a:avLst/>
            </a:prstGeom>
            <a:blipFill dpi="0" rotWithShape="1">
              <a:blip r:embed="rId2" cstate="print"/>
              <a:srcRect/>
              <a:stretch>
                <a:fillRect l="-1000" t="-1000" r="-1000" b="-1000"/>
              </a:stretch>
            </a:blipFill>
            <a:ln>
              <a:noFill/>
            </a:ln>
            <a:effectLst>
              <a:outerShdw blurRad="127000" dist="88900" dir="18900000" sy="23000" kx="-1200000" algn="b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80000"/>
                </a:lnSpc>
              </a:pPr>
              <a:r>
                <a:rPr lang="en-US" sz="800" b="1" noProof="1" smtClean="0">
                  <a:solidFill>
                    <a:srgbClr val="FFFFFF"/>
                  </a:solidFill>
                  <a:effectLst>
                    <a:outerShdw blurRad="190500" algn="ctr" rotWithShape="0">
                      <a:prstClr val="black">
                        <a:alpha val="50000"/>
                      </a:prstClr>
                    </a:outerShdw>
                  </a:effectLst>
                  <a:cs typeface="Arial" charset="0"/>
                </a:rPr>
                <a:t> </a:t>
              </a:r>
              <a:r>
                <a:rPr lang="en-US" sz="3600" b="1" noProof="1" smtClean="0">
                  <a:solidFill>
                    <a:srgbClr val="FFFFFF"/>
                  </a:solidFill>
                  <a:effectLst>
                    <a:outerShdw blurRad="190500" algn="ctr" rotWithShape="0">
                      <a:prstClr val="black">
                        <a:alpha val="50000"/>
                      </a:prstClr>
                    </a:outerShdw>
                  </a:effectLst>
                  <a:cs typeface="Arial" charset="0"/>
                </a:rPr>
                <a:t> </a:t>
              </a:r>
              <a:endParaRPr lang="en-US" sz="3600" b="1" noProof="1">
                <a:solidFill>
                  <a:srgbClr val="FFFFFF"/>
                </a:solidFill>
                <a:effectLst>
                  <a:outerShdw blurRad="190500" algn="ctr" rotWithShape="0">
                    <a:prstClr val="black">
                      <a:alpha val="50000"/>
                    </a:prstClr>
                  </a:outerShdw>
                </a:effectLst>
                <a:cs typeface="Arial" charset="0"/>
              </a:endParaRPr>
            </a:p>
          </p:txBody>
        </p:sp>
        <p:grpSp>
          <p:nvGrpSpPr>
            <p:cNvPr id="11" name="Gruppieren 1"/>
            <p:cNvGrpSpPr/>
            <p:nvPr userDrawn="1"/>
          </p:nvGrpSpPr>
          <p:grpSpPr>
            <a:xfrm>
              <a:off x="2627784" y="1897222"/>
              <a:ext cx="3737589" cy="3475994"/>
              <a:chOff x="2649843" y="1910702"/>
              <a:chExt cx="3852655" cy="3583006"/>
            </a:xfrm>
          </p:grpSpPr>
          <p:sp>
            <p:nvSpPr>
              <p:cNvPr id="12" name="_color1"/>
              <p:cNvSpPr>
                <a:spLocks/>
              </p:cNvSpPr>
              <p:nvPr/>
            </p:nvSpPr>
            <p:spPr bwMode="gray">
              <a:xfrm>
                <a:off x="5315348" y="3369705"/>
                <a:ext cx="290710" cy="248921"/>
              </a:xfrm>
              <a:custGeom>
                <a:avLst/>
                <a:gdLst>
                  <a:gd name="connsiteX0" fmla="*/ 8250 w 10000"/>
                  <a:gd name="connsiteY0" fmla="*/ 6350 h 10000"/>
                  <a:gd name="connsiteX1" fmla="*/ 6188 w 10000"/>
                  <a:gd name="connsiteY1" fmla="*/ 2409 h 10000"/>
                  <a:gd name="connsiteX2" fmla="*/ 5461 w 10000"/>
                  <a:gd name="connsiteY2" fmla="*/ 1196 h 10000"/>
                  <a:gd name="connsiteX3" fmla="*/ 0 w 10000"/>
                  <a:gd name="connsiteY3" fmla="*/ 0 h 10000"/>
                  <a:gd name="connsiteX4" fmla="*/ 4000 w 10000"/>
                  <a:gd name="connsiteY4" fmla="*/ 8102 h 10000"/>
                  <a:gd name="connsiteX5" fmla="*/ 10000 w 10000"/>
                  <a:gd name="connsiteY5" fmla="*/ 10000 h 10000"/>
                  <a:gd name="connsiteX6" fmla="*/ 8250 w 10000"/>
                  <a:gd name="connsiteY6" fmla="*/ 6350 h 10000"/>
                  <a:gd name="connsiteX0" fmla="*/ 8250 w 10000"/>
                  <a:gd name="connsiteY0" fmla="*/ 6350 h 10000"/>
                  <a:gd name="connsiteX1" fmla="*/ 6188 w 10000"/>
                  <a:gd name="connsiteY1" fmla="*/ 2409 h 10000"/>
                  <a:gd name="connsiteX2" fmla="*/ 5625 w 10000"/>
                  <a:gd name="connsiteY2" fmla="*/ 1579 h 10000"/>
                  <a:gd name="connsiteX3" fmla="*/ 0 w 10000"/>
                  <a:gd name="connsiteY3" fmla="*/ 0 h 10000"/>
                  <a:gd name="connsiteX4" fmla="*/ 4000 w 10000"/>
                  <a:gd name="connsiteY4" fmla="*/ 8102 h 10000"/>
                  <a:gd name="connsiteX5" fmla="*/ 10000 w 10000"/>
                  <a:gd name="connsiteY5" fmla="*/ 10000 h 10000"/>
                  <a:gd name="connsiteX6" fmla="*/ 8250 w 10000"/>
                  <a:gd name="connsiteY6" fmla="*/ 6350 h 10000"/>
                  <a:gd name="connsiteX0" fmla="*/ 8250 w 10000"/>
                  <a:gd name="connsiteY0" fmla="*/ 6350 h 10000"/>
                  <a:gd name="connsiteX1" fmla="*/ 6188 w 10000"/>
                  <a:gd name="connsiteY1" fmla="*/ 2409 h 10000"/>
                  <a:gd name="connsiteX2" fmla="*/ 5625 w 10000"/>
                  <a:gd name="connsiteY2" fmla="*/ 1579 h 10000"/>
                  <a:gd name="connsiteX3" fmla="*/ 0 w 10000"/>
                  <a:gd name="connsiteY3" fmla="*/ 0 h 10000"/>
                  <a:gd name="connsiteX4" fmla="*/ 4328 w 10000"/>
                  <a:gd name="connsiteY4" fmla="*/ 8389 h 10000"/>
                  <a:gd name="connsiteX5" fmla="*/ 10000 w 10000"/>
                  <a:gd name="connsiteY5" fmla="*/ 10000 h 10000"/>
                  <a:gd name="connsiteX6" fmla="*/ 8250 w 10000"/>
                  <a:gd name="connsiteY6" fmla="*/ 6350 h 10000"/>
                  <a:gd name="connsiteX0" fmla="*/ 8250 w 10000"/>
                  <a:gd name="connsiteY0" fmla="*/ 6350 h 10000"/>
                  <a:gd name="connsiteX1" fmla="*/ 6188 w 10000"/>
                  <a:gd name="connsiteY1" fmla="*/ 2409 h 10000"/>
                  <a:gd name="connsiteX2" fmla="*/ 5707 w 10000"/>
                  <a:gd name="connsiteY2" fmla="*/ 1292 h 10000"/>
                  <a:gd name="connsiteX3" fmla="*/ 0 w 10000"/>
                  <a:gd name="connsiteY3" fmla="*/ 0 h 10000"/>
                  <a:gd name="connsiteX4" fmla="*/ 4328 w 10000"/>
                  <a:gd name="connsiteY4" fmla="*/ 8389 h 10000"/>
                  <a:gd name="connsiteX5" fmla="*/ 10000 w 10000"/>
                  <a:gd name="connsiteY5" fmla="*/ 10000 h 10000"/>
                  <a:gd name="connsiteX6" fmla="*/ 8250 w 10000"/>
                  <a:gd name="connsiteY6" fmla="*/ 635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a:moveTo>
                      <a:pt x="8250" y="6350"/>
                    </a:moveTo>
                    <a:lnTo>
                      <a:pt x="6188" y="2409"/>
                    </a:lnTo>
                    <a:lnTo>
                      <a:pt x="5707" y="1292"/>
                    </a:lnTo>
                    <a:lnTo>
                      <a:pt x="0" y="0"/>
                    </a:lnTo>
                    <a:lnTo>
                      <a:pt x="4328" y="8389"/>
                    </a:lnTo>
                    <a:lnTo>
                      <a:pt x="10000" y="10000"/>
                    </a:lnTo>
                    <a:lnTo>
                      <a:pt x="8250" y="635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r>
                  <a:rPr lang="en-GB" dirty="0" smtClean="0"/>
                  <a:t> </a:t>
                </a:r>
                <a:endParaRPr lang="en-GB" dirty="0"/>
              </a:p>
            </p:txBody>
          </p:sp>
          <p:sp>
            <p:nvSpPr>
              <p:cNvPr id="13" name="_color1"/>
              <p:cNvSpPr>
                <a:spLocks/>
              </p:cNvSpPr>
              <p:nvPr/>
            </p:nvSpPr>
            <p:spPr bwMode="gray">
              <a:xfrm>
                <a:off x="6010107" y="4398169"/>
                <a:ext cx="153039" cy="157162"/>
              </a:xfrm>
              <a:custGeom>
                <a:avLst/>
                <a:gdLst/>
                <a:ahLst/>
                <a:cxnLst>
                  <a:cxn ang="0">
                    <a:pos x="0" y="20"/>
                  </a:cxn>
                  <a:cxn ang="0">
                    <a:pos x="35" y="36"/>
                  </a:cxn>
                  <a:cxn ang="0">
                    <a:pos x="16" y="0"/>
                  </a:cxn>
                  <a:cxn ang="0">
                    <a:pos x="0" y="20"/>
                  </a:cxn>
                </a:cxnLst>
                <a:rect l="0" t="0" r="r" b="b"/>
                <a:pathLst>
                  <a:path w="35" h="36">
                    <a:moveTo>
                      <a:pt x="0" y="20"/>
                    </a:moveTo>
                    <a:cubicBezTo>
                      <a:pt x="35" y="36"/>
                      <a:pt x="35" y="36"/>
                      <a:pt x="35" y="36"/>
                    </a:cubicBezTo>
                    <a:cubicBezTo>
                      <a:pt x="16" y="0"/>
                      <a:pt x="16" y="0"/>
                      <a:pt x="16" y="0"/>
                    </a:cubicBezTo>
                    <a:cubicBezTo>
                      <a:pt x="11" y="6"/>
                      <a:pt x="6" y="12"/>
                      <a:pt x="0" y="20"/>
                    </a:cubicBezTo>
                    <a:close/>
                  </a:path>
                </a:pathLst>
              </a:custGeom>
              <a:solidFill>
                <a:schemeClr val="accent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_color1"/>
              <p:cNvSpPr>
                <a:spLocks/>
              </p:cNvSpPr>
              <p:nvPr/>
            </p:nvSpPr>
            <p:spPr bwMode="gray">
              <a:xfrm>
                <a:off x="6096749" y="2969978"/>
                <a:ext cx="276745" cy="850328"/>
              </a:xfrm>
              <a:custGeom>
                <a:avLst/>
                <a:gdLst>
                  <a:gd name="connsiteX0" fmla="*/ 8906 w 10000"/>
                  <a:gd name="connsiteY0" fmla="*/ 4747 h 10000"/>
                  <a:gd name="connsiteX1" fmla="*/ 6563 w 10000"/>
                  <a:gd name="connsiteY1" fmla="*/ 505 h 10000"/>
                  <a:gd name="connsiteX2" fmla="*/ 6094 w 10000"/>
                  <a:gd name="connsiteY2" fmla="*/ 0 h 10000"/>
                  <a:gd name="connsiteX3" fmla="*/ 0 w 10000"/>
                  <a:gd name="connsiteY3" fmla="*/ 556 h 10000"/>
                  <a:gd name="connsiteX4" fmla="*/ 3281 w 10000"/>
                  <a:gd name="connsiteY4" fmla="*/ 9949 h 10000"/>
                  <a:gd name="connsiteX5" fmla="*/ 10000 w 10000"/>
                  <a:gd name="connsiteY5" fmla="*/ 10000 h 10000"/>
                  <a:gd name="connsiteX6" fmla="*/ 8906 w 10000"/>
                  <a:gd name="connsiteY6" fmla="*/ 4747 h 10000"/>
                  <a:gd name="connsiteX0" fmla="*/ 8906 w 10000"/>
                  <a:gd name="connsiteY0" fmla="*/ 4747 h 10000"/>
                  <a:gd name="connsiteX1" fmla="*/ 6563 w 10000"/>
                  <a:gd name="connsiteY1" fmla="*/ 505 h 10000"/>
                  <a:gd name="connsiteX2" fmla="*/ 6094 w 10000"/>
                  <a:gd name="connsiteY2" fmla="*/ 0 h 10000"/>
                  <a:gd name="connsiteX3" fmla="*/ 0 w 10000"/>
                  <a:gd name="connsiteY3" fmla="*/ 584 h 10000"/>
                  <a:gd name="connsiteX4" fmla="*/ 3281 w 10000"/>
                  <a:gd name="connsiteY4" fmla="*/ 9949 h 10000"/>
                  <a:gd name="connsiteX5" fmla="*/ 10000 w 10000"/>
                  <a:gd name="connsiteY5" fmla="*/ 10000 h 10000"/>
                  <a:gd name="connsiteX6" fmla="*/ 8906 w 10000"/>
                  <a:gd name="connsiteY6" fmla="*/ 4747 h 10000"/>
                  <a:gd name="connsiteX0" fmla="*/ 8993 w 10087"/>
                  <a:gd name="connsiteY0" fmla="*/ 4747 h 10000"/>
                  <a:gd name="connsiteX1" fmla="*/ 6650 w 10087"/>
                  <a:gd name="connsiteY1" fmla="*/ 505 h 10000"/>
                  <a:gd name="connsiteX2" fmla="*/ 6181 w 10087"/>
                  <a:gd name="connsiteY2" fmla="*/ 0 h 10000"/>
                  <a:gd name="connsiteX3" fmla="*/ 0 w 10087"/>
                  <a:gd name="connsiteY3" fmla="*/ 528 h 10000"/>
                  <a:gd name="connsiteX4" fmla="*/ 3368 w 10087"/>
                  <a:gd name="connsiteY4" fmla="*/ 9949 h 10000"/>
                  <a:gd name="connsiteX5" fmla="*/ 10087 w 10087"/>
                  <a:gd name="connsiteY5" fmla="*/ 10000 h 10000"/>
                  <a:gd name="connsiteX6" fmla="*/ 8993 w 10087"/>
                  <a:gd name="connsiteY6" fmla="*/ 4747 h 10000"/>
                  <a:gd name="connsiteX0" fmla="*/ 8993 w 10087"/>
                  <a:gd name="connsiteY0" fmla="*/ 4747 h 10000"/>
                  <a:gd name="connsiteX1" fmla="*/ 6650 w 10087"/>
                  <a:gd name="connsiteY1" fmla="*/ 505 h 10000"/>
                  <a:gd name="connsiteX2" fmla="*/ 6181 w 10087"/>
                  <a:gd name="connsiteY2" fmla="*/ 0 h 10000"/>
                  <a:gd name="connsiteX3" fmla="*/ 0 w 10087"/>
                  <a:gd name="connsiteY3" fmla="*/ 528 h 10000"/>
                  <a:gd name="connsiteX4" fmla="*/ 3368 w 10087"/>
                  <a:gd name="connsiteY4" fmla="*/ 9949 h 10000"/>
                  <a:gd name="connsiteX5" fmla="*/ 10087 w 10087"/>
                  <a:gd name="connsiteY5" fmla="*/ 10000 h 10000"/>
                  <a:gd name="connsiteX6" fmla="*/ 8993 w 10087"/>
                  <a:gd name="connsiteY6" fmla="*/ 474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87" h="10000">
                    <a:moveTo>
                      <a:pt x="8993" y="4747"/>
                    </a:moveTo>
                    <a:cubicBezTo>
                      <a:pt x="8681" y="3071"/>
                      <a:pt x="7275" y="1515"/>
                      <a:pt x="6650" y="505"/>
                    </a:cubicBezTo>
                    <a:cubicBezTo>
                      <a:pt x="6337" y="202"/>
                      <a:pt x="6181" y="51"/>
                      <a:pt x="6181" y="0"/>
                    </a:cubicBezTo>
                    <a:lnTo>
                      <a:pt x="0" y="528"/>
                    </a:lnTo>
                    <a:lnTo>
                      <a:pt x="3368" y="9949"/>
                    </a:lnTo>
                    <a:lnTo>
                      <a:pt x="10087" y="10000"/>
                    </a:lnTo>
                    <a:cubicBezTo>
                      <a:pt x="10087" y="10000"/>
                      <a:pt x="9740" y="6638"/>
                      <a:pt x="8993" y="4747"/>
                    </a:cubicBezTo>
                    <a:close/>
                  </a:path>
                </a:pathLst>
              </a:custGeom>
              <a:solidFill>
                <a:schemeClr val="accent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_color1"/>
              <p:cNvSpPr>
                <a:spLocks/>
              </p:cNvSpPr>
              <p:nvPr/>
            </p:nvSpPr>
            <p:spPr bwMode="gray">
              <a:xfrm>
                <a:off x="2783225" y="3218899"/>
                <a:ext cx="3497942" cy="2274809"/>
              </a:xfrm>
              <a:custGeom>
                <a:avLst/>
                <a:gdLst>
                  <a:gd name="connsiteX0" fmla="*/ 9926 w 10027"/>
                  <a:gd name="connsiteY0" fmla="*/ 0 h 10000"/>
                  <a:gd name="connsiteX1" fmla="*/ 7712 w 10027"/>
                  <a:gd name="connsiteY1" fmla="*/ 792 h 10000"/>
                  <a:gd name="connsiteX2" fmla="*/ 7712 w 10027"/>
                  <a:gd name="connsiteY2" fmla="*/ 811 h 10000"/>
                  <a:gd name="connsiteX3" fmla="*/ 7761 w 10027"/>
                  <a:gd name="connsiteY3" fmla="*/ 925 h 10000"/>
                  <a:gd name="connsiteX4" fmla="*/ 7934 w 10027"/>
                  <a:gd name="connsiteY4" fmla="*/ 1358 h 10000"/>
                  <a:gd name="connsiteX5" fmla="*/ 8081 w 10027"/>
                  <a:gd name="connsiteY5" fmla="*/ 1755 h 10000"/>
                  <a:gd name="connsiteX6" fmla="*/ 8093 w 10027"/>
                  <a:gd name="connsiteY6" fmla="*/ 1774 h 10000"/>
                  <a:gd name="connsiteX7" fmla="*/ 2891 w 10027"/>
                  <a:gd name="connsiteY7" fmla="*/ 6906 h 10000"/>
                  <a:gd name="connsiteX8" fmla="*/ 369 w 10027"/>
                  <a:gd name="connsiteY8" fmla="*/ 6604 h 10000"/>
                  <a:gd name="connsiteX9" fmla="*/ 0 w 10027"/>
                  <a:gd name="connsiteY9" fmla="*/ 6170 h 10000"/>
                  <a:gd name="connsiteX10" fmla="*/ 2042 w 10027"/>
                  <a:gd name="connsiteY10" fmla="*/ 8679 h 10000"/>
                  <a:gd name="connsiteX11" fmla="*/ 4465 w 10027"/>
                  <a:gd name="connsiteY11" fmla="*/ 9736 h 10000"/>
                  <a:gd name="connsiteX12" fmla="*/ 8339 w 10027"/>
                  <a:gd name="connsiteY12" fmla="*/ 6981 h 10000"/>
                  <a:gd name="connsiteX13" fmla="*/ 9250 w 10027"/>
                  <a:gd name="connsiteY13" fmla="*/ 5585 h 10000"/>
                  <a:gd name="connsiteX14" fmla="*/ 9446 w 10027"/>
                  <a:gd name="connsiteY14" fmla="*/ 5208 h 10000"/>
                  <a:gd name="connsiteX15" fmla="*/ 9680 w 10027"/>
                  <a:gd name="connsiteY15" fmla="*/ 5887 h 10000"/>
                  <a:gd name="connsiteX16" fmla="*/ 9951 w 10027"/>
                  <a:gd name="connsiteY16" fmla="*/ 3094 h 10000"/>
                  <a:gd name="connsiteX17" fmla="*/ 9926 w 10027"/>
                  <a:gd name="connsiteY1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27" h="10000">
                    <a:moveTo>
                      <a:pt x="9926" y="0"/>
                    </a:moveTo>
                    <a:lnTo>
                      <a:pt x="7712" y="792"/>
                    </a:lnTo>
                    <a:lnTo>
                      <a:pt x="7712" y="811"/>
                    </a:lnTo>
                    <a:lnTo>
                      <a:pt x="7761" y="925"/>
                    </a:lnTo>
                    <a:lnTo>
                      <a:pt x="7934" y="1358"/>
                    </a:lnTo>
                    <a:lnTo>
                      <a:pt x="8081" y="1755"/>
                    </a:lnTo>
                    <a:lnTo>
                      <a:pt x="8093" y="1774"/>
                    </a:lnTo>
                    <a:cubicBezTo>
                      <a:pt x="7306" y="3132"/>
                      <a:pt x="5228" y="6208"/>
                      <a:pt x="2891" y="6906"/>
                    </a:cubicBezTo>
                    <a:cubicBezTo>
                      <a:pt x="1292" y="7377"/>
                      <a:pt x="824" y="7113"/>
                      <a:pt x="369" y="6604"/>
                    </a:cubicBezTo>
                    <a:cubicBezTo>
                      <a:pt x="258" y="6472"/>
                      <a:pt x="135" y="6321"/>
                      <a:pt x="0" y="6170"/>
                    </a:cubicBezTo>
                    <a:lnTo>
                      <a:pt x="2042" y="8679"/>
                    </a:lnTo>
                    <a:cubicBezTo>
                      <a:pt x="2042" y="8679"/>
                      <a:pt x="3112" y="10000"/>
                      <a:pt x="4465" y="9736"/>
                    </a:cubicBezTo>
                    <a:cubicBezTo>
                      <a:pt x="6039" y="9434"/>
                      <a:pt x="7060" y="8736"/>
                      <a:pt x="8339" y="6981"/>
                    </a:cubicBezTo>
                    <a:cubicBezTo>
                      <a:pt x="8758" y="6396"/>
                      <a:pt x="9041" y="5943"/>
                      <a:pt x="9250" y="5585"/>
                    </a:cubicBezTo>
                    <a:cubicBezTo>
                      <a:pt x="9323" y="5434"/>
                      <a:pt x="9385" y="5321"/>
                      <a:pt x="9446" y="5208"/>
                    </a:cubicBezTo>
                    <a:lnTo>
                      <a:pt x="9680" y="5887"/>
                    </a:lnTo>
                    <a:cubicBezTo>
                      <a:pt x="9680" y="5887"/>
                      <a:pt x="9902" y="3962"/>
                      <a:pt x="9951" y="3094"/>
                    </a:cubicBezTo>
                    <a:cubicBezTo>
                      <a:pt x="10027" y="1849"/>
                      <a:pt x="9926" y="0"/>
                      <a:pt x="9926" y="0"/>
                    </a:cubicBezTo>
                    <a:close/>
                  </a:path>
                </a:pathLst>
              </a:custGeom>
              <a:gradFill flip="none" rotWithShape="1">
                <a:gsLst>
                  <a:gs pos="29000">
                    <a:schemeClr val="accent1">
                      <a:lumMod val="75000"/>
                    </a:schemeClr>
                  </a:gs>
                  <a:gs pos="88000">
                    <a:schemeClr val="accent1">
                      <a:lumMod val="20000"/>
                      <a:lumOff val="80000"/>
                    </a:schemeClr>
                  </a:gs>
                </a:gsLst>
                <a:lin ang="8100000" scaled="1"/>
                <a:tileRect/>
              </a:gradFill>
              <a:ln w="9525">
                <a:noFill/>
                <a:round/>
                <a:headEnd/>
                <a:tailEnd/>
              </a:ln>
              <a:effectLst/>
            </p:spPr>
            <p:txBody>
              <a:bodyPr/>
              <a:lstStyle/>
              <a:p>
                <a:endParaRPr lang="en-GB" dirty="0"/>
              </a:p>
            </p:txBody>
          </p:sp>
          <p:sp>
            <p:nvSpPr>
              <p:cNvPr id="16" name="_color1"/>
              <p:cNvSpPr>
                <a:spLocks/>
              </p:cNvSpPr>
              <p:nvPr/>
            </p:nvSpPr>
            <p:spPr bwMode="gray">
              <a:xfrm>
                <a:off x="5310586" y="3218900"/>
                <a:ext cx="935724" cy="182950"/>
              </a:xfrm>
              <a:custGeom>
                <a:avLst/>
                <a:gdLst>
                  <a:gd name="connsiteX0" fmla="*/ 1748 w 10000"/>
                  <a:gd name="connsiteY0" fmla="*/ 10000 h 10000"/>
                  <a:gd name="connsiteX1" fmla="*/ 10000 w 10000"/>
                  <a:gd name="connsiteY1" fmla="*/ 0 h 10000"/>
                  <a:gd name="connsiteX2" fmla="*/ 8796 w 10000"/>
                  <a:gd name="connsiteY2" fmla="*/ 980 h 10000"/>
                  <a:gd name="connsiteX3" fmla="*/ 0 w 10000"/>
                  <a:gd name="connsiteY3" fmla="*/ 8137 h 10000"/>
                  <a:gd name="connsiteX4" fmla="*/ 1748 w 10000"/>
                  <a:gd name="connsiteY4" fmla="*/ 10000 h 10000"/>
                  <a:gd name="connsiteX0" fmla="*/ 1824 w 10000"/>
                  <a:gd name="connsiteY0" fmla="*/ 8844 h 8844"/>
                  <a:gd name="connsiteX1" fmla="*/ 10000 w 10000"/>
                  <a:gd name="connsiteY1" fmla="*/ 0 h 8844"/>
                  <a:gd name="connsiteX2" fmla="*/ 8796 w 10000"/>
                  <a:gd name="connsiteY2" fmla="*/ 980 h 8844"/>
                  <a:gd name="connsiteX3" fmla="*/ 0 w 10000"/>
                  <a:gd name="connsiteY3" fmla="*/ 8137 h 8844"/>
                  <a:gd name="connsiteX4" fmla="*/ 1824 w 10000"/>
                  <a:gd name="connsiteY4" fmla="*/ 8844 h 8844"/>
                  <a:gd name="connsiteX0" fmla="*/ 1799 w 10000"/>
                  <a:gd name="connsiteY0" fmla="*/ 11017 h 11017"/>
                  <a:gd name="connsiteX1" fmla="*/ 10000 w 10000"/>
                  <a:gd name="connsiteY1" fmla="*/ 0 h 11017"/>
                  <a:gd name="connsiteX2" fmla="*/ 8796 w 10000"/>
                  <a:gd name="connsiteY2" fmla="*/ 1108 h 11017"/>
                  <a:gd name="connsiteX3" fmla="*/ 0 w 10000"/>
                  <a:gd name="connsiteY3" fmla="*/ 9201 h 11017"/>
                  <a:gd name="connsiteX4" fmla="*/ 1799 w 10000"/>
                  <a:gd name="connsiteY4" fmla="*/ 11017 h 11017"/>
                  <a:gd name="connsiteX0" fmla="*/ 1748 w 10000"/>
                  <a:gd name="connsiteY0" fmla="*/ 11162 h 11162"/>
                  <a:gd name="connsiteX1" fmla="*/ 10000 w 10000"/>
                  <a:gd name="connsiteY1" fmla="*/ 0 h 11162"/>
                  <a:gd name="connsiteX2" fmla="*/ 8796 w 10000"/>
                  <a:gd name="connsiteY2" fmla="*/ 1108 h 11162"/>
                  <a:gd name="connsiteX3" fmla="*/ 0 w 10000"/>
                  <a:gd name="connsiteY3" fmla="*/ 9201 h 11162"/>
                  <a:gd name="connsiteX4" fmla="*/ 1748 w 10000"/>
                  <a:gd name="connsiteY4" fmla="*/ 11162 h 11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1162">
                    <a:moveTo>
                      <a:pt x="1748" y="11162"/>
                    </a:moveTo>
                    <a:lnTo>
                      <a:pt x="10000" y="0"/>
                    </a:lnTo>
                    <a:lnTo>
                      <a:pt x="8796" y="1108"/>
                    </a:lnTo>
                    <a:lnTo>
                      <a:pt x="0" y="9201"/>
                    </a:lnTo>
                    <a:lnTo>
                      <a:pt x="1748" y="11162"/>
                    </a:lnTo>
                    <a:close/>
                  </a:path>
                </a:pathLst>
              </a:custGeom>
              <a:solidFill>
                <a:schemeClr val="accent1">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_color1"/>
              <p:cNvSpPr>
                <a:spLocks/>
              </p:cNvSpPr>
              <p:nvPr/>
            </p:nvSpPr>
            <p:spPr bwMode="gray">
              <a:xfrm>
                <a:off x="5944698" y="2266822"/>
                <a:ext cx="557800" cy="1553483"/>
              </a:xfrm>
              <a:custGeom>
                <a:avLst/>
                <a:gdLst/>
                <a:ahLst/>
                <a:cxnLst>
                  <a:cxn ang="0">
                    <a:pos x="105" y="201"/>
                  </a:cxn>
                  <a:cxn ang="0">
                    <a:pos x="18" y="0"/>
                  </a:cxn>
                  <a:cxn ang="0">
                    <a:pos x="21" y="7"/>
                  </a:cxn>
                  <a:cxn ang="0">
                    <a:pos x="29" y="80"/>
                  </a:cxn>
                  <a:cxn ang="0">
                    <a:pos x="0" y="174"/>
                  </a:cxn>
                  <a:cxn ang="0">
                    <a:pos x="0" y="174"/>
                  </a:cxn>
                  <a:cxn ang="0">
                    <a:pos x="0" y="174"/>
                  </a:cxn>
                  <a:cxn ang="0">
                    <a:pos x="57" y="166"/>
                  </a:cxn>
                  <a:cxn ang="0">
                    <a:pos x="75" y="163"/>
                  </a:cxn>
                  <a:cxn ang="0">
                    <a:pos x="75" y="164"/>
                  </a:cxn>
                  <a:cxn ang="0">
                    <a:pos x="78" y="174"/>
                  </a:cxn>
                  <a:cxn ang="0">
                    <a:pos x="93" y="258"/>
                  </a:cxn>
                  <a:cxn ang="0">
                    <a:pos x="100" y="362"/>
                  </a:cxn>
                  <a:cxn ang="0">
                    <a:pos x="105" y="201"/>
                  </a:cxn>
                </a:cxnLst>
                <a:rect l="0" t="0" r="r" b="b"/>
                <a:pathLst>
                  <a:path w="130" h="362">
                    <a:moveTo>
                      <a:pt x="105" y="201"/>
                    </a:moveTo>
                    <a:cubicBezTo>
                      <a:pt x="86" y="146"/>
                      <a:pt x="39" y="44"/>
                      <a:pt x="18" y="0"/>
                    </a:cubicBezTo>
                    <a:cubicBezTo>
                      <a:pt x="19" y="2"/>
                      <a:pt x="20" y="4"/>
                      <a:pt x="21" y="7"/>
                    </a:cubicBezTo>
                    <a:cubicBezTo>
                      <a:pt x="27" y="24"/>
                      <a:pt x="31" y="50"/>
                      <a:pt x="29" y="80"/>
                    </a:cubicBezTo>
                    <a:cubicBezTo>
                      <a:pt x="25" y="128"/>
                      <a:pt x="2" y="170"/>
                      <a:pt x="0" y="174"/>
                    </a:cubicBezTo>
                    <a:cubicBezTo>
                      <a:pt x="0" y="174"/>
                      <a:pt x="0" y="174"/>
                      <a:pt x="0" y="174"/>
                    </a:cubicBezTo>
                    <a:cubicBezTo>
                      <a:pt x="0" y="174"/>
                      <a:pt x="0" y="174"/>
                      <a:pt x="0" y="174"/>
                    </a:cubicBezTo>
                    <a:cubicBezTo>
                      <a:pt x="0" y="174"/>
                      <a:pt x="39" y="169"/>
                      <a:pt x="57" y="166"/>
                    </a:cubicBezTo>
                    <a:cubicBezTo>
                      <a:pt x="75" y="163"/>
                      <a:pt x="75" y="163"/>
                      <a:pt x="75" y="163"/>
                    </a:cubicBezTo>
                    <a:cubicBezTo>
                      <a:pt x="75" y="163"/>
                      <a:pt x="75" y="164"/>
                      <a:pt x="75" y="164"/>
                    </a:cubicBezTo>
                    <a:cubicBezTo>
                      <a:pt x="75" y="165"/>
                      <a:pt x="76" y="168"/>
                      <a:pt x="78" y="174"/>
                    </a:cubicBezTo>
                    <a:cubicBezTo>
                      <a:pt x="82" y="194"/>
                      <a:pt x="88" y="214"/>
                      <a:pt x="93" y="258"/>
                    </a:cubicBezTo>
                    <a:cubicBezTo>
                      <a:pt x="96" y="286"/>
                      <a:pt x="100" y="362"/>
                      <a:pt x="100" y="362"/>
                    </a:cubicBezTo>
                    <a:cubicBezTo>
                      <a:pt x="100" y="362"/>
                      <a:pt x="130" y="273"/>
                      <a:pt x="105" y="201"/>
                    </a:cubicBezTo>
                    <a:close/>
                  </a:path>
                </a:pathLst>
              </a:custGeom>
              <a:gradFill>
                <a:gsLst>
                  <a:gs pos="0">
                    <a:schemeClr val="accent1">
                      <a:lumMod val="20000"/>
                      <a:lumOff val="80000"/>
                    </a:schemeClr>
                  </a:gs>
                  <a:gs pos="57000">
                    <a:schemeClr val="accent1">
                      <a:lumMod val="75000"/>
                    </a:schemeClr>
                  </a:gs>
                </a:gsLst>
                <a:lin ang="8100000" scaled="1"/>
              </a:gra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_color1"/>
              <p:cNvSpPr>
                <a:spLocks/>
              </p:cNvSpPr>
              <p:nvPr/>
            </p:nvSpPr>
            <p:spPr bwMode="gray">
              <a:xfrm>
                <a:off x="5442914" y="2005643"/>
                <a:ext cx="445130" cy="466056"/>
              </a:xfrm>
              <a:custGeom>
                <a:avLst/>
                <a:gdLst>
                  <a:gd name="connsiteX0" fmla="*/ 0 w 9608"/>
                  <a:gd name="connsiteY0" fmla="*/ 0 h 10000"/>
                  <a:gd name="connsiteX1" fmla="*/ 9608 w 9608"/>
                  <a:gd name="connsiteY1" fmla="*/ 10000 h 10000"/>
                  <a:gd name="connsiteX2" fmla="*/ 7157 w 9608"/>
                  <a:gd name="connsiteY2" fmla="*/ 3333 h 10000"/>
                  <a:gd name="connsiteX3" fmla="*/ 1275 w 9608"/>
                  <a:gd name="connsiteY3" fmla="*/ 381 h 10000"/>
                  <a:gd name="connsiteX4" fmla="*/ 0 w 9608"/>
                  <a:gd name="connsiteY4" fmla="*/ 0 h 10000"/>
                  <a:gd name="connsiteX0" fmla="*/ 0 w 10500"/>
                  <a:gd name="connsiteY0" fmla="*/ 0 h 10000"/>
                  <a:gd name="connsiteX1" fmla="*/ 10500 w 10500"/>
                  <a:gd name="connsiteY1" fmla="*/ 10000 h 10000"/>
                  <a:gd name="connsiteX2" fmla="*/ 7949 w 10500"/>
                  <a:gd name="connsiteY2" fmla="*/ 3333 h 10000"/>
                  <a:gd name="connsiteX3" fmla="*/ 1827 w 10500"/>
                  <a:gd name="connsiteY3" fmla="*/ 381 h 10000"/>
                  <a:gd name="connsiteX4" fmla="*/ 0 w 10500"/>
                  <a:gd name="connsiteY4" fmla="*/ 0 h 10000"/>
                  <a:gd name="connsiteX0" fmla="*/ 0 w 10389"/>
                  <a:gd name="connsiteY0" fmla="*/ 0 h 10156"/>
                  <a:gd name="connsiteX1" fmla="*/ 10389 w 10389"/>
                  <a:gd name="connsiteY1" fmla="*/ 10156 h 10156"/>
                  <a:gd name="connsiteX2" fmla="*/ 7949 w 10389"/>
                  <a:gd name="connsiteY2" fmla="*/ 3333 h 10156"/>
                  <a:gd name="connsiteX3" fmla="*/ 1827 w 10389"/>
                  <a:gd name="connsiteY3" fmla="*/ 381 h 10156"/>
                  <a:gd name="connsiteX4" fmla="*/ 0 w 10389"/>
                  <a:gd name="connsiteY4" fmla="*/ 0 h 10156"/>
                  <a:gd name="connsiteX0" fmla="*/ 0 w 10389"/>
                  <a:gd name="connsiteY0" fmla="*/ 0 h 10156"/>
                  <a:gd name="connsiteX1" fmla="*/ 10389 w 10389"/>
                  <a:gd name="connsiteY1" fmla="*/ 10156 h 10156"/>
                  <a:gd name="connsiteX2" fmla="*/ 7949 w 10389"/>
                  <a:gd name="connsiteY2" fmla="*/ 3333 h 10156"/>
                  <a:gd name="connsiteX3" fmla="*/ 1827 w 10389"/>
                  <a:gd name="connsiteY3" fmla="*/ 381 h 10156"/>
                  <a:gd name="connsiteX4" fmla="*/ 0 w 10389"/>
                  <a:gd name="connsiteY4" fmla="*/ 0 h 10156"/>
                  <a:gd name="connsiteX0" fmla="*/ 0 w 10389"/>
                  <a:gd name="connsiteY0" fmla="*/ 0 h 10156"/>
                  <a:gd name="connsiteX1" fmla="*/ 10389 w 10389"/>
                  <a:gd name="connsiteY1" fmla="*/ 10156 h 10156"/>
                  <a:gd name="connsiteX2" fmla="*/ 7949 w 10389"/>
                  <a:gd name="connsiteY2" fmla="*/ 3333 h 10156"/>
                  <a:gd name="connsiteX3" fmla="*/ 1827 w 10389"/>
                  <a:gd name="connsiteY3" fmla="*/ 381 h 10156"/>
                  <a:gd name="connsiteX4" fmla="*/ 0 w 10389"/>
                  <a:gd name="connsiteY4" fmla="*/ 0 h 10156"/>
                  <a:gd name="connsiteX0" fmla="*/ 0 w 10389"/>
                  <a:gd name="connsiteY0" fmla="*/ 0 h 10156"/>
                  <a:gd name="connsiteX1" fmla="*/ 10389 w 10389"/>
                  <a:gd name="connsiteY1" fmla="*/ 10156 h 10156"/>
                  <a:gd name="connsiteX2" fmla="*/ 7949 w 10389"/>
                  <a:gd name="connsiteY2" fmla="*/ 3333 h 10156"/>
                  <a:gd name="connsiteX3" fmla="*/ 1827 w 10389"/>
                  <a:gd name="connsiteY3" fmla="*/ 381 h 10156"/>
                  <a:gd name="connsiteX4" fmla="*/ 0 w 10389"/>
                  <a:gd name="connsiteY4" fmla="*/ 0 h 10156"/>
                  <a:gd name="connsiteX0" fmla="*/ 0 w 10389"/>
                  <a:gd name="connsiteY0" fmla="*/ 0 h 10156"/>
                  <a:gd name="connsiteX1" fmla="*/ 10389 w 10389"/>
                  <a:gd name="connsiteY1" fmla="*/ 10156 h 10156"/>
                  <a:gd name="connsiteX2" fmla="*/ 7949 w 10389"/>
                  <a:gd name="connsiteY2" fmla="*/ 3333 h 10156"/>
                  <a:gd name="connsiteX3" fmla="*/ 1827 w 10389"/>
                  <a:gd name="connsiteY3" fmla="*/ 381 h 10156"/>
                  <a:gd name="connsiteX4" fmla="*/ 0 w 10389"/>
                  <a:gd name="connsiteY4" fmla="*/ 0 h 10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9" h="10156">
                    <a:moveTo>
                      <a:pt x="0" y="0"/>
                    </a:moveTo>
                    <a:cubicBezTo>
                      <a:pt x="4018" y="2970"/>
                      <a:pt x="6426" y="4851"/>
                      <a:pt x="10389" y="10156"/>
                    </a:cubicBezTo>
                    <a:cubicBezTo>
                      <a:pt x="10287" y="7870"/>
                      <a:pt x="9888" y="5333"/>
                      <a:pt x="7949" y="3333"/>
                    </a:cubicBezTo>
                    <a:cubicBezTo>
                      <a:pt x="6623" y="2190"/>
                      <a:pt x="4684" y="1143"/>
                      <a:pt x="1827" y="381"/>
                    </a:cubicBezTo>
                    <a:cubicBezTo>
                      <a:pt x="1419" y="190"/>
                      <a:pt x="510" y="95"/>
                      <a:pt x="0" y="0"/>
                    </a:cubicBezTo>
                    <a:close/>
                  </a:path>
                </a:pathLst>
              </a:custGeom>
              <a:solidFill>
                <a:schemeClr val="accent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 name="_color1"/>
              <p:cNvSpPr>
                <a:spLocks/>
              </p:cNvSpPr>
              <p:nvPr/>
            </p:nvSpPr>
            <p:spPr bwMode="gray">
              <a:xfrm>
                <a:off x="2799576" y="4154623"/>
                <a:ext cx="252555" cy="416079"/>
              </a:xfrm>
              <a:custGeom>
                <a:avLst/>
                <a:gdLst/>
                <a:ahLst/>
                <a:cxnLst>
                  <a:cxn ang="0">
                    <a:pos x="7" y="38"/>
                  </a:cxn>
                  <a:cxn ang="0">
                    <a:pos x="59" y="97"/>
                  </a:cxn>
                  <a:cxn ang="0">
                    <a:pos x="0" y="0"/>
                  </a:cxn>
                  <a:cxn ang="0">
                    <a:pos x="7" y="38"/>
                  </a:cxn>
                </a:cxnLst>
                <a:rect l="0" t="0" r="r" b="b"/>
                <a:pathLst>
                  <a:path w="59" h="97">
                    <a:moveTo>
                      <a:pt x="7" y="38"/>
                    </a:moveTo>
                    <a:cubicBezTo>
                      <a:pt x="14" y="55"/>
                      <a:pt x="30" y="80"/>
                      <a:pt x="59" y="97"/>
                    </a:cubicBezTo>
                    <a:cubicBezTo>
                      <a:pt x="35" y="68"/>
                      <a:pt x="15" y="35"/>
                      <a:pt x="0" y="0"/>
                    </a:cubicBezTo>
                    <a:cubicBezTo>
                      <a:pt x="0" y="13"/>
                      <a:pt x="2" y="26"/>
                      <a:pt x="7" y="38"/>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 name="_color1"/>
              <p:cNvSpPr>
                <a:spLocks/>
              </p:cNvSpPr>
              <p:nvPr/>
            </p:nvSpPr>
            <p:spPr bwMode="gray">
              <a:xfrm>
                <a:off x="5314220" y="1910702"/>
                <a:ext cx="764931" cy="1119235"/>
              </a:xfrm>
              <a:custGeom>
                <a:avLst/>
                <a:gdLst/>
                <a:ahLst/>
                <a:cxnLst>
                  <a:cxn ang="0">
                    <a:pos x="168" y="90"/>
                  </a:cxn>
                  <a:cxn ang="0">
                    <a:pos x="97" y="16"/>
                  </a:cxn>
                  <a:cxn ang="0">
                    <a:pos x="0" y="2"/>
                  </a:cxn>
                  <a:cxn ang="0">
                    <a:pos x="30" y="22"/>
                  </a:cxn>
                  <a:cxn ang="0">
                    <a:pos x="48" y="27"/>
                  </a:cxn>
                  <a:cxn ang="0">
                    <a:pos x="108" y="58"/>
                  </a:cxn>
                  <a:cxn ang="0">
                    <a:pos x="133" y="128"/>
                  </a:cxn>
                  <a:cxn ang="0">
                    <a:pos x="133" y="153"/>
                  </a:cxn>
                  <a:cxn ang="0">
                    <a:pos x="132" y="167"/>
                  </a:cxn>
                  <a:cxn ang="0">
                    <a:pos x="132" y="169"/>
                  </a:cxn>
                  <a:cxn ang="0">
                    <a:pos x="132" y="173"/>
                  </a:cxn>
                  <a:cxn ang="0">
                    <a:pos x="105" y="261"/>
                  </a:cxn>
                  <a:cxn ang="0">
                    <a:pos x="112" y="260"/>
                  </a:cxn>
                  <a:cxn ang="0">
                    <a:pos x="147" y="257"/>
                  </a:cxn>
                  <a:cxn ang="0">
                    <a:pos x="147" y="257"/>
                  </a:cxn>
                  <a:cxn ang="0">
                    <a:pos x="170" y="197"/>
                  </a:cxn>
                  <a:cxn ang="0">
                    <a:pos x="176" y="163"/>
                  </a:cxn>
                  <a:cxn ang="0">
                    <a:pos x="168" y="90"/>
                  </a:cxn>
                </a:cxnLst>
                <a:rect l="0" t="0" r="r" b="b"/>
                <a:pathLst>
                  <a:path w="178" h="261">
                    <a:moveTo>
                      <a:pt x="168" y="90"/>
                    </a:moveTo>
                    <a:cubicBezTo>
                      <a:pt x="155" y="61"/>
                      <a:pt x="138" y="37"/>
                      <a:pt x="97" y="16"/>
                    </a:cubicBezTo>
                    <a:cubicBezTo>
                      <a:pt x="78" y="7"/>
                      <a:pt x="44" y="0"/>
                      <a:pt x="0" y="2"/>
                    </a:cubicBezTo>
                    <a:cubicBezTo>
                      <a:pt x="10" y="8"/>
                      <a:pt x="20" y="15"/>
                      <a:pt x="30" y="22"/>
                    </a:cubicBezTo>
                    <a:cubicBezTo>
                      <a:pt x="36" y="23"/>
                      <a:pt x="43" y="25"/>
                      <a:pt x="48" y="27"/>
                    </a:cubicBezTo>
                    <a:cubicBezTo>
                      <a:pt x="76" y="34"/>
                      <a:pt x="95" y="45"/>
                      <a:pt x="108" y="58"/>
                    </a:cubicBezTo>
                    <a:cubicBezTo>
                      <a:pt x="126" y="77"/>
                      <a:pt x="132" y="101"/>
                      <a:pt x="133" y="128"/>
                    </a:cubicBezTo>
                    <a:cubicBezTo>
                      <a:pt x="133" y="136"/>
                      <a:pt x="133" y="145"/>
                      <a:pt x="133" y="153"/>
                    </a:cubicBezTo>
                    <a:cubicBezTo>
                      <a:pt x="133" y="158"/>
                      <a:pt x="133" y="163"/>
                      <a:pt x="132" y="167"/>
                    </a:cubicBezTo>
                    <a:cubicBezTo>
                      <a:pt x="132" y="168"/>
                      <a:pt x="132" y="168"/>
                      <a:pt x="132" y="169"/>
                    </a:cubicBezTo>
                    <a:cubicBezTo>
                      <a:pt x="132" y="170"/>
                      <a:pt x="132" y="172"/>
                      <a:pt x="132" y="173"/>
                    </a:cubicBezTo>
                    <a:cubicBezTo>
                      <a:pt x="128" y="213"/>
                      <a:pt x="116" y="242"/>
                      <a:pt x="105" y="261"/>
                    </a:cubicBezTo>
                    <a:cubicBezTo>
                      <a:pt x="112" y="260"/>
                      <a:pt x="112" y="260"/>
                      <a:pt x="112" y="260"/>
                    </a:cubicBezTo>
                    <a:cubicBezTo>
                      <a:pt x="147" y="257"/>
                      <a:pt x="147" y="257"/>
                      <a:pt x="147" y="257"/>
                    </a:cubicBezTo>
                    <a:cubicBezTo>
                      <a:pt x="147" y="257"/>
                      <a:pt x="147" y="257"/>
                      <a:pt x="147" y="257"/>
                    </a:cubicBezTo>
                    <a:cubicBezTo>
                      <a:pt x="149" y="254"/>
                      <a:pt x="162" y="229"/>
                      <a:pt x="170" y="197"/>
                    </a:cubicBezTo>
                    <a:cubicBezTo>
                      <a:pt x="173" y="186"/>
                      <a:pt x="175" y="175"/>
                      <a:pt x="176" y="163"/>
                    </a:cubicBezTo>
                    <a:cubicBezTo>
                      <a:pt x="178" y="133"/>
                      <a:pt x="174" y="107"/>
                      <a:pt x="168" y="90"/>
                    </a:cubicBezTo>
                    <a:close/>
                  </a:path>
                </a:pathLst>
              </a:custGeom>
              <a:solidFill>
                <a:schemeClr val="accent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 name="_color1"/>
              <p:cNvSpPr>
                <a:spLocks/>
              </p:cNvSpPr>
              <p:nvPr/>
            </p:nvSpPr>
            <p:spPr bwMode="gray">
              <a:xfrm>
                <a:off x="2649843" y="3575019"/>
                <a:ext cx="2965245" cy="1275492"/>
              </a:xfrm>
              <a:custGeom>
                <a:avLst/>
                <a:gdLst/>
                <a:ahLst/>
                <a:cxnLst>
                  <a:cxn ang="0">
                    <a:pos x="690" y="10"/>
                  </a:cxn>
                  <a:cxn ang="0">
                    <a:pos x="651" y="0"/>
                  </a:cxn>
                  <a:cxn ang="0">
                    <a:pos x="525" y="116"/>
                  </a:cxn>
                  <a:cxn ang="0">
                    <a:pos x="220" y="254"/>
                  </a:cxn>
                  <a:cxn ang="0">
                    <a:pos x="161" y="252"/>
                  </a:cxn>
                  <a:cxn ang="0">
                    <a:pos x="96" y="232"/>
                  </a:cxn>
                  <a:cxn ang="0">
                    <a:pos x="44" y="173"/>
                  </a:cxn>
                  <a:cxn ang="0">
                    <a:pos x="36" y="134"/>
                  </a:cxn>
                  <a:cxn ang="0">
                    <a:pos x="19" y="87"/>
                  </a:cxn>
                  <a:cxn ang="0">
                    <a:pos x="37" y="240"/>
                  </a:cxn>
                  <a:cxn ang="0">
                    <a:pos x="63" y="267"/>
                  </a:cxn>
                  <a:cxn ang="0">
                    <a:pos x="163" y="296"/>
                  </a:cxn>
                  <a:cxn ang="0">
                    <a:pos x="268" y="283"/>
                  </a:cxn>
                  <a:cxn ang="0">
                    <a:pos x="691" y="11"/>
                  </a:cxn>
                  <a:cxn ang="0">
                    <a:pos x="690" y="10"/>
                  </a:cxn>
                </a:cxnLst>
                <a:rect l="0" t="0" r="r" b="b"/>
                <a:pathLst>
                  <a:path w="691" h="297">
                    <a:moveTo>
                      <a:pt x="690" y="10"/>
                    </a:moveTo>
                    <a:cubicBezTo>
                      <a:pt x="651" y="0"/>
                      <a:pt x="651" y="0"/>
                      <a:pt x="651" y="0"/>
                    </a:cubicBezTo>
                    <a:cubicBezTo>
                      <a:pt x="616" y="40"/>
                      <a:pt x="573" y="79"/>
                      <a:pt x="525" y="116"/>
                    </a:cubicBezTo>
                    <a:cubicBezTo>
                      <a:pt x="418" y="197"/>
                      <a:pt x="305" y="246"/>
                      <a:pt x="220" y="254"/>
                    </a:cubicBezTo>
                    <a:cubicBezTo>
                      <a:pt x="198" y="256"/>
                      <a:pt x="178" y="256"/>
                      <a:pt x="161" y="252"/>
                    </a:cubicBezTo>
                    <a:cubicBezTo>
                      <a:pt x="134" y="250"/>
                      <a:pt x="113" y="242"/>
                      <a:pt x="96" y="232"/>
                    </a:cubicBezTo>
                    <a:cubicBezTo>
                      <a:pt x="67" y="215"/>
                      <a:pt x="51" y="190"/>
                      <a:pt x="44" y="173"/>
                    </a:cubicBezTo>
                    <a:cubicBezTo>
                      <a:pt x="39" y="161"/>
                      <a:pt x="37" y="147"/>
                      <a:pt x="36" y="134"/>
                    </a:cubicBezTo>
                    <a:cubicBezTo>
                      <a:pt x="30" y="119"/>
                      <a:pt x="24" y="103"/>
                      <a:pt x="19" y="87"/>
                    </a:cubicBezTo>
                    <a:cubicBezTo>
                      <a:pt x="5" y="135"/>
                      <a:pt x="0" y="195"/>
                      <a:pt x="37" y="240"/>
                    </a:cubicBezTo>
                    <a:cubicBezTo>
                      <a:pt x="46" y="250"/>
                      <a:pt x="55" y="259"/>
                      <a:pt x="63" y="267"/>
                    </a:cubicBezTo>
                    <a:cubicBezTo>
                      <a:pt x="87" y="285"/>
                      <a:pt x="112" y="297"/>
                      <a:pt x="163" y="296"/>
                    </a:cubicBezTo>
                    <a:cubicBezTo>
                      <a:pt x="189" y="296"/>
                      <a:pt x="223" y="292"/>
                      <a:pt x="268" y="283"/>
                    </a:cubicBezTo>
                    <a:cubicBezTo>
                      <a:pt x="458" y="246"/>
                      <a:pt x="627" y="83"/>
                      <a:pt x="691" y="11"/>
                    </a:cubicBezTo>
                    <a:lnTo>
                      <a:pt x="690" y="10"/>
                    </a:lnTo>
                    <a:close/>
                  </a:path>
                </a:pathLst>
              </a:custGeom>
              <a:solidFill>
                <a:schemeClr val="accent1">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Rechteck 47"/>
              <p:cNvSpPr/>
              <p:nvPr/>
            </p:nvSpPr>
            <p:spPr bwMode="gray">
              <a:xfrm rot="19114954">
                <a:off x="4195238" y="4328535"/>
                <a:ext cx="1976197" cy="573851"/>
              </a:xfrm>
              <a:prstGeom prst="rect">
                <a:avLst/>
              </a:prstGeom>
            </p:spPr>
            <p:txBody>
              <a:bodyPr wrap="square" lIns="0" tIns="0" rIns="0" bIns="0">
                <a:spAutoFit/>
              </a:bodyPr>
              <a:lstStyle/>
              <a:p>
                <a:pPr marL="180000" lvl="0" indent="-180000" algn="r">
                  <a:lnSpc>
                    <a:spcPct val="95000"/>
                  </a:lnSpc>
                  <a:spcAft>
                    <a:spcPts val="800"/>
                  </a:spcAft>
                  <a:defRPr/>
                </a:pPr>
                <a:r>
                  <a:rPr lang="en-US" sz="800" b="1" noProof="1" smtClean="0">
                    <a:solidFill>
                      <a:srgbClr val="FFFFFF"/>
                    </a:solidFill>
                    <a:effectLst>
                      <a:outerShdw blurRad="190500" algn="ctr" rotWithShape="0">
                        <a:prstClr val="black">
                          <a:alpha val="50000"/>
                        </a:prstClr>
                      </a:outerShdw>
                    </a:effectLst>
                    <a:cs typeface="Arial" charset="0"/>
                  </a:rPr>
                  <a:t>Directory</a:t>
                </a:r>
                <a:endParaRPr lang="en-US" sz="800" b="1" noProof="1">
                  <a:solidFill>
                    <a:srgbClr val="FFFFFF"/>
                  </a:solidFill>
                  <a:effectLst>
                    <a:outerShdw blurRad="190500" algn="ctr" rotWithShape="0">
                      <a:prstClr val="black">
                        <a:alpha val="50000"/>
                      </a:prstClr>
                    </a:outerShdw>
                  </a:effectLst>
                  <a:cs typeface="Arial" charset="0"/>
                </a:endParaRPr>
              </a:p>
            </p:txBody>
          </p:sp>
          <p:sp>
            <p:nvSpPr>
              <p:cNvPr id="23" name="_color1"/>
              <p:cNvSpPr>
                <a:spLocks/>
              </p:cNvSpPr>
              <p:nvPr/>
            </p:nvSpPr>
            <p:spPr bwMode="gray">
              <a:xfrm>
                <a:off x="5758862" y="2964657"/>
                <a:ext cx="507001" cy="64293"/>
              </a:xfrm>
              <a:custGeom>
                <a:avLst/>
                <a:gdLst/>
                <a:ahLst/>
                <a:cxnLst>
                  <a:cxn ang="0">
                    <a:pos x="117" y="0"/>
                  </a:cxn>
                  <a:cxn ang="0">
                    <a:pos x="99" y="3"/>
                  </a:cxn>
                  <a:cxn ang="0">
                    <a:pos x="42" y="11"/>
                  </a:cxn>
                  <a:cxn ang="0">
                    <a:pos x="42" y="11"/>
                  </a:cxn>
                  <a:cxn ang="0">
                    <a:pos x="42" y="11"/>
                  </a:cxn>
                  <a:cxn ang="0">
                    <a:pos x="0" y="15"/>
                  </a:cxn>
                  <a:cxn ang="0">
                    <a:pos x="40" y="14"/>
                  </a:cxn>
                  <a:cxn ang="0">
                    <a:pos x="78" y="12"/>
                  </a:cxn>
                  <a:cxn ang="0">
                    <a:pos x="117" y="1"/>
                  </a:cxn>
                  <a:cxn ang="0">
                    <a:pos x="117" y="0"/>
                  </a:cxn>
                </a:cxnLst>
                <a:rect l="0" t="0" r="r" b="b"/>
                <a:pathLst>
                  <a:path w="117" h="15">
                    <a:moveTo>
                      <a:pt x="117" y="0"/>
                    </a:moveTo>
                    <a:cubicBezTo>
                      <a:pt x="117" y="0"/>
                      <a:pt x="117" y="0"/>
                      <a:pt x="99" y="3"/>
                    </a:cubicBezTo>
                    <a:cubicBezTo>
                      <a:pt x="81" y="6"/>
                      <a:pt x="42" y="11"/>
                      <a:pt x="42" y="11"/>
                    </a:cubicBezTo>
                    <a:cubicBezTo>
                      <a:pt x="42" y="11"/>
                      <a:pt x="42" y="11"/>
                      <a:pt x="42" y="11"/>
                    </a:cubicBezTo>
                    <a:cubicBezTo>
                      <a:pt x="42" y="11"/>
                      <a:pt x="42" y="11"/>
                      <a:pt x="42" y="11"/>
                    </a:cubicBezTo>
                    <a:cubicBezTo>
                      <a:pt x="0" y="15"/>
                      <a:pt x="0" y="15"/>
                      <a:pt x="0" y="15"/>
                    </a:cubicBezTo>
                    <a:cubicBezTo>
                      <a:pt x="40" y="14"/>
                      <a:pt x="40" y="14"/>
                      <a:pt x="40" y="14"/>
                    </a:cubicBezTo>
                    <a:cubicBezTo>
                      <a:pt x="78" y="12"/>
                      <a:pt x="78" y="12"/>
                      <a:pt x="78" y="12"/>
                    </a:cubicBezTo>
                    <a:cubicBezTo>
                      <a:pt x="117" y="1"/>
                      <a:pt x="117" y="1"/>
                      <a:pt x="117" y="1"/>
                    </a:cubicBezTo>
                    <a:cubicBezTo>
                      <a:pt x="117" y="1"/>
                      <a:pt x="117" y="0"/>
                      <a:pt x="117" y="0"/>
                    </a:cubicBezTo>
                    <a:close/>
                  </a:path>
                </a:pathLst>
              </a:custGeom>
              <a:solidFill>
                <a:schemeClr val="accent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sp>
        <p:nvSpPr>
          <p:cNvPr id="24" name="TextBox 23">
            <a:hlinkClick r:id="rId3"/>
          </p:cNvPr>
          <p:cNvSpPr txBox="1"/>
          <p:nvPr userDrawn="1"/>
        </p:nvSpPr>
        <p:spPr>
          <a:xfrm>
            <a:off x="8265742" y="344755"/>
            <a:ext cx="620683" cy="230832"/>
          </a:xfrm>
          <a:prstGeom prst="rect">
            <a:avLst/>
          </a:prstGeom>
          <a:noFill/>
        </p:spPr>
        <p:txBody>
          <a:bodyPr wrap="none" rtlCol="0">
            <a:spAutoFit/>
          </a:bodyPr>
          <a:lstStyle/>
          <a:p>
            <a:r>
              <a:rPr lang="en-US" sz="900" b="1" dirty="0" smtClean="0">
                <a:solidFill>
                  <a:schemeClr val="bg1"/>
                </a:solidFill>
              </a:rPr>
              <a:t>Research</a:t>
            </a:r>
            <a:endParaRPr lang="en-US" sz="900" b="1" dirty="0">
              <a:solidFill>
                <a:schemeClr val="bg1"/>
              </a:solidFill>
            </a:endParaRPr>
          </a:p>
        </p:txBody>
      </p:sp>
      <p:pic>
        <p:nvPicPr>
          <p:cNvPr id="25" name="Picture 2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76914" y="6143780"/>
            <a:ext cx="1043558" cy="453574"/>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903718047"/>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73_Nur Titel">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E373F149-83C4-4179-9681-702531CCFDAC}" type="datetimeFigureOut">
              <a:rPr lang="de-DE" smtClean="0"/>
              <a:pPr/>
              <a:t>4/21/15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a:t>
            </a:fld>
            <a:endParaRPr lang="de-DE"/>
          </a:p>
        </p:txBody>
      </p:sp>
      <p:sp>
        <p:nvSpPr>
          <p:cNvPr id="8" name="Flowchart: Manual Input 7"/>
          <p:cNvSpPr/>
          <p:nvPr userDrawn="1"/>
        </p:nvSpPr>
        <p:spPr bwMode="auto">
          <a:xfrm>
            <a:off x="0" y="6741369"/>
            <a:ext cx="9144000" cy="116632"/>
          </a:xfrm>
          <a:prstGeom prst="flowChartManualInput">
            <a:avLst/>
          </a:prstGeom>
          <a:solidFill>
            <a:srgbClr val="C00000"/>
          </a:solidFill>
          <a:ln w="12700">
            <a:solidFill>
              <a:srgbClr val="A50021"/>
            </a:solidFill>
            <a:round/>
            <a:headEnd/>
            <a:tailEnd/>
          </a:ln>
        </p:spPr>
        <p:txBody>
          <a:bodyPr rtlCol="0" anchor="ctr"/>
          <a:lstStyle/>
          <a:p>
            <a:pPr algn="ctr"/>
            <a:endParaRPr lang="en-US" dirty="0"/>
          </a:p>
        </p:txBody>
      </p:sp>
      <p:sp>
        <p:nvSpPr>
          <p:cNvPr id="24" name="TextBox 23">
            <a:hlinkClick r:id="rId2"/>
          </p:cNvPr>
          <p:cNvSpPr txBox="1"/>
          <p:nvPr userDrawn="1"/>
        </p:nvSpPr>
        <p:spPr>
          <a:xfrm>
            <a:off x="8265742" y="344755"/>
            <a:ext cx="620683" cy="230832"/>
          </a:xfrm>
          <a:prstGeom prst="rect">
            <a:avLst/>
          </a:prstGeom>
          <a:noFill/>
        </p:spPr>
        <p:txBody>
          <a:bodyPr wrap="none" rtlCol="0">
            <a:spAutoFit/>
          </a:bodyPr>
          <a:lstStyle/>
          <a:p>
            <a:r>
              <a:rPr lang="en-US" sz="900" b="1" dirty="0" smtClean="0">
                <a:solidFill>
                  <a:schemeClr val="bg1"/>
                </a:solidFill>
              </a:rPr>
              <a:t>Research</a:t>
            </a:r>
            <a:endParaRPr lang="en-US" sz="900" b="1" dirty="0">
              <a:solidFill>
                <a:schemeClr val="bg1"/>
              </a:solidFill>
            </a:endParaRPr>
          </a:p>
        </p:txBody>
      </p:sp>
      <p:pic>
        <p:nvPicPr>
          <p:cNvPr id="25" name="Picture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6914" y="6143780"/>
            <a:ext cx="1043558" cy="453574"/>
          </a:xfrm>
          <a:prstGeom prst="rect">
            <a:avLst/>
          </a:prstGeom>
          <a:effectLst>
            <a:outerShdw blurRad="50800" dist="38100" dir="8100000" algn="tr" rotWithShape="0">
              <a:prstClr val="black">
                <a:alpha val="40000"/>
              </a:prstClr>
            </a:outerShdw>
          </a:effectLst>
        </p:spPr>
      </p:pic>
      <p:sp>
        <p:nvSpPr>
          <p:cNvPr id="26" name="Title 2"/>
          <p:cNvSpPr txBox="1">
            <a:spLocks/>
          </p:cNvSpPr>
          <p:nvPr userDrawn="1"/>
        </p:nvSpPr>
        <p:spPr>
          <a:xfrm>
            <a:off x="269835" y="159555"/>
            <a:ext cx="8497092" cy="616454"/>
          </a:xfrm>
          <a:prstGeom prst="rect">
            <a:avLst/>
          </a:prstGeom>
        </p:spPr>
        <p:style>
          <a:lnRef idx="3">
            <a:schemeClr val="lt1"/>
          </a:lnRef>
          <a:fillRef idx="1">
            <a:schemeClr val="accent1"/>
          </a:fillRef>
          <a:effectRef idx="1">
            <a:schemeClr val="accent1"/>
          </a:effectRef>
          <a:fontRef idx="minor">
            <a:schemeClr val="lt1"/>
          </a:fontRef>
        </p:style>
        <p:txBody>
          <a:bodyPr vert="horz" lIns="0" tIns="0" rIns="0" bIns="0" rtlCol="0" anchor="ctr">
            <a:normAutofit/>
          </a:bodyPr>
          <a:lstStyle>
            <a:lvl1pPr algn="l" defTabSz="914400" rtl="0" eaLnBrk="1" latinLnBrk="0" hangingPunct="1">
              <a:spcBef>
                <a:spcPct val="0"/>
              </a:spcBef>
              <a:buNone/>
              <a:defRPr sz="300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smtClean="0"/>
              <a:t>Research Innovation Exchange</a:t>
            </a:r>
            <a:endParaRPr lang="en-US" dirty="0"/>
          </a:p>
        </p:txBody>
      </p:sp>
      <p:pic>
        <p:nvPicPr>
          <p:cNvPr id="27" name="Picture 2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08307" y="-171399"/>
            <a:ext cx="1653353" cy="1440160"/>
          </a:xfrm>
          <a:prstGeom prst="rect">
            <a:avLst/>
          </a:prstGeom>
        </p:spPr>
      </p:pic>
    </p:spTree>
    <p:extLst>
      <p:ext uri="{BB962C8B-B14F-4D97-AF65-F5344CB8AC3E}">
        <p14:creationId xmlns:p14="http://schemas.microsoft.com/office/powerpoint/2010/main" val="35468071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27"/>
                                        </p:tgtEl>
                                      </p:cBhvr>
                                    </p:animEffect>
                                    <p:animScale>
                                      <p:cBhvr>
                                        <p:cTn id="11"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74_Nur Titel">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E373F149-83C4-4179-9681-702531CCFDAC}" type="datetimeFigureOut">
              <a:rPr lang="de-DE" smtClean="0"/>
              <a:pPr/>
              <a:t>4/21/15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a:t>
            </a:fld>
            <a:endParaRPr lang="de-DE"/>
          </a:p>
        </p:txBody>
      </p:sp>
      <p:sp>
        <p:nvSpPr>
          <p:cNvPr id="8" name="Flowchart: Manual Input 7"/>
          <p:cNvSpPr/>
          <p:nvPr userDrawn="1"/>
        </p:nvSpPr>
        <p:spPr bwMode="auto">
          <a:xfrm>
            <a:off x="0" y="6741369"/>
            <a:ext cx="9144000" cy="116632"/>
          </a:xfrm>
          <a:prstGeom prst="flowChartManualInput">
            <a:avLst/>
          </a:prstGeom>
          <a:solidFill>
            <a:srgbClr val="C00000"/>
          </a:solidFill>
          <a:ln w="12700">
            <a:solidFill>
              <a:srgbClr val="A50021"/>
            </a:solidFill>
            <a:round/>
            <a:headEnd/>
            <a:tailEnd/>
          </a:ln>
        </p:spPr>
        <p:txBody>
          <a:bodyPr rtlCol="0" anchor="ctr"/>
          <a:lstStyle/>
          <a:p>
            <a:pPr algn="ctr"/>
            <a:endParaRPr lang="en-US" dirty="0"/>
          </a:p>
        </p:txBody>
      </p:sp>
      <p:sp>
        <p:nvSpPr>
          <p:cNvPr id="24" name="TextBox 23">
            <a:hlinkClick r:id="rId2"/>
          </p:cNvPr>
          <p:cNvSpPr txBox="1"/>
          <p:nvPr userDrawn="1"/>
        </p:nvSpPr>
        <p:spPr>
          <a:xfrm>
            <a:off x="8265742" y="344755"/>
            <a:ext cx="620683" cy="230832"/>
          </a:xfrm>
          <a:prstGeom prst="rect">
            <a:avLst/>
          </a:prstGeom>
          <a:noFill/>
        </p:spPr>
        <p:txBody>
          <a:bodyPr wrap="none" rtlCol="0">
            <a:spAutoFit/>
          </a:bodyPr>
          <a:lstStyle/>
          <a:p>
            <a:r>
              <a:rPr lang="en-US" sz="900" b="1" dirty="0" smtClean="0">
                <a:solidFill>
                  <a:schemeClr val="bg1"/>
                </a:solidFill>
              </a:rPr>
              <a:t>Research</a:t>
            </a:r>
            <a:endParaRPr lang="en-US" sz="900" b="1" dirty="0">
              <a:solidFill>
                <a:schemeClr val="bg1"/>
              </a:solidFill>
            </a:endParaRPr>
          </a:p>
        </p:txBody>
      </p:sp>
      <p:pic>
        <p:nvPicPr>
          <p:cNvPr id="25" name="Picture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6914" y="6143780"/>
            <a:ext cx="1043558" cy="453574"/>
          </a:xfrm>
          <a:prstGeom prst="rect">
            <a:avLst/>
          </a:prstGeom>
          <a:effectLst>
            <a:outerShdw blurRad="50800" dist="38100" dir="8100000" algn="tr" rotWithShape="0">
              <a:prstClr val="black">
                <a:alpha val="40000"/>
              </a:prstClr>
            </a:outerShdw>
          </a:effectLst>
        </p:spPr>
      </p:pic>
      <p:sp>
        <p:nvSpPr>
          <p:cNvPr id="26" name="Title 2"/>
          <p:cNvSpPr txBox="1">
            <a:spLocks/>
          </p:cNvSpPr>
          <p:nvPr userDrawn="1"/>
        </p:nvSpPr>
        <p:spPr>
          <a:xfrm>
            <a:off x="269835" y="159555"/>
            <a:ext cx="8497092" cy="616454"/>
          </a:xfrm>
          <a:prstGeom prst="rect">
            <a:avLst/>
          </a:prstGeom>
        </p:spPr>
        <p:style>
          <a:lnRef idx="3">
            <a:schemeClr val="lt1"/>
          </a:lnRef>
          <a:fillRef idx="1">
            <a:schemeClr val="accent1"/>
          </a:fillRef>
          <a:effectRef idx="1">
            <a:schemeClr val="accent1"/>
          </a:effectRef>
          <a:fontRef idx="minor">
            <a:schemeClr val="lt1"/>
          </a:fontRef>
        </p:style>
        <p:txBody>
          <a:bodyPr vert="horz" lIns="0" tIns="0" rIns="0" bIns="0" rtlCol="0" anchor="ctr">
            <a:normAutofit/>
          </a:bodyPr>
          <a:lstStyle>
            <a:lvl1pPr algn="l" defTabSz="914400" rtl="0" eaLnBrk="1" latinLnBrk="0" hangingPunct="1">
              <a:spcBef>
                <a:spcPct val="0"/>
              </a:spcBef>
              <a:buNone/>
              <a:defRPr sz="300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smtClean="0"/>
              <a:t>Research Innovation Exchange</a:t>
            </a:r>
            <a:endParaRPr lang="en-US" dirty="0"/>
          </a:p>
        </p:txBody>
      </p:sp>
      <p:pic>
        <p:nvPicPr>
          <p:cNvPr id="27" name="Picture 2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08307" y="-171399"/>
            <a:ext cx="1653353" cy="1440160"/>
          </a:xfrm>
          <a:prstGeom prst="rect">
            <a:avLst/>
          </a:prstGeom>
        </p:spPr>
      </p:pic>
    </p:spTree>
    <p:extLst>
      <p:ext uri="{BB962C8B-B14F-4D97-AF65-F5344CB8AC3E}">
        <p14:creationId xmlns:p14="http://schemas.microsoft.com/office/powerpoint/2010/main" val="29448895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27"/>
                                        </p:tgtEl>
                                      </p:cBhvr>
                                    </p:animEffect>
                                    <p:animScale>
                                      <p:cBhvr>
                                        <p:cTn id="11"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75_Nur Titel">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E373F149-83C4-4179-9681-702531CCFDAC}" type="datetimeFigureOut">
              <a:rPr lang="de-DE" smtClean="0"/>
              <a:pPr/>
              <a:t>4/21/15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a:t>
            </a:fld>
            <a:endParaRPr lang="de-DE"/>
          </a:p>
        </p:txBody>
      </p:sp>
      <p:sp>
        <p:nvSpPr>
          <p:cNvPr id="8" name="Flowchart: Manual Input 7"/>
          <p:cNvSpPr/>
          <p:nvPr userDrawn="1"/>
        </p:nvSpPr>
        <p:spPr bwMode="auto">
          <a:xfrm>
            <a:off x="0" y="6741369"/>
            <a:ext cx="9144000" cy="116632"/>
          </a:xfrm>
          <a:prstGeom prst="flowChartManualInput">
            <a:avLst/>
          </a:prstGeom>
          <a:solidFill>
            <a:srgbClr val="C00000"/>
          </a:solidFill>
          <a:ln w="12700">
            <a:solidFill>
              <a:srgbClr val="A50021"/>
            </a:solidFill>
            <a:round/>
            <a:headEnd/>
            <a:tailEnd/>
          </a:ln>
        </p:spPr>
        <p:txBody>
          <a:bodyPr rtlCol="0" anchor="ctr"/>
          <a:lstStyle/>
          <a:p>
            <a:pPr algn="ctr"/>
            <a:endParaRPr lang="en-US" dirty="0"/>
          </a:p>
        </p:txBody>
      </p:sp>
      <p:sp>
        <p:nvSpPr>
          <p:cNvPr id="24" name="TextBox 23">
            <a:hlinkClick r:id="rId2"/>
          </p:cNvPr>
          <p:cNvSpPr txBox="1"/>
          <p:nvPr userDrawn="1"/>
        </p:nvSpPr>
        <p:spPr>
          <a:xfrm>
            <a:off x="8265742" y="344755"/>
            <a:ext cx="620683" cy="230832"/>
          </a:xfrm>
          <a:prstGeom prst="rect">
            <a:avLst/>
          </a:prstGeom>
          <a:noFill/>
        </p:spPr>
        <p:txBody>
          <a:bodyPr wrap="none" rtlCol="0">
            <a:spAutoFit/>
          </a:bodyPr>
          <a:lstStyle/>
          <a:p>
            <a:r>
              <a:rPr lang="en-US" sz="900" b="1" dirty="0" smtClean="0">
                <a:solidFill>
                  <a:schemeClr val="bg1"/>
                </a:solidFill>
              </a:rPr>
              <a:t>Research</a:t>
            </a:r>
            <a:endParaRPr lang="en-US" sz="900" b="1" dirty="0">
              <a:solidFill>
                <a:schemeClr val="bg1"/>
              </a:solidFill>
            </a:endParaRPr>
          </a:p>
        </p:txBody>
      </p:sp>
      <p:pic>
        <p:nvPicPr>
          <p:cNvPr id="25" name="Picture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6914" y="6143780"/>
            <a:ext cx="1043558" cy="453574"/>
          </a:xfrm>
          <a:prstGeom prst="rect">
            <a:avLst/>
          </a:prstGeom>
          <a:effectLst>
            <a:outerShdw blurRad="50800" dist="38100" dir="8100000" algn="tr" rotWithShape="0">
              <a:prstClr val="black">
                <a:alpha val="40000"/>
              </a:prstClr>
            </a:outerShdw>
          </a:effectLst>
        </p:spPr>
      </p:pic>
      <p:sp>
        <p:nvSpPr>
          <p:cNvPr id="26" name="Title 2"/>
          <p:cNvSpPr txBox="1">
            <a:spLocks/>
          </p:cNvSpPr>
          <p:nvPr userDrawn="1"/>
        </p:nvSpPr>
        <p:spPr>
          <a:xfrm>
            <a:off x="269835" y="159555"/>
            <a:ext cx="8497092" cy="616454"/>
          </a:xfrm>
          <a:prstGeom prst="rect">
            <a:avLst/>
          </a:prstGeom>
        </p:spPr>
        <p:style>
          <a:lnRef idx="3">
            <a:schemeClr val="lt1"/>
          </a:lnRef>
          <a:fillRef idx="1">
            <a:schemeClr val="accent1"/>
          </a:fillRef>
          <a:effectRef idx="1">
            <a:schemeClr val="accent1"/>
          </a:effectRef>
          <a:fontRef idx="minor">
            <a:schemeClr val="lt1"/>
          </a:fontRef>
        </p:style>
        <p:txBody>
          <a:bodyPr vert="horz" lIns="0" tIns="0" rIns="0" bIns="0" rtlCol="0" anchor="ctr">
            <a:normAutofit/>
          </a:bodyPr>
          <a:lstStyle>
            <a:lvl1pPr algn="l" defTabSz="914400" rtl="0" eaLnBrk="1" latinLnBrk="0" hangingPunct="1">
              <a:spcBef>
                <a:spcPct val="0"/>
              </a:spcBef>
              <a:buNone/>
              <a:defRPr sz="300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smtClean="0"/>
              <a:t>Research Innovation Exchange</a:t>
            </a:r>
            <a:endParaRPr lang="en-US" dirty="0"/>
          </a:p>
        </p:txBody>
      </p:sp>
      <p:pic>
        <p:nvPicPr>
          <p:cNvPr id="27" name="Picture 2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08307" y="-171399"/>
            <a:ext cx="1653353" cy="1440160"/>
          </a:xfrm>
          <a:prstGeom prst="rect">
            <a:avLst/>
          </a:prstGeom>
        </p:spPr>
      </p:pic>
    </p:spTree>
    <p:extLst>
      <p:ext uri="{BB962C8B-B14F-4D97-AF65-F5344CB8AC3E}">
        <p14:creationId xmlns:p14="http://schemas.microsoft.com/office/powerpoint/2010/main" val="24962592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27"/>
                                        </p:tgtEl>
                                      </p:cBhvr>
                                    </p:animEffect>
                                    <p:animScale>
                                      <p:cBhvr>
                                        <p:cTn id="11"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77_Nur Titel">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E373F149-83C4-4179-9681-702531CCFDAC}" type="datetimeFigureOut">
              <a:rPr lang="de-DE" smtClean="0"/>
              <a:pPr/>
              <a:t>4/21/15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a:t>
            </a:fld>
            <a:endParaRPr lang="de-DE"/>
          </a:p>
        </p:txBody>
      </p:sp>
      <p:sp>
        <p:nvSpPr>
          <p:cNvPr id="8" name="Flowchart: Manual Input 7"/>
          <p:cNvSpPr/>
          <p:nvPr userDrawn="1"/>
        </p:nvSpPr>
        <p:spPr bwMode="auto">
          <a:xfrm>
            <a:off x="0" y="6741369"/>
            <a:ext cx="9144000" cy="116632"/>
          </a:xfrm>
          <a:prstGeom prst="flowChartManualInput">
            <a:avLst/>
          </a:prstGeom>
          <a:solidFill>
            <a:srgbClr val="C00000"/>
          </a:solidFill>
          <a:ln w="12700">
            <a:solidFill>
              <a:srgbClr val="A50021"/>
            </a:solidFill>
            <a:round/>
            <a:headEnd/>
            <a:tailEnd/>
          </a:ln>
        </p:spPr>
        <p:txBody>
          <a:bodyPr rtlCol="0" anchor="ctr"/>
          <a:lstStyle/>
          <a:p>
            <a:pPr algn="ctr"/>
            <a:endParaRPr lang="en-US" dirty="0"/>
          </a:p>
        </p:txBody>
      </p:sp>
      <p:sp>
        <p:nvSpPr>
          <p:cNvPr id="24" name="TextBox 23">
            <a:hlinkClick r:id="rId2"/>
          </p:cNvPr>
          <p:cNvSpPr txBox="1"/>
          <p:nvPr userDrawn="1"/>
        </p:nvSpPr>
        <p:spPr>
          <a:xfrm>
            <a:off x="8265742" y="344755"/>
            <a:ext cx="620683" cy="230832"/>
          </a:xfrm>
          <a:prstGeom prst="rect">
            <a:avLst/>
          </a:prstGeom>
          <a:noFill/>
        </p:spPr>
        <p:txBody>
          <a:bodyPr wrap="none" rtlCol="0">
            <a:spAutoFit/>
          </a:bodyPr>
          <a:lstStyle/>
          <a:p>
            <a:r>
              <a:rPr lang="en-US" sz="900" b="1" dirty="0" smtClean="0">
                <a:solidFill>
                  <a:schemeClr val="bg1"/>
                </a:solidFill>
              </a:rPr>
              <a:t>Research</a:t>
            </a:r>
            <a:endParaRPr lang="en-US" sz="900" b="1" dirty="0">
              <a:solidFill>
                <a:schemeClr val="bg1"/>
              </a:solidFill>
            </a:endParaRPr>
          </a:p>
        </p:txBody>
      </p:sp>
      <p:pic>
        <p:nvPicPr>
          <p:cNvPr id="25" name="Picture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6914" y="6143780"/>
            <a:ext cx="1043558" cy="453574"/>
          </a:xfrm>
          <a:prstGeom prst="rect">
            <a:avLst/>
          </a:prstGeom>
          <a:effectLst>
            <a:outerShdw blurRad="50800" dist="38100" dir="8100000" algn="tr" rotWithShape="0">
              <a:prstClr val="black">
                <a:alpha val="40000"/>
              </a:prstClr>
            </a:outerShdw>
          </a:effectLst>
        </p:spPr>
      </p:pic>
      <p:sp>
        <p:nvSpPr>
          <p:cNvPr id="26" name="Title 2"/>
          <p:cNvSpPr txBox="1">
            <a:spLocks/>
          </p:cNvSpPr>
          <p:nvPr userDrawn="1"/>
        </p:nvSpPr>
        <p:spPr>
          <a:xfrm>
            <a:off x="269835" y="159555"/>
            <a:ext cx="8497092" cy="616454"/>
          </a:xfrm>
          <a:prstGeom prst="rect">
            <a:avLst/>
          </a:prstGeom>
        </p:spPr>
        <p:style>
          <a:lnRef idx="3">
            <a:schemeClr val="lt1"/>
          </a:lnRef>
          <a:fillRef idx="1">
            <a:schemeClr val="accent1"/>
          </a:fillRef>
          <a:effectRef idx="1">
            <a:schemeClr val="accent1"/>
          </a:effectRef>
          <a:fontRef idx="minor">
            <a:schemeClr val="lt1"/>
          </a:fontRef>
        </p:style>
        <p:txBody>
          <a:bodyPr vert="horz" lIns="0" tIns="0" rIns="0" bIns="0" rtlCol="0" anchor="ctr">
            <a:normAutofit/>
          </a:bodyPr>
          <a:lstStyle>
            <a:lvl1pPr algn="l" defTabSz="914400" rtl="0" eaLnBrk="1" latinLnBrk="0" hangingPunct="1">
              <a:spcBef>
                <a:spcPct val="0"/>
              </a:spcBef>
              <a:buNone/>
              <a:defRPr sz="300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smtClean="0"/>
              <a:t>Research Innovation Exchange</a:t>
            </a:r>
            <a:endParaRPr lang="en-US" dirty="0"/>
          </a:p>
        </p:txBody>
      </p:sp>
      <p:pic>
        <p:nvPicPr>
          <p:cNvPr id="27" name="Picture 2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08307" y="-171399"/>
            <a:ext cx="1653353" cy="1440160"/>
          </a:xfrm>
          <a:prstGeom prst="rect">
            <a:avLst/>
          </a:prstGeom>
        </p:spPr>
      </p:pic>
    </p:spTree>
    <p:extLst>
      <p:ext uri="{BB962C8B-B14F-4D97-AF65-F5344CB8AC3E}">
        <p14:creationId xmlns:p14="http://schemas.microsoft.com/office/powerpoint/2010/main" val="34408242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27"/>
                                        </p:tgtEl>
                                      </p:cBhvr>
                                    </p:animEffect>
                                    <p:animScale>
                                      <p:cBhvr>
                                        <p:cTn id="11"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78_Nur Titel">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E373F149-83C4-4179-9681-702531CCFDAC}" type="datetimeFigureOut">
              <a:rPr lang="de-DE" smtClean="0"/>
              <a:pPr/>
              <a:t>4/21/15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a:t>
            </a:fld>
            <a:endParaRPr lang="de-DE"/>
          </a:p>
        </p:txBody>
      </p:sp>
      <p:sp>
        <p:nvSpPr>
          <p:cNvPr id="8" name="Flowchart: Manual Input 7"/>
          <p:cNvSpPr/>
          <p:nvPr userDrawn="1"/>
        </p:nvSpPr>
        <p:spPr bwMode="auto">
          <a:xfrm>
            <a:off x="0" y="6741369"/>
            <a:ext cx="9144000" cy="116632"/>
          </a:xfrm>
          <a:prstGeom prst="flowChartManualInput">
            <a:avLst/>
          </a:prstGeom>
          <a:solidFill>
            <a:srgbClr val="C00000"/>
          </a:solidFill>
          <a:ln w="12700">
            <a:solidFill>
              <a:srgbClr val="A50021"/>
            </a:solidFill>
            <a:round/>
            <a:headEnd/>
            <a:tailEnd/>
          </a:ln>
        </p:spPr>
        <p:txBody>
          <a:bodyPr rtlCol="0" anchor="ctr"/>
          <a:lstStyle/>
          <a:p>
            <a:pPr algn="ctr"/>
            <a:endParaRPr lang="en-US" dirty="0"/>
          </a:p>
        </p:txBody>
      </p:sp>
      <p:sp>
        <p:nvSpPr>
          <p:cNvPr id="24" name="TextBox 23">
            <a:hlinkClick r:id="rId2"/>
          </p:cNvPr>
          <p:cNvSpPr txBox="1"/>
          <p:nvPr userDrawn="1"/>
        </p:nvSpPr>
        <p:spPr>
          <a:xfrm>
            <a:off x="8265742" y="344755"/>
            <a:ext cx="620683" cy="230832"/>
          </a:xfrm>
          <a:prstGeom prst="rect">
            <a:avLst/>
          </a:prstGeom>
          <a:noFill/>
        </p:spPr>
        <p:txBody>
          <a:bodyPr wrap="none" rtlCol="0">
            <a:spAutoFit/>
          </a:bodyPr>
          <a:lstStyle/>
          <a:p>
            <a:r>
              <a:rPr lang="en-US" sz="900" b="1" dirty="0" smtClean="0">
                <a:solidFill>
                  <a:schemeClr val="bg1"/>
                </a:solidFill>
              </a:rPr>
              <a:t>Research</a:t>
            </a:r>
            <a:endParaRPr lang="en-US" sz="900" b="1" dirty="0">
              <a:solidFill>
                <a:schemeClr val="bg1"/>
              </a:solidFill>
            </a:endParaRPr>
          </a:p>
        </p:txBody>
      </p:sp>
      <p:pic>
        <p:nvPicPr>
          <p:cNvPr id="25" name="Picture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6914" y="6143780"/>
            <a:ext cx="1043558" cy="453574"/>
          </a:xfrm>
          <a:prstGeom prst="rect">
            <a:avLst/>
          </a:prstGeom>
          <a:effectLst>
            <a:outerShdw blurRad="50800" dist="38100" dir="8100000" algn="tr" rotWithShape="0">
              <a:prstClr val="black">
                <a:alpha val="40000"/>
              </a:prstClr>
            </a:outerShdw>
          </a:effectLst>
        </p:spPr>
      </p:pic>
      <p:sp>
        <p:nvSpPr>
          <p:cNvPr id="26" name="Title 2"/>
          <p:cNvSpPr txBox="1">
            <a:spLocks/>
          </p:cNvSpPr>
          <p:nvPr userDrawn="1"/>
        </p:nvSpPr>
        <p:spPr>
          <a:xfrm>
            <a:off x="269835" y="159555"/>
            <a:ext cx="8497092" cy="616454"/>
          </a:xfrm>
          <a:prstGeom prst="rect">
            <a:avLst/>
          </a:prstGeom>
        </p:spPr>
        <p:style>
          <a:lnRef idx="3">
            <a:schemeClr val="lt1"/>
          </a:lnRef>
          <a:fillRef idx="1">
            <a:schemeClr val="accent1"/>
          </a:fillRef>
          <a:effectRef idx="1">
            <a:schemeClr val="accent1"/>
          </a:effectRef>
          <a:fontRef idx="minor">
            <a:schemeClr val="lt1"/>
          </a:fontRef>
        </p:style>
        <p:txBody>
          <a:bodyPr vert="horz" lIns="0" tIns="0" rIns="0" bIns="0" rtlCol="0" anchor="ctr">
            <a:normAutofit/>
          </a:bodyPr>
          <a:lstStyle>
            <a:lvl1pPr algn="l" defTabSz="914400" rtl="0" eaLnBrk="1" latinLnBrk="0" hangingPunct="1">
              <a:spcBef>
                <a:spcPct val="0"/>
              </a:spcBef>
              <a:buNone/>
              <a:defRPr sz="300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smtClean="0"/>
              <a:t>Research Innovation Exchange</a:t>
            </a:r>
            <a:endParaRPr lang="en-US" dirty="0"/>
          </a:p>
        </p:txBody>
      </p:sp>
      <p:pic>
        <p:nvPicPr>
          <p:cNvPr id="27" name="Picture 2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08307" y="-171399"/>
            <a:ext cx="1653353" cy="1440160"/>
          </a:xfrm>
          <a:prstGeom prst="rect">
            <a:avLst/>
          </a:prstGeom>
        </p:spPr>
      </p:pic>
    </p:spTree>
    <p:extLst>
      <p:ext uri="{BB962C8B-B14F-4D97-AF65-F5344CB8AC3E}">
        <p14:creationId xmlns:p14="http://schemas.microsoft.com/office/powerpoint/2010/main" val="3933752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27"/>
                                        </p:tgtEl>
                                      </p:cBhvr>
                                    </p:animEffect>
                                    <p:animScale>
                                      <p:cBhvr>
                                        <p:cTn id="11"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9799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38200" y="1219201"/>
            <a:ext cx="78486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925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38200" y="1219201"/>
            <a:ext cx="78486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A66857B-1D55-4337-9FDD-77FE1B8065A8}" type="datetimeFigureOut">
              <a:rPr lang="en-US" smtClean="0"/>
              <a:t>4/21/15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38447758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6221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69982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4339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2320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10925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22486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11811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75862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31577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9334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6857B-1D55-4337-9FDD-77FE1B8065A8}" type="datetimeFigureOut">
              <a:rPr lang="en-US" smtClean="0"/>
              <a:t>4/21/15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11695306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38200" y="1219201"/>
            <a:ext cx="78486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9786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42142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72449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6907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61096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86926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70412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46781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9492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918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66857B-1D55-4337-9FDD-77FE1B8065A8}" type="datetimeFigureOut">
              <a:rPr lang="en-US" smtClean="0"/>
              <a:t>4/21/15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4283715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66857B-1D55-4337-9FDD-77FE1B8065A8}" type="datetimeFigureOut">
              <a:rPr lang="en-US" smtClean="0"/>
              <a:t>4/21/15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4120647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66857B-1D55-4337-9FDD-77FE1B8065A8}" type="datetimeFigureOut">
              <a:rPr lang="en-US" smtClean="0"/>
              <a:t>4/21/15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3524449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66857B-1D55-4337-9FDD-77FE1B8065A8}" type="datetimeFigureOut">
              <a:rPr lang="en-US" smtClean="0"/>
              <a:t>4/21/15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1139527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66857B-1D55-4337-9FDD-77FE1B8065A8}" type="datetimeFigureOut">
              <a:rPr lang="en-US" smtClean="0"/>
              <a:t>4/21/15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4103207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66857B-1D55-4337-9FDD-77FE1B8065A8}" type="datetimeFigureOut">
              <a:rPr lang="en-US" smtClean="0"/>
              <a:t>4/21/15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478C9D-5875-4E6B-A8BE-A837E256E8B5}" type="slidenum">
              <a:rPr lang="en-US" smtClean="0"/>
              <a:t>‹#›</a:t>
            </a:fld>
            <a:endParaRPr lang="en-US"/>
          </a:p>
        </p:txBody>
      </p:sp>
    </p:spTree>
    <p:extLst>
      <p:ext uri="{BB962C8B-B14F-4D97-AF65-F5344CB8AC3E}">
        <p14:creationId xmlns:p14="http://schemas.microsoft.com/office/powerpoint/2010/main" val="406730852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8.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 Id="rId9" Type="http://schemas.openxmlformats.org/officeDocument/2006/relationships/slideLayout" Target="../slideLayouts/slideLayout26.xml"/><Relationship Id="rId10"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9.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5" Type="http://schemas.openxmlformats.org/officeDocument/2006/relationships/slideLayout" Target="../slideLayouts/slideLayout33.xml"/><Relationship Id="rId6" Type="http://schemas.openxmlformats.org/officeDocument/2006/relationships/slideLayout" Target="../slideLayouts/slideLayout34.xml"/><Relationship Id="rId7" Type="http://schemas.openxmlformats.org/officeDocument/2006/relationships/slideLayout" Target="../slideLayouts/slideLayout35.xml"/><Relationship Id="rId8" Type="http://schemas.openxmlformats.org/officeDocument/2006/relationships/slideLayout" Target="../slideLayouts/slideLayout36.xml"/><Relationship Id="rId9" Type="http://schemas.openxmlformats.org/officeDocument/2006/relationships/slideLayout" Target="../slideLayouts/slideLayout37.xml"/><Relationship Id="rId10"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6857B-1D55-4337-9FDD-77FE1B8065A8}" type="datetimeFigureOut">
              <a:rPr lang="en-US" smtClean="0"/>
              <a:t>4/21/15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478C9D-5875-4E6B-A8BE-A837E256E8B5}" type="slidenum">
              <a:rPr lang="en-US" smtClean="0"/>
              <a:t>‹#›</a:t>
            </a:fld>
            <a:endParaRPr lang="en-US"/>
          </a:p>
        </p:txBody>
      </p:sp>
      <p:pic>
        <p:nvPicPr>
          <p:cNvPr id="8" name="Picture 7"/>
          <p:cNvPicPr>
            <a:picLocks noChangeAspect="1"/>
          </p:cNvPicPr>
          <p:nvPr userDrawn="1"/>
        </p:nvPicPr>
        <p:blipFill rotWithShape="1">
          <a:blip r:embed="rId19" cstate="print">
            <a:extLst>
              <a:ext uri="{28A0092B-C50C-407E-A947-70E740481C1C}">
                <a14:useLocalDpi xmlns:a14="http://schemas.microsoft.com/office/drawing/2010/main" val="0"/>
              </a:ext>
            </a:extLst>
          </a:blip>
          <a:srcRect t="1930"/>
          <a:stretch/>
        </p:blipFill>
        <p:spPr>
          <a:xfrm>
            <a:off x="0" y="0"/>
            <a:ext cx="9144000" cy="6858000"/>
          </a:xfrm>
          <a:prstGeom prst="rect">
            <a:avLst/>
          </a:prstGeom>
        </p:spPr>
      </p:pic>
    </p:spTree>
    <p:extLst>
      <p:ext uri="{BB962C8B-B14F-4D97-AF65-F5344CB8AC3E}">
        <p14:creationId xmlns:p14="http://schemas.microsoft.com/office/powerpoint/2010/main" val="3278335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4" r:id="rId12"/>
    <p:sldLayoutId id="2147483686" r:id="rId13"/>
    <p:sldLayoutId id="2147483687" r:id="rId14"/>
    <p:sldLayoutId id="2147483688" r:id="rId15"/>
    <p:sldLayoutId id="2147483690" r:id="rId16"/>
    <p:sldLayoutId id="2147483691"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pic>
        <p:nvPicPr>
          <p:cNvPr id="8" name="Picture 7"/>
          <p:cNvPicPr>
            <a:picLocks noChangeAspect="1"/>
          </p:cNvPicPr>
          <p:nvPr userDrawn="1"/>
        </p:nvPicPr>
        <p:blipFill rotWithShape="1">
          <a:blip r:embed="rId13" cstate="print">
            <a:extLst>
              <a:ext uri="{28A0092B-C50C-407E-A947-70E740481C1C}">
                <a14:useLocalDpi xmlns:a14="http://schemas.microsoft.com/office/drawing/2010/main" val="0"/>
              </a:ext>
            </a:extLst>
          </a:blip>
          <a:srcRect t="1930"/>
          <a:stretch/>
        </p:blipFill>
        <p:spPr>
          <a:xfrm>
            <a:off x="0" y="0"/>
            <a:ext cx="9144000" cy="6858000"/>
          </a:xfrm>
          <a:prstGeom prst="rect">
            <a:avLst/>
          </a:prstGeom>
        </p:spPr>
      </p:pic>
    </p:spTree>
    <p:extLst>
      <p:ext uri="{BB962C8B-B14F-4D97-AF65-F5344CB8AC3E}">
        <p14:creationId xmlns:p14="http://schemas.microsoft.com/office/powerpoint/2010/main" val="4038926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6857B-1D55-4337-9FDD-77FE1B8065A8}" type="datetimeFigureOut">
              <a:rPr lang="en-US" smtClean="0">
                <a:solidFill>
                  <a:prstClr val="black">
                    <a:tint val="75000"/>
                  </a:prstClr>
                </a:solidFill>
              </a:rPr>
              <a:pPr/>
              <a:t>4/21/15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478C9D-5875-4E6B-A8BE-A837E256E8B5}" type="slidenum">
              <a:rPr lang="en-US" smtClean="0">
                <a:solidFill>
                  <a:prstClr val="black">
                    <a:tint val="75000"/>
                  </a:prstClr>
                </a:solidFill>
              </a:rPr>
              <a:pPr/>
              <a:t>‹#›</a:t>
            </a:fld>
            <a:endParaRPr lang="en-US">
              <a:solidFill>
                <a:prstClr val="black">
                  <a:tint val="75000"/>
                </a:prstClr>
              </a:solidFill>
            </a:endParaRPr>
          </a:p>
        </p:txBody>
      </p:sp>
      <p:pic>
        <p:nvPicPr>
          <p:cNvPr id="8" name="Picture 7"/>
          <p:cNvPicPr>
            <a:picLocks noChangeAspect="1"/>
          </p:cNvPicPr>
          <p:nvPr userDrawn="1"/>
        </p:nvPicPr>
        <p:blipFill rotWithShape="1">
          <a:blip r:embed="rId13" cstate="print">
            <a:extLst>
              <a:ext uri="{28A0092B-C50C-407E-A947-70E740481C1C}">
                <a14:useLocalDpi xmlns:a14="http://schemas.microsoft.com/office/drawing/2010/main" val="0"/>
              </a:ext>
            </a:extLst>
          </a:blip>
          <a:srcRect t="1930"/>
          <a:stretch/>
        </p:blipFill>
        <p:spPr>
          <a:xfrm>
            <a:off x="0" y="0"/>
            <a:ext cx="9144000" cy="6858000"/>
          </a:xfrm>
          <a:prstGeom prst="rect">
            <a:avLst/>
          </a:prstGeom>
        </p:spPr>
      </p:pic>
    </p:spTree>
    <p:extLst>
      <p:ext uri="{BB962C8B-B14F-4D97-AF65-F5344CB8AC3E}">
        <p14:creationId xmlns:p14="http://schemas.microsoft.com/office/powerpoint/2010/main" val="17555925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1" Type="http://schemas.openxmlformats.org/officeDocument/2006/relationships/image" Target="../media/image27.jpeg"/><Relationship Id="rId12" Type="http://schemas.openxmlformats.org/officeDocument/2006/relationships/image" Target="../media/image28.jpeg"/><Relationship Id="rId13" Type="http://schemas.openxmlformats.org/officeDocument/2006/relationships/image" Target="../media/image29.jpeg"/><Relationship Id="rId14" Type="http://schemas.openxmlformats.org/officeDocument/2006/relationships/image" Target="../media/image30.jpeg"/><Relationship Id="rId15" Type="http://schemas.openxmlformats.org/officeDocument/2006/relationships/image" Target="../media/image5.png"/><Relationship Id="rId16" Type="http://schemas.openxmlformats.org/officeDocument/2006/relationships/image" Target="../media/image6.png"/><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jpeg"/><Relationship Id="rId6" Type="http://schemas.openxmlformats.org/officeDocument/2006/relationships/image" Target="../media/image22.jpeg"/><Relationship Id="rId7" Type="http://schemas.openxmlformats.org/officeDocument/2006/relationships/image" Target="../media/image23.jpeg"/><Relationship Id="rId8" Type="http://schemas.openxmlformats.org/officeDocument/2006/relationships/image" Target="../media/image24.jpeg"/><Relationship Id="rId9" Type="http://schemas.openxmlformats.org/officeDocument/2006/relationships/image" Target="../media/image25.jpeg"/><Relationship Id="rId10"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hyperlink" Target="https://scholar.uc.edu/about_request" TargetMode="External"/><Relationship Id="rId1" Type="http://schemas.openxmlformats.org/officeDocument/2006/relationships/slideLayout" Target="../slideLayouts/slideLayout18.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6.png"/><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31.png"/><Relationship Id="rId5" Type="http://schemas.openxmlformats.org/officeDocument/2006/relationships/hyperlink" Target="https://scholar.uc.edu/" TargetMode="External"/><Relationship Id="rId6" Type="http://schemas.openxmlformats.org/officeDocument/2006/relationships/hyperlink" Target="https://github.com/uclibs/scholar_uc" TargetMode="External"/><Relationship Id="rId7" Type="http://schemas.openxmlformats.org/officeDocument/2006/relationships/hyperlink" Target="https://github.com/uclibs/curate_fork" TargetMode="External"/><Relationship Id="rId8" Type="http://schemas.openxmlformats.org/officeDocument/2006/relationships/hyperlink" Target="https://github.com/uclibs/scholar_use_cases" TargetMode="External"/><Relationship Id="rId9" Type="http://schemas.openxmlformats.org/officeDocument/2006/relationships/hyperlink" Target="https://github.com/uclibs/scholar-puppet" TargetMode="External"/><Relationship Id="rId1" Type="http://schemas.openxmlformats.org/officeDocument/2006/relationships/slideLayout" Target="../slideLayouts/slideLayout29.xml"/><Relationship Id="rId2"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6.png"/><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6.png"/><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hyperlink" Target="mailto:Nelson.Vincent@uc.edu" TargetMode="External"/><Relationship Id="rId4" Type="http://schemas.openxmlformats.org/officeDocument/2006/relationships/hyperlink" Target="mailto:baldwitw@ucmail.uc.edu" TargetMode="External"/><Relationship Id="rId5" Type="http://schemas.openxmlformats.org/officeDocument/2006/relationships/hyperlink" Target="mailto:newmanld@ucmail.uc.edu" TargetMode="External"/><Relationship Id="rId6" Type="http://schemas.openxmlformats.org/officeDocument/2006/relationships/hyperlink" Target="mailto:riepjr@ucmail.uc.edu" TargetMode="External"/><Relationship Id="rId1" Type="http://schemas.openxmlformats.org/officeDocument/2006/relationships/slideLayout" Target="../slideLayouts/slideLayout1.xml"/><Relationship Id="rId2" Type="http://schemas.openxmlformats.org/officeDocument/2006/relationships/hyperlink" Target="mailto:wang2xm@ucmail.uc.ed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32.jpeg"/><Relationship Id="rId5" Type="http://schemas.microsoft.com/office/2007/relationships/hdphoto" Target="../media/hdphoto1.wdp"/><Relationship Id="rId6" Type="http://schemas.openxmlformats.org/officeDocument/2006/relationships/image" Target="../media/image33.jpeg"/><Relationship Id="rId7" Type="http://schemas.microsoft.com/office/2007/relationships/hdphoto" Target="../media/hdphoto2.wdp"/><Relationship Id="rId8" Type="http://schemas.openxmlformats.org/officeDocument/2006/relationships/hyperlink" Target="https://github.com/uclibs/scholar_use_cases" TargetMode="External"/><Relationship Id="rId1" Type="http://schemas.openxmlformats.org/officeDocument/2006/relationships/slideLayout" Target="../slideLayouts/slideLayout29.xml"/><Relationship Id="rId2"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9.xml"/><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34.png"/><Relationship Id="rId1" Type="http://schemas.microsoft.com/office/2007/relationships/media" Target="../media/media1.mp4"/><Relationship Id="rId2" Type="http://schemas.openxmlformats.org/officeDocument/2006/relationships/video" Target="../media/media1.mp4"/></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35.png"/><Relationship Id="rId5" Type="http://schemas.openxmlformats.org/officeDocument/2006/relationships/hyperlink" Target="http://libapps.libraries.uc.edu/source/new-and-not-so-new-faces-in-uc-libraries/" TargetMode="External"/><Relationship Id="rId1" Type="http://schemas.openxmlformats.org/officeDocument/2006/relationships/slideLayout" Target="../slideLayouts/slideLayout29.xml"/><Relationship Id="rId2"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hyperlink" Target="http://ucincinnati2015.thatcamp.org/" TargetMode="External"/><Relationship Id="rId5" Type="http://schemas.openxmlformats.org/officeDocument/2006/relationships/hyperlink" Target="http://centerforopenscience.org/" TargetMode="External"/><Relationship Id="rId6" Type="http://schemas.openxmlformats.org/officeDocument/2006/relationships/image" Target="../media/image36.png"/><Relationship Id="rId1" Type="http://schemas.openxmlformats.org/officeDocument/2006/relationships/slideLayout" Target="../slideLayouts/slideLayout29.xml"/><Relationship Id="rId2"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JPG"/><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ctrTitle"/>
          </p:nvPr>
        </p:nvSpPr>
        <p:spPr>
          <a:xfrm>
            <a:off x="0" y="2286002"/>
            <a:ext cx="9144000" cy="1470025"/>
          </a:xfrm>
        </p:spPr>
        <p:txBody>
          <a:bodyPr>
            <a:noAutofit/>
          </a:bodyPr>
          <a:lstStyle/>
          <a:p>
            <a:r>
              <a:rPr lang="en-US" sz="4800" dirty="0" smtClean="0">
                <a:latin typeface="Myriad Pro" panose="020B0503030403020204" pitchFamily="34" charset="0"/>
              </a:rPr>
              <a:t>Transforming Organizations</a:t>
            </a:r>
            <a:endParaRPr lang="en-US" sz="4800" dirty="0">
              <a:latin typeface="Myriad Pro" panose="020B0503030403020204" pitchFamily="34" charset="0"/>
            </a:endParaRPr>
          </a:p>
        </p:txBody>
      </p:sp>
      <p:sp>
        <p:nvSpPr>
          <p:cNvPr id="5" name="Subtitle 3"/>
          <p:cNvSpPr>
            <a:spLocks noGrp="1"/>
          </p:cNvSpPr>
          <p:nvPr>
            <p:ph type="subTitle" idx="1"/>
          </p:nvPr>
        </p:nvSpPr>
        <p:spPr>
          <a:xfrm>
            <a:off x="3" y="3383280"/>
            <a:ext cx="9122121" cy="1752600"/>
          </a:xfrm>
        </p:spPr>
        <p:txBody>
          <a:bodyPr>
            <a:noAutofit/>
          </a:bodyPr>
          <a:lstStyle/>
          <a:p>
            <a:pPr algn="r"/>
            <a:r>
              <a:rPr lang="en-US" sz="3100" dirty="0" smtClean="0">
                <a:solidFill>
                  <a:schemeClr val="tx1"/>
                </a:solidFill>
                <a:latin typeface="Myriad Pro Light" panose="020B0403030403020204" pitchFamily="34" charset="0"/>
              </a:rPr>
              <a:t>Partnership </a:t>
            </a:r>
            <a:r>
              <a:rPr lang="en-US" sz="3100" dirty="0" smtClean="0">
                <a:solidFill>
                  <a:schemeClr val="tx1"/>
                </a:solidFill>
                <a:latin typeface="Myriad Pro Cond" panose="020B0506030403020204" pitchFamily="34" charset="0"/>
              </a:rPr>
              <a:t>· </a:t>
            </a:r>
            <a:r>
              <a:rPr lang="en-US" sz="3100" dirty="0" smtClean="0">
                <a:solidFill>
                  <a:schemeClr val="tx1"/>
                </a:solidFill>
                <a:latin typeface="Myriad Pro Light" panose="020B0403030403020204" pitchFamily="34" charset="0"/>
              </a:rPr>
              <a:t>Collaboration</a:t>
            </a:r>
            <a:r>
              <a:rPr lang="en-US" sz="3100" dirty="0">
                <a:solidFill>
                  <a:schemeClr val="tx1"/>
                </a:solidFill>
                <a:latin typeface="Myriad Pro Light" panose="020B0403030403020204" pitchFamily="34" charset="0"/>
              </a:rPr>
              <a:t> </a:t>
            </a:r>
            <a:r>
              <a:rPr lang="en-US" sz="3100" dirty="0" smtClean="0">
                <a:solidFill>
                  <a:schemeClr val="tx1"/>
                </a:solidFill>
                <a:latin typeface="Myriad Pro Cond" panose="020B0506030403020204" pitchFamily="34" charset="0"/>
              </a:rPr>
              <a:t>· </a:t>
            </a:r>
            <a:r>
              <a:rPr lang="en-US" sz="3100" dirty="0" smtClean="0">
                <a:solidFill>
                  <a:schemeClr val="tx1"/>
                </a:solidFill>
                <a:latin typeface="Myriad Pro Light" panose="020B0403030403020204" pitchFamily="34" charset="0"/>
              </a:rPr>
              <a:t>Agile Development</a:t>
            </a:r>
            <a:endParaRPr lang="en-US" sz="3100" dirty="0">
              <a:solidFill>
                <a:schemeClr val="tx1"/>
              </a:solidFill>
              <a:latin typeface="Myriad Pro Light" panose="020B0403030403020204" pitchFamily="34" charset="0"/>
            </a:endParaRPr>
          </a:p>
        </p:txBody>
      </p:sp>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latin typeface="Myriad Pro Light" panose="020B0403030403020204" pitchFamily="34" charset="0"/>
              </a:rPr>
              <a:t>Welcome!</a:t>
            </a:r>
            <a:endParaRPr lang="en-US" sz="3200" dirty="0">
              <a:latin typeface="Myriad Pro Light" panose="020B0403030403020204" pitchFamily="34" charset="0"/>
            </a:endParaRPr>
          </a:p>
        </p:txBody>
      </p:sp>
    </p:spTree>
    <p:extLst>
      <p:ext uri="{BB962C8B-B14F-4D97-AF65-F5344CB8AC3E}">
        <p14:creationId xmlns:p14="http://schemas.microsoft.com/office/powerpoint/2010/main" val="134846001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_h2"/>
          <p:cNvSpPr>
            <a:spLocks noGrp="1"/>
          </p:cNvSpPr>
          <p:nvPr>
            <p:ph type="body" sz="quarter" idx="4294967295"/>
          </p:nvPr>
        </p:nvSpPr>
        <p:spPr bwMode="gray">
          <a:xfrm>
            <a:off x="1371600" y="855663"/>
            <a:ext cx="7124700" cy="334963"/>
          </a:xfrm>
        </p:spPr>
        <p:txBody>
          <a:bodyPr>
            <a:normAutofit fontScale="55000" lnSpcReduction="20000"/>
          </a:bodyPr>
          <a:lstStyle/>
          <a:p>
            <a:pPr marL="0" indent="0">
              <a:buNone/>
            </a:pPr>
            <a:r>
              <a:rPr lang="de-DE" noProof="1" smtClean="0"/>
              <a:t>Custom and dynamically defined data elements</a:t>
            </a: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364" y="476673"/>
            <a:ext cx="7194359" cy="5559277"/>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5" name="TextBox 4"/>
          <p:cNvSpPr txBox="1"/>
          <p:nvPr/>
        </p:nvSpPr>
        <p:spPr>
          <a:xfrm>
            <a:off x="1554480" y="274320"/>
            <a:ext cx="6065520" cy="584776"/>
          </a:xfrm>
          <a:prstGeom prst="rect">
            <a:avLst/>
          </a:prstGeom>
          <a:noFill/>
        </p:spPr>
        <p:txBody>
          <a:bodyPr wrap="square" rtlCol="0" anchor="ctr">
            <a:spAutoFit/>
          </a:bodyPr>
          <a:lstStyle/>
          <a:p>
            <a:r>
              <a:rPr lang="en-US" sz="3200" dirty="0" smtClean="0">
                <a:latin typeface="Myriad Pro Light" panose="020B0403030403020204" pitchFamily="34" charset="0"/>
              </a:rPr>
              <a:t>Research Directory</a:t>
            </a:r>
            <a:endParaRPr lang="en-US" sz="3200" dirty="0">
              <a:latin typeface="Myriad Pro Light" panose="020B0403030403020204" pitchFamily="34"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Tree>
    <p:extLst>
      <p:ext uri="{BB962C8B-B14F-4D97-AF65-F5344CB8AC3E}">
        <p14:creationId xmlns:p14="http://schemas.microsoft.com/office/powerpoint/2010/main" val="229160662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_h2"/>
          <p:cNvSpPr>
            <a:spLocks noGrp="1"/>
          </p:cNvSpPr>
          <p:nvPr>
            <p:ph type="body" sz="quarter" idx="4294967295"/>
          </p:nvPr>
        </p:nvSpPr>
        <p:spPr bwMode="gray">
          <a:xfrm>
            <a:off x="1319502" y="855663"/>
            <a:ext cx="7176798" cy="334963"/>
          </a:xfrm>
        </p:spPr>
        <p:txBody>
          <a:bodyPr>
            <a:normAutofit fontScale="55000" lnSpcReduction="20000"/>
          </a:bodyPr>
          <a:lstStyle/>
          <a:p>
            <a:pPr marL="0" indent="0">
              <a:buNone/>
            </a:pPr>
            <a:r>
              <a:rPr lang="de-DE" noProof="1" smtClean="0"/>
              <a:t>Focus on Knowledge Management</a:t>
            </a:r>
          </a:p>
        </p:txBody>
      </p:sp>
      <p:sp>
        <p:nvSpPr>
          <p:cNvPr id="7" name="Right Arrow 6"/>
          <p:cNvSpPr/>
          <p:nvPr/>
        </p:nvSpPr>
        <p:spPr>
          <a:xfrm>
            <a:off x="3901440" y="980728"/>
            <a:ext cx="4404360" cy="5562600"/>
          </a:xfrm>
          <a:prstGeom prst="rightArrow">
            <a:avLst/>
          </a:prstGeom>
          <a:solidFill>
            <a:schemeClr val="bg1">
              <a:lumMod val="75000"/>
            </a:schemeClr>
          </a:solidFill>
        </p:spPr>
        <p:style>
          <a:lnRef idx="0">
            <a:schemeClr val="dk2">
              <a:hueOff val="0"/>
              <a:satOff val="0"/>
              <a:lumOff val="0"/>
              <a:alphaOff val="0"/>
            </a:schemeClr>
          </a:lnRef>
          <a:fillRef idx="1">
            <a:scrgbClr r="0" g="0" b="0"/>
          </a:fillRef>
          <a:effectRef idx="0">
            <a:schemeClr val="dk2">
              <a:tint val="4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3573724" y="2649508"/>
            <a:ext cx="1150679" cy="2225040"/>
          </a:xfrm>
          <a:custGeom>
            <a:avLst/>
            <a:gdLst>
              <a:gd name="connsiteX0" fmla="*/ 0 w 1150679"/>
              <a:gd name="connsiteY0" fmla="*/ 191784 h 2225040"/>
              <a:gd name="connsiteX1" fmla="*/ 191784 w 1150679"/>
              <a:gd name="connsiteY1" fmla="*/ 0 h 2225040"/>
              <a:gd name="connsiteX2" fmla="*/ 958895 w 1150679"/>
              <a:gd name="connsiteY2" fmla="*/ 0 h 2225040"/>
              <a:gd name="connsiteX3" fmla="*/ 1150679 w 1150679"/>
              <a:gd name="connsiteY3" fmla="*/ 191784 h 2225040"/>
              <a:gd name="connsiteX4" fmla="*/ 1150679 w 1150679"/>
              <a:gd name="connsiteY4" fmla="*/ 2033256 h 2225040"/>
              <a:gd name="connsiteX5" fmla="*/ 958895 w 1150679"/>
              <a:gd name="connsiteY5" fmla="*/ 2225040 h 2225040"/>
              <a:gd name="connsiteX6" fmla="*/ 191784 w 1150679"/>
              <a:gd name="connsiteY6" fmla="*/ 2225040 h 2225040"/>
              <a:gd name="connsiteX7" fmla="*/ 0 w 1150679"/>
              <a:gd name="connsiteY7" fmla="*/ 2033256 h 2225040"/>
              <a:gd name="connsiteX8" fmla="*/ 0 w 1150679"/>
              <a:gd name="connsiteY8" fmla="*/ 191784 h 22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79" h="2225040">
                <a:moveTo>
                  <a:pt x="0" y="191784"/>
                </a:moveTo>
                <a:cubicBezTo>
                  <a:pt x="0" y="85865"/>
                  <a:pt x="85865" y="0"/>
                  <a:pt x="191784" y="0"/>
                </a:cubicBezTo>
                <a:lnTo>
                  <a:pt x="958895" y="0"/>
                </a:lnTo>
                <a:cubicBezTo>
                  <a:pt x="1064814" y="0"/>
                  <a:pt x="1150679" y="85865"/>
                  <a:pt x="1150679" y="191784"/>
                </a:cubicBezTo>
                <a:lnTo>
                  <a:pt x="1150679" y="2033256"/>
                </a:lnTo>
                <a:cubicBezTo>
                  <a:pt x="1150679" y="2139175"/>
                  <a:pt x="1064814" y="2225040"/>
                  <a:pt x="958895" y="2225040"/>
                </a:cubicBezTo>
                <a:lnTo>
                  <a:pt x="191784" y="2225040"/>
                </a:lnTo>
                <a:cubicBezTo>
                  <a:pt x="85865" y="2225040"/>
                  <a:pt x="0" y="2139175"/>
                  <a:pt x="0" y="2033256"/>
                </a:cubicBezTo>
                <a:lnTo>
                  <a:pt x="0" y="191784"/>
                </a:lnTo>
                <a:close/>
              </a:path>
            </a:pathLst>
          </a:custGeom>
        </p:spPr>
        <p:style>
          <a:lnRef idx="2">
            <a:schemeClr val="dk1">
              <a:shade val="50000"/>
            </a:schemeClr>
          </a:lnRef>
          <a:fillRef idx="1">
            <a:schemeClr val="dk1"/>
          </a:fillRef>
          <a:effectRef idx="0">
            <a:schemeClr val="dk1"/>
          </a:effectRef>
          <a:fontRef idx="minor">
            <a:schemeClr val="lt1"/>
          </a:fontRef>
        </p:style>
        <p:txBody>
          <a:bodyPr spcFirstLastPara="0" vert="horz" wrap="square" lIns="117132" tIns="117132" rIns="117132" bIns="117132" numCol="1" spcCol="1270" anchor="ctr" anchorCtr="0">
            <a:noAutofit/>
          </a:bodyPr>
          <a:lstStyle/>
          <a:p>
            <a:pPr lvl="0" algn="ctr" defTabSz="711200">
              <a:lnSpc>
                <a:spcPct val="90000"/>
              </a:lnSpc>
              <a:spcBef>
                <a:spcPct val="0"/>
              </a:spcBef>
              <a:spcAft>
                <a:spcPct val="35000"/>
              </a:spcAft>
            </a:pPr>
            <a:r>
              <a:rPr lang="en-US" sz="1600" kern="1200" baseline="0" dirty="0" smtClean="0"/>
              <a:t>Automate</a:t>
            </a:r>
            <a:endParaRPr lang="en-US" sz="1600" kern="1200" baseline="0" dirty="0"/>
          </a:p>
        </p:txBody>
      </p:sp>
      <p:sp>
        <p:nvSpPr>
          <p:cNvPr id="9" name="Freeform 8"/>
          <p:cNvSpPr/>
          <p:nvPr/>
        </p:nvSpPr>
        <p:spPr>
          <a:xfrm>
            <a:off x="4869124" y="2649508"/>
            <a:ext cx="1150679" cy="2225040"/>
          </a:xfrm>
          <a:custGeom>
            <a:avLst/>
            <a:gdLst>
              <a:gd name="connsiteX0" fmla="*/ 0 w 1150679"/>
              <a:gd name="connsiteY0" fmla="*/ 191784 h 2225040"/>
              <a:gd name="connsiteX1" fmla="*/ 191784 w 1150679"/>
              <a:gd name="connsiteY1" fmla="*/ 0 h 2225040"/>
              <a:gd name="connsiteX2" fmla="*/ 958895 w 1150679"/>
              <a:gd name="connsiteY2" fmla="*/ 0 h 2225040"/>
              <a:gd name="connsiteX3" fmla="*/ 1150679 w 1150679"/>
              <a:gd name="connsiteY3" fmla="*/ 191784 h 2225040"/>
              <a:gd name="connsiteX4" fmla="*/ 1150679 w 1150679"/>
              <a:gd name="connsiteY4" fmla="*/ 2033256 h 2225040"/>
              <a:gd name="connsiteX5" fmla="*/ 958895 w 1150679"/>
              <a:gd name="connsiteY5" fmla="*/ 2225040 h 2225040"/>
              <a:gd name="connsiteX6" fmla="*/ 191784 w 1150679"/>
              <a:gd name="connsiteY6" fmla="*/ 2225040 h 2225040"/>
              <a:gd name="connsiteX7" fmla="*/ 0 w 1150679"/>
              <a:gd name="connsiteY7" fmla="*/ 2033256 h 2225040"/>
              <a:gd name="connsiteX8" fmla="*/ 0 w 1150679"/>
              <a:gd name="connsiteY8" fmla="*/ 191784 h 22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79" h="2225040">
                <a:moveTo>
                  <a:pt x="0" y="191784"/>
                </a:moveTo>
                <a:cubicBezTo>
                  <a:pt x="0" y="85865"/>
                  <a:pt x="85865" y="0"/>
                  <a:pt x="191784" y="0"/>
                </a:cubicBezTo>
                <a:lnTo>
                  <a:pt x="958895" y="0"/>
                </a:lnTo>
                <a:cubicBezTo>
                  <a:pt x="1064814" y="0"/>
                  <a:pt x="1150679" y="85865"/>
                  <a:pt x="1150679" y="191784"/>
                </a:cubicBezTo>
                <a:lnTo>
                  <a:pt x="1150679" y="2033256"/>
                </a:lnTo>
                <a:cubicBezTo>
                  <a:pt x="1150679" y="2139175"/>
                  <a:pt x="1064814" y="2225040"/>
                  <a:pt x="958895" y="2225040"/>
                </a:cubicBezTo>
                <a:lnTo>
                  <a:pt x="191784" y="2225040"/>
                </a:lnTo>
                <a:cubicBezTo>
                  <a:pt x="85865" y="2225040"/>
                  <a:pt x="0" y="2139175"/>
                  <a:pt x="0" y="2033256"/>
                </a:cubicBezTo>
                <a:lnTo>
                  <a:pt x="0" y="191784"/>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17132" tIns="117132" rIns="117132" bIns="117132" numCol="1" spcCol="1270" anchor="ctr" anchorCtr="0">
            <a:noAutofit/>
          </a:bodyPr>
          <a:lstStyle/>
          <a:p>
            <a:pPr lvl="0" algn="ctr" defTabSz="711200">
              <a:lnSpc>
                <a:spcPct val="90000"/>
              </a:lnSpc>
              <a:spcBef>
                <a:spcPct val="0"/>
              </a:spcBef>
              <a:spcAft>
                <a:spcPct val="35000"/>
              </a:spcAft>
            </a:pPr>
            <a:r>
              <a:rPr lang="en-US" sz="1600" kern="1200" dirty="0" smtClean="0"/>
              <a:t>Monitor</a:t>
            </a:r>
            <a:endParaRPr lang="en-US" sz="1600" kern="1200" dirty="0"/>
          </a:p>
        </p:txBody>
      </p:sp>
      <p:sp>
        <p:nvSpPr>
          <p:cNvPr id="10" name="Freeform 9"/>
          <p:cNvSpPr/>
          <p:nvPr/>
        </p:nvSpPr>
        <p:spPr>
          <a:xfrm>
            <a:off x="6164521" y="2649508"/>
            <a:ext cx="1150679" cy="2225040"/>
          </a:xfrm>
          <a:custGeom>
            <a:avLst/>
            <a:gdLst>
              <a:gd name="connsiteX0" fmla="*/ 0 w 1150679"/>
              <a:gd name="connsiteY0" fmla="*/ 191784 h 2225040"/>
              <a:gd name="connsiteX1" fmla="*/ 191784 w 1150679"/>
              <a:gd name="connsiteY1" fmla="*/ 0 h 2225040"/>
              <a:gd name="connsiteX2" fmla="*/ 958895 w 1150679"/>
              <a:gd name="connsiteY2" fmla="*/ 0 h 2225040"/>
              <a:gd name="connsiteX3" fmla="*/ 1150679 w 1150679"/>
              <a:gd name="connsiteY3" fmla="*/ 191784 h 2225040"/>
              <a:gd name="connsiteX4" fmla="*/ 1150679 w 1150679"/>
              <a:gd name="connsiteY4" fmla="*/ 2033256 h 2225040"/>
              <a:gd name="connsiteX5" fmla="*/ 958895 w 1150679"/>
              <a:gd name="connsiteY5" fmla="*/ 2225040 h 2225040"/>
              <a:gd name="connsiteX6" fmla="*/ 191784 w 1150679"/>
              <a:gd name="connsiteY6" fmla="*/ 2225040 h 2225040"/>
              <a:gd name="connsiteX7" fmla="*/ 0 w 1150679"/>
              <a:gd name="connsiteY7" fmla="*/ 2033256 h 2225040"/>
              <a:gd name="connsiteX8" fmla="*/ 0 w 1150679"/>
              <a:gd name="connsiteY8" fmla="*/ 191784 h 22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79" h="2225040">
                <a:moveTo>
                  <a:pt x="0" y="191784"/>
                </a:moveTo>
                <a:cubicBezTo>
                  <a:pt x="0" y="85865"/>
                  <a:pt x="85865" y="0"/>
                  <a:pt x="191784" y="0"/>
                </a:cubicBezTo>
                <a:lnTo>
                  <a:pt x="958895" y="0"/>
                </a:lnTo>
                <a:cubicBezTo>
                  <a:pt x="1064814" y="0"/>
                  <a:pt x="1150679" y="85865"/>
                  <a:pt x="1150679" y="191784"/>
                </a:cubicBezTo>
                <a:lnTo>
                  <a:pt x="1150679" y="2033256"/>
                </a:lnTo>
                <a:cubicBezTo>
                  <a:pt x="1150679" y="2139175"/>
                  <a:pt x="1064814" y="2225040"/>
                  <a:pt x="958895" y="2225040"/>
                </a:cubicBezTo>
                <a:lnTo>
                  <a:pt x="191784" y="2225040"/>
                </a:lnTo>
                <a:cubicBezTo>
                  <a:pt x="85865" y="2225040"/>
                  <a:pt x="0" y="2139175"/>
                  <a:pt x="0" y="2033256"/>
                </a:cubicBezTo>
                <a:lnTo>
                  <a:pt x="0" y="191784"/>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17132" tIns="117132" rIns="117132" bIns="117132" numCol="1" spcCol="1270" anchor="ctr" anchorCtr="0">
            <a:noAutofit/>
          </a:bodyPr>
          <a:lstStyle/>
          <a:p>
            <a:pPr lvl="0" algn="ctr" defTabSz="711200">
              <a:lnSpc>
                <a:spcPct val="90000"/>
              </a:lnSpc>
              <a:spcBef>
                <a:spcPct val="0"/>
              </a:spcBef>
              <a:spcAft>
                <a:spcPct val="35000"/>
              </a:spcAft>
            </a:pPr>
            <a:r>
              <a:rPr lang="en-US" sz="1600" kern="1200" dirty="0" smtClean="0"/>
              <a:t>Control</a:t>
            </a:r>
            <a:endParaRPr lang="en-US" sz="1600" kern="1200" dirty="0"/>
          </a:p>
        </p:txBody>
      </p:sp>
      <p:sp>
        <p:nvSpPr>
          <p:cNvPr id="11" name="Freeform 10"/>
          <p:cNvSpPr/>
          <p:nvPr/>
        </p:nvSpPr>
        <p:spPr>
          <a:xfrm>
            <a:off x="7459924" y="2649508"/>
            <a:ext cx="1150679" cy="2225040"/>
          </a:xfrm>
          <a:custGeom>
            <a:avLst/>
            <a:gdLst>
              <a:gd name="connsiteX0" fmla="*/ 0 w 1150679"/>
              <a:gd name="connsiteY0" fmla="*/ 191784 h 2225040"/>
              <a:gd name="connsiteX1" fmla="*/ 191784 w 1150679"/>
              <a:gd name="connsiteY1" fmla="*/ 0 h 2225040"/>
              <a:gd name="connsiteX2" fmla="*/ 958895 w 1150679"/>
              <a:gd name="connsiteY2" fmla="*/ 0 h 2225040"/>
              <a:gd name="connsiteX3" fmla="*/ 1150679 w 1150679"/>
              <a:gd name="connsiteY3" fmla="*/ 191784 h 2225040"/>
              <a:gd name="connsiteX4" fmla="*/ 1150679 w 1150679"/>
              <a:gd name="connsiteY4" fmla="*/ 2033256 h 2225040"/>
              <a:gd name="connsiteX5" fmla="*/ 958895 w 1150679"/>
              <a:gd name="connsiteY5" fmla="*/ 2225040 h 2225040"/>
              <a:gd name="connsiteX6" fmla="*/ 191784 w 1150679"/>
              <a:gd name="connsiteY6" fmla="*/ 2225040 h 2225040"/>
              <a:gd name="connsiteX7" fmla="*/ 0 w 1150679"/>
              <a:gd name="connsiteY7" fmla="*/ 2033256 h 2225040"/>
              <a:gd name="connsiteX8" fmla="*/ 0 w 1150679"/>
              <a:gd name="connsiteY8" fmla="*/ 191784 h 22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79" h="2225040">
                <a:moveTo>
                  <a:pt x="0" y="191784"/>
                </a:moveTo>
                <a:cubicBezTo>
                  <a:pt x="0" y="85865"/>
                  <a:pt x="85865" y="0"/>
                  <a:pt x="191784" y="0"/>
                </a:cubicBezTo>
                <a:lnTo>
                  <a:pt x="958895" y="0"/>
                </a:lnTo>
                <a:cubicBezTo>
                  <a:pt x="1064814" y="0"/>
                  <a:pt x="1150679" y="85865"/>
                  <a:pt x="1150679" y="191784"/>
                </a:cubicBezTo>
                <a:lnTo>
                  <a:pt x="1150679" y="2033256"/>
                </a:lnTo>
                <a:cubicBezTo>
                  <a:pt x="1150679" y="2139175"/>
                  <a:pt x="1064814" y="2225040"/>
                  <a:pt x="958895" y="2225040"/>
                </a:cubicBezTo>
                <a:lnTo>
                  <a:pt x="191784" y="2225040"/>
                </a:lnTo>
                <a:cubicBezTo>
                  <a:pt x="85865" y="2225040"/>
                  <a:pt x="0" y="2139175"/>
                  <a:pt x="0" y="2033256"/>
                </a:cubicBezTo>
                <a:lnTo>
                  <a:pt x="0" y="191784"/>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17132" tIns="117132" rIns="117132" bIns="117132" numCol="1" spcCol="1270" anchor="ctr" anchorCtr="0">
            <a:noAutofit/>
          </a:bodyPr>
          <a:lstStyle/>
          <a:p>
            <a:pPr lvl="0" algn="ctr" defTabSz="711200">
              <a:lnSpc>
                <a:spcPct val="90000"/>
              </a:lnSpc>
              <a:spcBef>
                <a:spcPct val="0"/>
              </a:spcBef>
              <a:spcAft>
                <a:spcPct val="35000"/>
              </a:spcAft>
            </a:pPr>
            <a:r>
              <a:rPr lang="en-US" sz="1600" kern="1200" dirty="0" smtClean="0"/>
              <a:t>Aggregate</a:t>
            </a:r>
            <a:endParaRPr lang="en-US" sz="1600" kern="1200" dirty="0"/>
          </a:p>
        </p:txBody>
      </p:sp>
      <p:sp>
        <p:nvSpPr>
          <p:cNvPr id="35" name="Text Placeholder 2"/>
          <p:cNvSpPr txBox="1">
            <a:spLocks/>
          </p:cNvSpPr>
          <p:nvPr/>
        </p:nvSpPr>
        <p:spPr>
          <a:xfrm>
            <a:off x="609603" y="1295403"/>
            <a:ext cx="3008313" cy="4691063"/>
          </a:xfrm>
          <a:prstGeom prst="rect">
            <a:avLst/>
          </a:prstGeom>
        </p:spPr>
        <p:txBody>
          <a:bodyPr/>
          <a:lstStyle>
            <a:lvl1pPr marL="176213"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1pPr>
            <a:lvl2pPr marL="360363" indent="-184150" algn="l" defTabSz="914400" rtl="0" eaLnBrk="1" latinLnBrk="0" hangingPunct="1">
              <a:spcBef>
                <a:spcPct val="20000"/>
              </a:spcBef>
              <a:buFont typeface="Symbol" pitchFamily="18" charset="2"/>
              <a:buChar char="-"/>
              <a:defRPr sz="1800" kern="1200">
                <a:solidFill>
                  <a:schemeClr val="tx1"/>
                </a:solidFill>
                <a:latin typeface="+mn-lt"/>
                <a:ea typeface="+mn-ea"/>
                <a:cs typeface="+mn-cs"/>
              </a:defRPr>
            </a:lvl2pPr>
            <a:lvl3pPr marL="536575"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3pPr>
            <a:lvl4pPr marL="720725" indent="-184150" algn="l" defTabSz="914400" rtl="0" eaLnBrk="1" latinLnBrk="0" hangingPunct="1">
              <a:spcBef>
                <a:spcPct val="20000"/>
              </a:spcBef>
              <a:buFont typeface="Symbol" pitchFamily="18" charset="2"/>
              <a:buChar char="-"/>
              <a:defRPr sz="1800" kern="1200">
                <a:solidFill>
                  <a:schemeClr val="tx1"/>
                </a:solidFill>
                <a:latin typeface="+mn-lt"/>
                <a:ea typeface="+mn-ea"/>
                <a:cs typeface="+mn-cs"/>
              </a:defRPr>
            </a:lvl4pPr>
            <a:lvl5pPr marL="896938"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dirty="0" smtClean="0">
                <a:latin typeface="Myriad Pro" pitchFamily="34" charset="0"/>
              </a:rPr>
              <a:t>Need: To create a portal for monitoring and aggregating both automated and manually entered information.</a:t>
            </a:r>
          </a:p>
          <a:p>
            <a:endParaRPr lang="en-US" sz="1400" dirty="0" smtClean="0">
              <a:latin typeface="Myriad Pro" pitchFamily="34" charset="0"/>
            </a:endParaRPr>
          </a:p>
          <a:p>
            <a:r>
              <a:rPr lang="en-US" sz="1400" dirty="0" smtClean="0">
                <a:latin typeface="Myriad Pro" pitchFamily="34" charset="0"/>
              </a:rPr>
              <a:t>Experts and administrators should have the ability to manage all data, control the visibility of data, and aggregate data for various purposes.</a:t>
            </a:r>
          </a:p>
          <a:p>
            <a:endParaRPr lang="en-US" sz="1400" dirty="0" smtClean="0">
              <a:latin typeface="Myriad Pro" pitchFamily="34" charset="0"/>
            </a:endParaRPr>
          </a:p>
          <a:p>
            <a:r>
              <a:rPr lang="en-US" sz="1400" dirty="0">
                <a:latin typeface="Myriad Pro" pitchFamily="34" charset="0"/>
              </a:rPr>
              <a:t>D</a:t>
            </a:r>
            <a:r>
              <a:rPr lang="en-US" sz="1400" dirty="0" smtClean="0">
                <a:latin typeface="Myriad Pro" pitchFamily="34" charset="0"/>
              </a:rPr>
              <a:t>ynamic structure to define data elements, map data elements to existing data sources, show and hide data, filter &amp; sort data, generate reports and export data in various formats including XML.</a:t>
            </a:r>
            <a:endParaRPr lang="en-US" sz="1400" dirty="0">
              <a:latin typeface="Myriad Pro" pitchFamily="34" charset="0"/>
            </a:endParaRPr>
          </a:p>
        </p:txBody>
      </p:sp>
      <p:sp>
        <p:nvSpPr>
          <p:cNvPr id="12" name="TextBox 11"/>
          <p:cNvSpPr txBox="1"/>
          <p:nvPr/>
        </p:nvSpPr>
        <p:spPr>
          <a:xfrm>
            <a:off x="1554480" y="274320"/>
            <a:ext cx="6065520" cy="584776"/>
          </a:xfrm>
          <a:prstGeom prst="rect">
            <a:avLst/>
          </a:prstGeom>
          <a:noFill/>
        </p:spPr>
        <p:txBody>
          <a:bodyPr wrap="square" rtlCol="0" anchor="ctr">
            <a:spAutoFit/>
          </a:bodyPr>
          <a:lstStyle/>
          <a:p>
            <a:r>
              <a:rPr lang="en-US" sz="3200" dirty="0" smtClean="0">
                <a:latin typeface="Myriad Pro Light" panose="020B0403030403020204" pitchFamily="34" charset="0"/>
              </a:rPr>
              <a:t>Research Directory</a:t>
            </a:r>
            <a:endParaRPr lang="en-US" sz="3200" dirty="0">
              <a:latin typeface="Myriad Pro Light" panose="020B0403030403020204" pitchFamily="34"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Tree>
    <p:extLst>
      <p:ext uri="{BB962C8B-B14F-4D97-AF65-F5344CB8AC3E}">
        <p14:creationId xmlns:p14="http://schemas.microsoft.com/office/powerpoint/2010/main" val="26251171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500" autoRev="1" fill="remove"/>
                                        <p:tgtEl>
                                          <p:spTgt spid="8"/>
                                        </p:tgtEl>
                                        <p:attrNameLst>
                                          <p:attrName>style.color</p:attrName>
                                        </p:attrNameLst>
                                      </p:cBhvr>
                                      <p:to>
                                        <a:srgbClr val="FF0000"/>
                                      </p:to>
                                    </p:animClr>
                                    <p:animClr clrSpc="rgb" dir="cw">
                                      <p:cBhvr>
                                        <p:cTn id="7" dur="500" autoRev="1" fill="remove"/>
                                        <p:tgtEl>
                                          <p:spTgt spid="8"/>
                                        </p:tgtEl>
                                        <p:attrNameLst>
                                          <p:attrName>fillcolor</p:attrName>
                                        </p:attrNameLst>
                                      </p:cBhvr>
                                      <p:to>
                                        <a:srgbClr val="FF0000"/>
                                      </p:to>
                                    </p:animClr>
                                    <p:set>
                                      <p:cBhvr>
                                        <p:cTn id="8" dur="500" autoRev="1" fill="remove"/>
                                        <p:tgtEl>
                                          <p:spTgt spid="8"/>
                                        </p:tgtEl>
                                        <p:attrNameLst>
                                          <p:attrName>fill.type</p:attrName>
                                        </p:attrNameLst>
                                      </p:cBhvr>
                                      <p:to>
                                        <p:strVal val="solid"/>
                                      </p:to>
                                    </p:set>
                                    <p:set>
                                      <p:cBhvr>
                                        <p:cTn id="9" dur="500" autoRev="1" fill="remove"/>
                                        <p:tgtEl>
                                          <p:spTgt spid="8"/>
                                        </p:tgtEl>
                                        <p:attrNameLst>
                                          <p:attrName>fill.on</p:attrName>
                                        </p:attrNameLst>
                                      </p:cBhvr>
                                      <p:to>
                                        <p:strVal val="true"/>
                                      </p:to>
                                    </p:set>
                                  </p:childTnLst>
                                </p:cTn>
                              </p:par>
                            </p:childTnLst>
                          </p:cTn>
                        </p:par>
                        <p:par>
                          <p:cTn id="10" fill="hold">
                            <p:stCondLst>
                              <p:cond delay="1000"/>
                            </p:stCondLst>
                            <p:childTnLst>
                              <p:par>
                                <p:cTn id="11" presetID="27" presetClass="emph" presetSubtype="0" fill="remove" grpId="0" nodeType="afterEffect">
                                  <p:stCondLst>
                                    <p:cond delay="0"/>
                                  </p:stCondLst>
                                  <p:childTnLst>
                                    <p:animClr clrSpc="rgb" dir="cw">
                                      <p:cBhvr override="childStyle">
                                        <p:cTn id="12" dur="500" autoRev="1" fill="remove"/>
                                        <p:tgtEl>
                                          <p:spTgt spid="9"/>
                                        </p:tgtEl>
                                        <p:attrNameLst>
                                          <p:attrName>style.color</p:attrName>
                                        </p:attrNameLst>
                                      </p:cBhvr>
                                      <p:to>
                                        <a:schemeClr val="bg1"/>
                                      </p:to>
                                    </p:animClr>
                                    <p:animClr clrSpc="rgb" dir="cw">
                                      <p:cBhvr>
                                        <p:cTn id="13" dur="500" autoRev="1" fill="remove"/>
                                        <p:tgtEl>
                                          <p:spTgt spid="9"/>
                                        </p:tgtEl>
                                        <p:attrNameLst>
                                          <p:attrName>fillcolor</p:attrName>
                                        </p:attrNameLst>
                                      </p:cBhvr>
                                      <p:to>
                                        <a:schemeClr val="bg1"/>
                                      </p:to>
                                    </p:animClr>
                                    <p:set>
                                      <p:cBhvr>
                                        <p:cTn id="14" dur="500" autoRev="1" fill="remove"/>
                                        <p:tgtEl>
                                          <p:spTgt spid="9"/>
                                        </p:tgtEl>
                                        <p:attrNameLst>
                                          <p:attrName>fill.type</p:attrName>
                                        </p:attrNameLst>
                                      </p:cBhvr>
                                      <p:to>
                                        <p:strVal val="solid"/>
                                      </p:to>
                                    </p:set>
                                    <p:set>
                                      <p:cBhvr>
                                        <p:cTn id="15" dur="500" autoRev="1" fill="remove"/>
                                        <p:tgtEl>
                                          <p:spTgt spid="9"/>
                                        </p:tgtEl>
                                        <p:attrNameLst>
                                          <p:attrName>fill.on</p:attrName>
                                        </p:attrNameLst>
                                      </p:cBhvr>
                                      <p:to>
                                        <p:strVal val="true"/>
                                      </p:to>
                                    </p:set>
                                  </p:childTnLst>
                                </p:cTn>
                              </p:par>
                            </p:childTnLst>
                          </p:cTn>
                        </p:par>
                        <p:par>
                          <p:cTn id="16" fill="hold">
                            <p:stCondLst>
                              <p:cond delay="2000"/>
                            </p:stCondLst>
                            <p:childTnLst>
                              <p:par>
                                <p:cTn id="17" presetID="27" presetClass="emph" presetSubtype="0" fill="remove" grpId="0" nodeType="afterEffect">
                                  <p:stCondLst>
                                    <p:cond delay="0"/>
                                  </p:stCondLst>
                                  <p:childTnLst>
                                    <p:animClr clrSpc="rgb" dir="cw">
                                      <p:cBhvr override="childStyle">
                                        <p:cTn id="18" dur="500" autoRev="1" fill="remove"/>
                                        <p:tgtEl>
                                          <p:spTgt spid="10"/>
                                        </p:tgtEl>
                                        <p:attrNameLst>
                                          <p:attrName>style.color</p:attrName>
                                        </p:attrNameLst>
                                      </p:cBhvr>
                                      <p:to>
                                        <a:schemeClr val="bg1"/>
                                      </p:to>
                                    </p:animClr>
                                    <p:animClr clrSpc="rgb" dir="cw">
                                      <p:cBhvr>
                                        <p:cTn id="19" dur="500" autoRev="1" fill="remove"/>
                                        <p:tgtEl>
                                          <p:spTgt spid="10"/>
                                        </p:tgtEl>
                                        <p:attrNameLst>
                                          <p:attrName>fillcolor</p:attrName>
                                        </p:attrNameLst>
                                      </p:cBhvr>
                                      <p:to>
                                        <a:schemeClr val="bg1"/>
                                      </p:to>
                                    </p:animClr>
                                    <p:set>
                                      <p:cBhvr>
                                        <p:cTn id="20" dur="500" autoRev="1" fill="remove"/>
                                        <p:tgtEl>
                                          <p:spTgt spid="10"/>
                                        </p:tgtEl>
                                        <p:attrNameLst>
                                          <p:attrName>fill.type</p:attrName>
                                        </p:attrNameLst>
                                      </p:cBhvr>
                                      <p:to>
                                        <p:strVal val="solid"/>
                                      </p:to>
                                    </p:set>
                                    <p:set>
                                      <p:cBhvr>
                                        <p:cTn id="21" dur="500" autoRev="1" fill="remove"/>
                                        <p:tgtEl>
                                          <p:spTgt spid="10"/>
                                        </p:tgtEl>
                                        <p:attrNameLst>
                                          <p:attrName>fill.on</p:attrName>
                                        </p:attrNameLst>
                                      </p:cBhvr>
                                      <p:to>
                                        <p:strVal val="true"/>
                                      </p:to>
                                    </p:set>
                                  </p:childTnLst>
                                </p:cTn>
                              </p:par>
                            </p:childTnLst>
                          </p:cTn>
                        </p:par>
                        <p:par>
                          <p:cTn id="22" fill="hold">
                            <p:stCondLst>
                              <p:cond delay="3000"/>
                            </p:stCondLst>
                            <p:childTnLst>
                              <p:par>
                                <p:cTn id="23" presetID="27" presetClass="emph" presetSubtype="0" fill="remove" grpId="0" nodeType="afterEffect">
                                  <p:stCondLst>
                                    <p:cond delay="0"/>
                                  </p:stCondLst>
                                  <p:childTnLst>
                                    <p:animClr clrSpc="rgb" dir="cw">
                                      <p:cBhvr override="childStyle">
                                        <p:cTn id="24" dur="500" autoRev="1" fill="remove"/>
                                        <p:tgtEl>
                                          <p:spTgt spid="11"/>
                                        </p:tgtEl>
                                        <p:attrNameLst>
                                          <p:attrName>style.color</p:attrName>
                                        </p:attrNameLst>
                                      </p:cBhvr>
                                      <p:to>
                                        <a:schemeClr val="bg1"/>
                                      </p:to>
                                    </p:animClr>
                                    <p:animClr clrSpc="rgb" dir="cw">
                                      <p:cBhvr>
                                        <p:cTn id="25" dur="500" autoRev="1" fill="remove"/>
                                        <p:tgtEl>
                                          <p:spTgt spid="11"/>
                                        </p:tgtEl>
                                        <p:attrNameLst>
                                          <p:attrName>fillcolor</p:attrName>
                                        </p:attrNameLst>
                                      </p:cBhvr>
                                      <p:to>
                                        <a:schemeClr val="bg1"/>
                                      </p:to>
                                    </p:animClr>
                                    <p:set>
                                      <p:cBhvr>
                                        <p:cTn id="26" dur="500" autoRev="1" fill="remove"/>
                                        <p:tgtEl>
                                          <p:spTgt spid="11"/>
                                        </p:tgtEl>
                                        <p:attrNameLst>
                                          <p:attrName>fill.type</p:attrName>
                                        </p:attrNameLst>
                                      </p:cBhvr>
                                      <p:to>
                                        <p:strVal val="solid"/>
                                      </p:to>
                                    </p:set>
                                    <p:set>
                                      <p:cBhvr>
                                        <p:cTn id="27" dur="500" autoRev="1" fill="remove"/>
                                        <p:tgtEl>
                                          <p:spTgt spid="1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 name="_h2"/>
          <p:cNvSpPr>
            <a:spLocks noGrp="1"/>
          </p:cNvSpPr>
          <p:nvPr>
            <p:ph type="body" sz="quarter" idx="4294967295"/>
          </p:nvPr>
        </p:nvSpPr>
        <p:spPr bwMode="gray">
          <a:xfrm>
            <a:off x="1295400" y="855663"/>
            <a:ext cx="7200900" cy="334963"/>
          </a:xfrm>
        </p:spPr>
        <p:txBody>
          <a:bodyPr>
            <a:normAutofit fontScale="55000" lnSpcReduction="20000"/>
          </a:bodyPr>
          <a:lstStyle/>
          <a:p>
            <a:pPr marL="0" indent="0">
              <a:buNone/>
            </a:pPr>
            <a:r>
              <a:rPr lang="de-DE" noProof="1" smtClean="0"/>
              <a:t>Automatic population from multiple sources</a:t>
            </a:r>
          </a:p>
        </p:txBody>
      </p:sp>
      <p:sp>
        <p:nvSpPr>
          <p:cNvPr id="27" name="Rectangle 19"/>
          <p:cNvSpPr>
            <a:spLocks noChangeArrowheads="1"/>
          </p:cNvSpPr>
          <p:nvPr/>
        </p:nvSpPr>
        <p:spPr bwMode="gray">
          <a:xfrm>
            <a:off x="1388854" y="2754587"/>
            <a:ext cx="2009954" cy="360362"/>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rgbClr val="000000"/>
                </a:solidFill>
                <a:cs typeface="Arial" charset="0"/>
              </a:rPr>
              <a:t>PubMed</a:t>
            </a:r>
            <a:endParaRPr lang="en-US" sz="1600" b="1" noProof="1">
              <a:solidFill>
                <a:srgbClr val="000000"/>
              </a:solidFill>
              <a:cs typeface="Arial" charset="0"/>
            </a:endParaRPr>
          </a:p>
        </p:txBody>
      </p:sp>
      <p:sp>
        <p:nvSpPr>
          <p:cNvPr id="35" name="Rectangle 19"/>
          <p:cNvSpPr>
            <a:spLocks noChangeArrowheads="1"/>
          </p:cNvSpPr>
          <p:nvPr/>
        </p:nvSpPr>
        <p:spPr bwMode="gray">
          <a:xfrm>
            <a:off x="3564075" y="1340770"/>
            <a:ext cx="2055485" cy="360362"/>
          </a:xfrm>
          <a:prstGeom prst="rect">
            <a:avLst/>
          </a:prstGeom>
          <a:solidFill>
            <a:srgbClr val="C00000"/>
          </a:soli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chemeClr val="bg1"/>
                </a:solidFill>
                <a:cs typeface="Arial" charset="0"/>
              </a:rPr>
              <a:t>COEUS</a:t>
            </a:r>
            <a:endParaRPr lang="en-US" sz="1600" b="1" noProof="1">
              <a:solidFill>
                <a:schemeClr val="bg1"/>
              </a:solidFill>
              <a:cs typeface="Arial" charset="0"/>
            </a:endParaRPr>
          </a:p>
        </p:txBody>
      </p:sp>
      <p:sp>
        <p:nvSpPr>
          <p:cNvPr id="41" name="Rechteck 23"/>
          <p:cNvSpPr/>
          <p:nvPr/>
        </p:nvSpPr>
        <p:spPr bwMode="gray">
          <a:xfrm>
            <a:off x="897150" y="3933057"/>
            <a:ext cx="7418717" cy="515147"/>
          </a:xfrm>
          <a:prstGeom prst="rect">
            <a:avLst/>
          </a:prstGeom>
          <a:gradFill>
            <a:gsLst>
              <a:gs pos="0">
                <a:srgbClr val="AFAFAF"/>
              </a:gs>
              <a:gs pos="100000">
                <a:srgbClr val="E6E6E6"/>
              </a:gs>
            </a:gsLst>
            <a:lin ang="13500000" scaled="1"/>
          </a:gradFill>
          <a:ln w="12700">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a:r>
              <a:rPr lang="de-DE" noProof="1" smtClean="0">
                <a:solidFill>
                  <a:srgbClr val="000000"/>
                </a:solidFill>
              </a:rPr>
              <a:t>Import API Layer</a:t>
            </a:r>
            <a:endParaRPr lang="de-DE" noProof="1">
              <a:solidFill>
                <a:srgbClr val="000000"/>
              </a:solidFill>
            </a:endParaRPr>
          </a:p>
        </p:txBody>
      </p:sp>
      <p:sp>
        <p:nvSpPr>
          <p:cNvPr id="46" name="Freeform 16"/>
          <p:cNvSpPr>
            <a:spLocks/>
          </p:cNvSpPr>
          <p:nvPr/>
        </p:nvSpPr>
        <p:spPr bwMode="gray">
          <a:xfrm>
            <a:off x="-906099" y="4445559"/>
            <a:ext cx="4072886" cy="1384139"/>
          </a:xfrm>
          <a:custGeom>
            <a:avLst/>
            <a:gdLst/>
            <a:ahLst/>
            <a:cxnLst>
              <a:cxn ang="0">
                <a:pos x="1713" y="117"/>
              </a:cxn>
              <a:cxn ang="0">
                <a:pos x="1713" y="93"/>
              </a:cxn>
              <a:cxn ang="0">
                <a:pos x="1409" y="0"/>
              </a:cxn>
              <a:cxn ang="0">
                <a:pos x="899" y="93"/>
              </a:cxn>
              <a:cxn ang="0">
                <a:pos x="899" y="117"/>
              </a:cxn>
              <a:cxn ang="0">
                <a:pos x="1094" y="117"/>
              </a:cxn>
              <a:cxn ang="0">
                <a:pos x="0" y="557"/>
              </a:cxn>
              <a:cxn ang="0">
                <a:pos x="0" y="582"/>
              </a:cxn>
              <a:cxn ang="0">
                <a:pos x="1234" y="582"/>
              </a:cxn>
              <a:cxn ang="0">
                <a:pos x="1563" y="117"/>
              </a:cxn>
              <a:cxn ang="0">
                <a:pos x="1713" y="117"/>
              </a:cxn>
            </a:cxnLst>
            <a:rect l="0" t="0" r="r" b="b"/>
            <a:pathLst>
              <a:path w="1713" h="582">
                <a:moveTo>
                  <a:pt x="1713" y="117"/>
                </a:moveTo>
                <a:cubicBezTo>
                  <a:pt x="1713" y="93"/>
                  <a:pt x="1713" y="93"/>
                  <a:pt x="1713" y="93"/>
                </a:cubicBezTo>
                <a:cubicBezTo>
                  <a:pt x="1409" y="0"/>
                  <a:pt x="1409" y="0"/>
                  <a:pt x="1409" y="0"/>
                </a:cubicBezTo>
                <a:cubicBezTo>
                  <a:pt x="899" y="93"/>
                  <a:pt x="899" y="93"/>
                  <a:pt x="899" y="93"/>
                </a:cubicBezTo>
                <a:cubicBezTo>
                  <a:pt x="899" y="117"/>
                  <a:pt x="899" y="117"/>
                  <a:pt x="899" y="117"/>
                </a:cubicBezTo>
                <a:cubicBezTo>
                  <a:pt x="1094" y="117"/>
                  <a:pt x="1094" y="117"/>
                  <a:pt x="1094" y="117"/>
                </a:cubicBezTo>
                <a:cubicBezTo>
                  <a:pt x="1094" y="117"/>
                  <a:pt x="213" y="526"/>
                  <a:pt x="0" y="557"/>
                </a:cubicBezTo>
                <a:cubicBezTo>
                  <a:pt x="0" y="582"/>
                  <a:pt x="0" y="582"/>
                  <a:pt x="0" y="582"/>
                </a:cubicBezTo>
                <a:cubicBezTo>
                  <a:pt x="1234" y="582"/>
                  <a:pt x="1234" y="582"/>
                  <a:pt x="1234" y="582"/>
                </a:cubicBezTo>
                <a:cubicBezTo>
                  <a:pt x="1330" y="507"/>
                  <a:pt x="1546" y="291"/>
                  <a:pt x="1563" y="117"/>
                </a:cubicBezTo>
                <a:lnTo>
                  <a:pt x="1713" y="117"/>
                </a:lnTo>
                <a:close/>
              </a:path>
            </a:pathLst>
          </a:custGeom>
          <a:gradFill>
            <a:gsLst>
              <a:gs pos="0">
                <a:srgbClr val="969696"/>
              </a:gs>
              <a:gs pos="100000">
                <a:srgbClr val="AFAFAF"/>
              </a:gs>
            </a:gsLst>
            <a:lin ang="13500000" scaled="1"/>
          </a:gradFill>
          <a:ln w="12700">
            <a:noFill/>
            <a:round/>
            <a:headEnd/>
            <a:tailEnd/>
          </a:ln>
          <a:effectLst>
            <a:outerShdw blurRad="127000" dist="63500" dir="2700000" algn="tl" rotWithShape="0">
              <a:prstClr val="black">
                <a:alpha val="40000"/>
              </a:prstClr>
            </a:outerShdw>
          </a:effectLst>
        </p:spPr>
        <p:txBody>
          <a:bodyPr rtlCol="0" anchor="ctr"/>
          <a:lstStyle/>
          <a:p>
            <a:pPr algn="ctr"/>
            <a:endParaRPr lang="de-DE" noProof="1">
              <a:solidFill>
                <a:srgbClr val="000000"/>
              </a:solidFill>
            </a:endParaRPr>
          </a:p>
        </p:txBody>
      </p:sp>
      <p:sp>
        <p:nvSpPr>
          <p:cNvPr id="47" name="Freeform 17"/>
          <p:cNvSpPr>
            <a:spLocks/>
          </p:cNvSpPr>
          <p:nvPr/>
        </p:nvSpPr>
        <p:spPr bwMode="gray">
          <a:xfrm>
            <a:off x="-906099" y="4386167"/>
            <a:ext cx="4072886" cy="1384139"/>
          </a:xfrm>
          <a:custGeom>
            <a:avLst/>
            <a:gdLst/>
            <a:ahLst/>
            <a:cxnLst>
              <a:cxn ang="0">
                <a:pos x="1713" y="118"/>
              </a:cxn>
              <a:cxn ang="0">
                <a:pos x="1409" y="0"/>
              </a:cxn>
              <a:cxn ang="0">
                <a:pos x="899" y="118"/>
              </a:cxn>
              <a:cxn ang="0">
                <a:pos x="1094" y="118"/>
              </a:cxn>
              <a:cxn ang="0">
                <a:pos x="0" y="582"/>
              </a:cxn>
              <a:cxn ang="0">
                <a:pos x="522" y="582"/>
              </a:cxn>
              <a:cxn ang="0">
                <a:pos x="1234" y="582"/>
              </a:cxn>
              <a:cxn ang="0">
                <a:pos x="1563" y="118"/>
              </a:cxn>
              <a:cxn ang="0">
                <a:pos x="1713" y="118"/>
              </a:cxn>
            </a:cxnLst>
            <a:rect l="0" t="0" r="r" b="b"/>
            <a:pathLst>
              <a:path w="1713" h="582">
                <a:moveTo>
                  <a:pt x="1713" y="118"/>
                </a:moveTo>
                <a:cubicBezTo>
                  <a:pt x="1409" y="0"/>
                  <a:pt x="1409" y="0"/>
                  <a:pt x="1409" y="0"/>
                </a:cubicBezTo>
                <a:cubicBezTo>
                  <a:pt x="899" y="118"/>
                  <a:pt x="899" y="118"/>
                  <a:pt x="899" y="118"/>
                </a:cubicBezTo>
                <a:cubicBezTo>
                  <a:pt x="1094" y="118"/>
                  <a:pt x="1094" y="118"/>
                  <a:pt x="1094" y="118"/>
                </a:cubicBezTo>
                <a:cubicBezTo>
                  <a:pt x="1094" y="118"/>
                  <a:pt x="220" y="525"/>
                  <a:pt x="0" y="582"/>
                </a:cubicBezTo>
                <a:cubicBezTo>
                  <a:pt x="522" y="582"/>
                  <a:pt x="522" y="582"/>
                  <a:pt x="522" y="582"/>
                </a:cubicBezTo>
                <a:cubicBezTo>
                  <a:pt x="1234" y="582"/>
                  <a:pt x="1234" y="582"/>
                  <a:pt x="1234" y="582"/>
                </a:cubicBezTo>
                <a:cubicBezTo>
                  <a:pt x="1330" y="508"/>
                  <a:pt x="1546" y="291"/>
                  <a:pt x="1563" y="118"/>
                </a:cubicBezTo>
                <a:lnTo>
                  <a:pt x="1713" y="118"/>
                </a:lnTo>
                <a:close/>
              </a:path>
            </a:pathLst>
          </a:custGeom>
          <a:gradFill>
            <a:gsLst>
              <a:gs pos="0">
                <a:srgbClr val="AFAFAF"/>
              </a:gs>
              <a:gs pos="100000">
                <a:srgbClr val="E6E6E6"/>
              </a:gs>
            </a:gsLst>
            <a:lin ang="13500000" scaled="1"/>
          </a:gradFill>
          <a:ln w="12700">
            <a:noFill/>
            <a:round/>
            <a:headEnd/>
            <a:tailEnd/>
          </a:ln>
          <a:effectLst/>
        </p:spPr>
        <p:txBody>
          <a:bodyPr rtlCol="0" anchor="ctr"/>
          <a:lstStyle/>
          <a:p>
            <a:pPr algn="ctr"/>
            <a:endParaRPr lang="de-DE" noProof="1">
              <a:solidFill>
                <a:srgbClr val="000000"/>
              </a:solidFill>
            </a:endParaRPr>
          </a:p>
        </p:txBody>
      </p:sp>
      <p:sp>
        <p:nvSpPr>
          <p:cNvPr id="48" name="Freeform 18"/>
          <p:cNvSpPr>
            <a:spLocks/>
          </p:cNvSpPr>
          <p:nvPr/>
        </p:nvSpPr>
        <p:spPr bwMode="gray">
          <a:xfrm>
            <a:off x="3038942" y="4400259"/>
            <a:ext cx="2931350" cy="1429438"/>
          </a:xfrm>
          <a:custGeom>
            <a:avLst/>
            <a:gdLst/>
            <a:ahLst/>
            <a:cxnLst>
              <a:cxn ang="0">
                <a:pos x="0" y="576"/>
              </a:cxn>
              <a:cxn ang="0">
                <a:pos x="332" y="505"/>
              </a:cxn>
              <a:cxn ang="0">
                <a:pos x="414" y="124"/>
              </a:cxn>
              <a:cxn ang="0">
                <a:pos x="267" y="124"/>
              </a:cxn>
              <a:cxn ang="0">
                <a:pos x="267" y="100"/>
              </a:cxn>
              <a:cxn ang="0">
                <a:pos x="648" y="0"/>
              </a:cxn>
              <a:cxn ang="0">
                <a:pos x="1023" y="100"/>
              </a:cxn>
              <a:cxn ang="0">
                <a:pos x="1023" y="124"/>
              </a:cxn>
              <a:cxn ang="0">
                <a:pos x="872" y="124"/>
              </a:cxn>
              <a:cxn ang="0">
                <a:pos x="988" y="486"/>
              </a:cxn>
              <a:cxn ang="0">
                <a:pos x="1233" y="576"/>
              </a:cxn>
              <a:cxn ang="0">
                <a:pos x="1233" y="601"/>
              </a:cxn>
              <a:cxn ang="0">
                <a:pos x="0" y="601"/>
              </a:cxn>
              <a:cxn ang="0">
                <a:pos x="0" y="576"/>
              </a:cxn>
            </a:cxnLst>
            <a:rect l="0" t="0" r="r" b="b"/>
            <a:pathLst>
              <a:path w="1233" h="601">
                <a:moveTo>
                  <a:pt x="0" y="576"/>
                </a:moveTo>
                <a:cubicBezTo>
                  <a:pt x="79" y="560"/>
                  <a:pt x="287" y="540"/>
                  <a:pt x="332" y="505"/>
                </a:cubicBezTo>
                <a:cubicBezTo>
                  <a:pt x="458" y="410"/>
                  <a:pt x="420" y="262"/>
                  <a:pt x="414" y="124"/>
                </a:cubicBezTo>
                <a:cubicBezTo>
                  <a:pt x="267" y="124"/>
                  <a:pt x="267" y="124"/>
                  <a:pt x="267" y="124"/>
                </a:cubicBezTo>
                <a:cubicBezTo>
                  <a:pt x="267" y="100"/>
                  <a:pt x="267" y="100"/>
                  <a:pt x="267" y="100"/>
                </a:cubicBezTo>
                <a:cubicBezTo>
                  <a:pt x="648" y="0"/>
                  <a:pt x="648" y="0"/>
                  <a:pt x="648" y="0"/>
                </a:cubicBezTo>
                <a:cubicBezTo>
                  <a:pt x="1023" y="100"/>
                  <a:pt x="1023" y="100"/>
                  <a:pt x="1023" y="100"/>
                </a:cubicBezTo>
                <a:cubicBezTo>
                  <a:pt x="1023" y="124"/>
                  <a:pt x="1023" y="124"/>
                  <a:pt x="1023" y="124"/>
                </a:cubicBezTo>
                <a:cubicBezTo>
                  <a:pt x="872" y="124"/>
                  <a:pt x="872" y="124"/>
                  <a:pt x="872" y="124"/>
                </a:cubicBezTo>
                <a:cubicBezTo>
                  <a:pt x="919" y="248"/>
                  <a:pt x="901" y="388"/>
                  <a:pt x="988" y="486"/>
                </a:cubicBezTo>
                <a:cubicBezTo>
                  <a:pt x="1027" y="529"/>
                  <a:pt x="1233" y="576"/>
                  <a:pt x="1233" y="576"/>
                </a:cubicBezTo>
                <a:cubicBezTo>
                  <a:pt x="1233" y="601"/>
                  <a:pt x="1233" y="601"/>
                  <a:pt x="1233" y="601"/>
                </a:cubicBezTo>
                <a:cubicBezTo>
                  <a:pt x="0" y="601"/>
                  <a:pt x="0" y="601"/>
                  <a:pt x="0" y="601"/>
                </a:cubicBezTo>
                <a:lnTo>
                  <a:pt x="0" y="576"/>
                </a:lnTo>
                <a:close/>
              </a:path>
            </a:pathLst>
          </a:custGeom>
          <a:gradFill>
            <a:gsLst>
              <a:gs pos="0">
                <a:schemeClr val="accent1">
                  <a:lumMod val="75000"/>
                </a:schemeClr>
              </a:gs>
              <a:gs pos="100000">
                <a:schemeClr val="accent1"/>
              </a:gs>
            </a:gsLst>
            <a:lin ang="13500000" scaled="1"/>
          </a:gradFill>
          <a:ln w="12700">
            <a:noFill/>
            <a:round/>
            <a:headEnd/>
            <a:tailEnd/>
          </a:ln>
          <a:effectLst>
            <a:outerShdw blurRad="127000" dist="63500" dir="2700000" algn="tl" rotWithShape="0">
              <a:prstClr val="black">
                <a:alpha val="40000"/>
              </a:prstClr>
            </a:outerShdw>
          </a:effectLst>
        </p:spPr>
        <p:txBody>
          <a:bodyPr rtlCol="0" anchor="ctr"/>
          <a:lstStyle/>
          <a:p>
            <a:pPr algn="ctr"/>
            <a:endParaRPr lang="de-DE" noProof="1">
              <a:solidFill>
                <a:srgbClr val="000000"/>
              </a:solidFill>
            </a:endParaRPr>
          </a:p>
        </p:txBody>
      </p:sp>
      <p:sp>
        <p:nvSpPr>
          <p:cNvPr id="49" name="Freeform 19"/>
          <p:cNvSpPr>
            <a:spLocks/>
          </p:cNvSpPr>
          <p:nvPr/>
        </p:nvSpPr>
        <p:spPr bwMode="gray">
          <a:xfrm>
            <a:off x="3038942" y="4340868"/>
            <a:ext cx="2931350" cy="1429438"/>
          </a:xfrm>
          <a:custGeom>
            <a:avLst/>
            <a:gdLst/>
            <a:ahLst/>
            <a:cxnLst>
              <a:cxn ang="0">
                <a:pos x="414" y="125"/>
              </a:cxn>
              <a:cxn ang="0">
                <a:pos x="267" y="125"/>
              </a:cxn>
              <a:cxn ang="0">
                <a:pos x="648" y="0"/>
              </a:cxn>
              <a:cxn ang="0">
                <a:pos x="1023" y="125"/>
              </a:cxn>
              <a:cxn ang="0">
                <a:pos x="872" y="125"/>
              </a:cxn>
              <a:cxn ang="0">
                <a:pos x="1233" y="601"/>
              </a:cxn>
              <a:cxn ang="0">
                <a:pos x="0" y="601"/>
              </a:cxn>
              <a:cxn ang="0">
                <a:pos x="414" y="125"/>
              </a:cxn>
            </a:cxnLst>
            <a:rect l="0" t="0" r="r" b="b"/>
            <a:pathLst>
              <a:path w="1233" h="601">
                <a:moveTo>
                  <a:pt x="414" y="125"/>
                </a:moveTo>
                <a:cubicBezTo>
                  <a:pt x="267" y="125"/>
                  <a:pt x="267" y="125"/>
                  <a:pt x="267" y="125"/>
                </a:cubicBezTo>
                <a:cubicBezTo>
                  <a:pt x="648" y="0"/>
                  <a:pt x="648" y="0"/>
                  <a:pt x="648" y="0"/>
                </a:cubicBezTo>
                <a:cubicBezTo>
                  <a:pt x="1023" y="125"/>
                  <a:pt x="1023" y="125"/>
                  <a:pt x="1023" y="125"/>
                </a:cubicBezTo>
                <a:cubicBezTo>
                  <a:pt x="872" y="125"/>
                  <a:pt x="872" y="125"/>
                  <a:pt x="872" y="125"/>
                </a:cubicBezTo>
                <a:cubicBezTo>
                  <a:pt x="947" y="322"/>
                  <a:pt x="1161" y="568"/>
                  <a:pt x="1233" y="601"/>
                </a:cubicBezTo>
                <a:cubicBezTo>
                  <a:pt x="0" y="601"/>
                  <a:pt x="0" y="601"/>
                  <a:pt x="0" y="601"/>
                </a:cubicBezTo>
                <a:cubicBezTo>
                  <a:pt x="80" y="583"/>
                  <a:pt x="423" y="329"/>
                  <a:pt x="414" y="125"/>
                </a:cubicBezTo>
                <a:close/>
              </a:path>
            </a:pathLst>
          </a:custGeom>
          <a:ln>
            <a:headEnd/>
            <a:tailEnd/>
          </a:ln>
        </p:spPr>
        <p:style>
          <a:lnRef idx="3">
            <a:schemeClr val="lt1"/>
          </a:lnRef>
          <a:fillRef idx="1">
            <a:schemeClr val="dk1"/>
          </a:fillRef>
          <a:effectRef idx="1">
            <a:schemeClr val="dk1"/>
          </a:effectRef>
          <a:fontRef idx="minor">
            <a:schemeClr val="lt1"/>
          </a:fontRef>
        </p:style>
        <p:txBody>
          <a:bodyPr rtlCol="0" anchor="ctr"/>
          <a:lstStyle/>
          <a:p>
            <a:pPr algn="ctr"/>
            <a:endParaRPr lang="de-DE" noProof="1">
              <a:solidFill>
                <a:srgbClr val="000000"/>
              </a:solidFill>
            </a:endParaRPr>
          </a:p>
        </p:txBody>
      </p:sp>
      <p:sp>
        <p:nvSpPr>
          <p:cNvPr id="50" name="Freeform 20"/>
          <p:cNvSpPr>
            <a:spLocks/>
          </p:cNvSpPr>
          <p:nvPr/>
        </p:nvSpPr>
        <p:spPr bwMode="gray">
          <a:xfrm>
            <a:off x="5989419" y="4445559"/>
            <a:ext cx="4072886" cy="1384139"/>
          </a:xfrm>
          <a:custGeom>
            <a:avLst/>
            <a:gdLst/>
            <a:ahLst/>
            <a:cxnLst>
              <a:cxn ang="0">
                <a:pos x="0" y="117"/>
              </a:cxn>
              <a:cxn ang="0">
                <a:pos x="0" y="93"/>
              </a:cxn>
              <a:cxn ang="0">
                <a:pos x="304" y="0"/>
              </a:cxn>
              <a:cxn ang="0">
                <a:pos x="814" y="93"/>
              </a:cxn>
              <a:cxn ang="0">
                <a:pos x="814" y="117"/>
              </a:cxn>
              <a:cxn ang="0">
                <a:pos x="619" y="117"/>
              </a:cxn>
              <a:cxn ang="0">
                <a:pos x="1713" y="557"/>
              </a:cxn>
              <a:cxn ang="0">
                <a:pos x="1713" y="582"/>
              </a:cxn>
              <a:cxn ang="0">
                <a:pos x="479" y="582"/>
              </a:cxn>
              <a:cxn ang="0">
                <a:pos x="150" y="117"/>
              </a:cxn>
              <a:cxn ang="0">
                <a:pos x="0" y="117"/>
              </a:cxn>
            </a:cxnLst>
            <a:rect l="0" t="0" r="r" b="b"/>
            <a:pathLst>
              <a:path w="1713" h="582">
                <a:moveTo>
                  <a:pt x="0" y="117"/>
                </a:moveTo>
                <a:cubicBezTo>
                  <a:pt x="0" y="93"/>
                  <a:pt x="0" y="93"/>
                  <a:pt x="0" y="93"/>
                </a:cubicBezTo>
                <a:cubicBezTo>
                  <a:pt x="304" y="0"/>
                  <a:pt x="304" y="0"/>
                  <a:pt x="304" y="0"/>
                </a:cubicBezTo>
                <a:cubicBezTo>
                  <a:pt x="814" y="93"/>
                  <a:pt x="814" y="93"/>
                  <a:pt x="814" y="93"/>
                </a:cubicBezTo>
                <a:cubicBezTo>
                  <a:pt x="814" y="117"/>
                  <a:pt x="814" y="117"/>
                  <a:pt x="814" y="117"/>
                </a:cubicBezTo>
                <a:cubicBezTo>
                  <a:pt x="619" y="117"/>
                  <a:pt x="619" y="117"/>
                  <a:pt x="619" y="117"/>
                </a:cubicBezTo>
                <a:cubicBezTo>
                  <a:pt x="619" y="117"/>
                  <a:pt x="1500" y="526"/>
                  <a:pt x="1713" y="557"/>
                </a:cubicBezTo>
                <a:cubicBezTo>
                  <a:pt x="1713" y="582"/>
                  <a:pt x="1713" y="582"/>
                  <a:pt x="1713" y="582"/>
                </a:cubicBezTo>
                <a:cubicBezTo>
                  <a:pt x="479" y="582"/>
                  <a:pt x="479" y="582"/>
                  <a:pt x="479" y="582"/>
                </a:cubicBezTo>
                <a:cubicBezTo>
                  <a:pt x="383" y="507"/>
                  <a:pt x="166" y="291"/>
                  <a:pt x="150" y="117"/>
                </a:cubicBezTo>
                <a:lnTo>
                  <a:pt x="0" y="117"/>
                </a:lnTo>
                <a:close/>
              </a:path>
            </a:pathLst>
          </a:custGeom>
          <a:gradFill>
            <a:gsLst>
              <a:gs pos="0">
                <a:srgbClr val="969696"/>
              </a:gs>
              <a:gs pos="100000">
                <a:srgbClr val="AFAFAF"/>
              </a:gs>
            </a:gsLst>
            <a:lin ang="13500000" scaled="1"/>
          </a:gradFill>
          <a:ln w="12700">
            <a:noFill/>
            <a:round/>
            <a:headEnd/>
            <a:tailEnd/>
          </a:ln>
          <a:effectLst>
            <a:outerShdw blurRad="127000" dist="63500" dir="2700000" algn="tl" rotWithShape="0">
              <a:prstClr val="black">
                <a:alpha val="40000"/>
              </a:prstClr>
            </a:outerShdw>
          </a:effectLst>
        </p:spPr>
        <p:txBody>
          <a:bodyPr rtlCol="0" anchor="ctr"/>
          <a:lstStyle/>
          <a:p>
            <a:pPr algn="ctr"/>
            <a:endParaRPr lang="de-DE" noProof="1">
              <a:solidFill>
                <a:srgbClr val="000000"/>
              </a:solidFill>
            </a:endParaRPr>
          </a:p>
        </p:txBody>
      </p:sp>
      <p:sp>
        <p:nvSpPr>
          <p:cNvPr id="51" name="Freeform 21"/>
          <p:cNvSpPr>
            <a:spLocks/>
          </p:cNvSpPr>
          <p:nvPr/>
        </p:nvSpPr>
        <p:spPr bwMode="gray">
          <a:xfrm>
            <a:off x="5989419" y="4386167"/>
            <a:ext cx="4072886" cy="1384139"/>
          </a:xfrm>
          <a:custGeom>
            <a:avLst/>
            <a:gdLst/>
            <a:ahLst/>
            <a:cxnLst>
              <a:cxn ang="0">
                <a:pos x="0" y="118"/>
              </a:cxn>
              <a:cxn ang="0">
                <a:pos x="304" y="0"/>
              </a:cxn>
              <a:cxn ang="0">
                <a:pos x="814" y="118"/>
              </a:cxn>
              <a:cxn ang="0">
                <a:pos x="619" y="118"/>
              </a:cxn>
              <a:cxn ang="0">
                <a:pos x="1713" y="582"/>
              </a:cxn>
              <a:cxn ang="0">
                <a:pos x="1191" y="582"/>
              </a:cxn>
              <a:cxn ang="0">
                <a:pos x="479" y="582"/>
              </a:cxn>
              <a:cxn ang="0">
                <a:pos x="150" y="118"/>
              </a:cxn>
              <a:cxn ang="0">
                <a:pos x="0" y="118"/>
              </a:cxn>
            </a:cxnLst>
            <a:rect l="0" t="0" r="r" b="b"/>
            <a:pathLst>
              <a:path w="1713" h="582">
                <a:moveTo>
                  <a:pt x="0" y="118"/>
                </a:moveTo>
                <a:cubicBezTo>
                  <a:pt x="304" y="0"/>
                  <a:pt x="304" y="0"/>
                  <a:pt x="304" y="0"/>
                </a:cubicBezTo>
                <a:cubicBezTo>
                  <a:pt x="814" y="118"/>
                  <a:pt x="814" y="118"/>
                  <a:pt x="814" y="118"/>
                </a:cubicBezTo>
                <a:cubicBezTo>
                  <a:pt x="619" y="118"/>
                  <a:pt x="619" y="118"/>
                  <a:pt x="619" y="118"/>
                </a:cubicBezTo>
                <a:cubicBezTo>
                  <a:pt x="619" y="118"/>
                  <a:pt x="1493" y="525"/>
                  <a:pt x="1713" y="582"/>
                </a:cubicBezTo>
                <a:cubicBezTo>
                  <a:pt x="1191" y="582"/>
                  <a:pt x="1191" y="582"/>
                  <a:pt x="1191" y="582"/>
                </a:cubicBezTo>
                <a:cubicBezTo>
                  <a:pt x="479" y="582"/>
                  <a:pt x="479" y="582"/>
                  <a:pt x="479" y="582"/>
                </a:cubicBezTo>
                <a:cubicBezTo>
                  <a:pt x="383" y="508"/>
                  <a:pt x="166" y="291"/>
                  <a:pt x="150" y="118"/>
                </a:cubicBezTo>
                <a:lnTo>
                  <a:pt x="0" y="118"/>
                </a:lnTo>
                <a:close/>
              </a:path>
            </a:pathLst>
          </a:custGeom>
          <a:gradFill>
            <a:gsLst>
              <a:gs pos="0">
                <a:srgbClr val="AFAFAF"/>
              </a:gs>
              <a:gs pos="100000">
                <a:srgbClr val="E6E6E6"/>
              </a:gs>
            </a:gsLst>
            <a:lin ang="13500000" scaled="1"/>
          </a:gradFill>
          <a:ln w="12700">
            <a:noFill/>
            <a:round/>
            <a:headEnd/>
            <a:tailEnd/>
          </a:ln>
          <a:effectLst/>
        </p:spPr>
        <p:txBody>
          <a:bodyPr rtlCol="0" anchor="ctr"/>
          <a:lstStyle/>
          <a:p>
            <a:pPr algn="ctr"/>
            <a:endParaRPr lang="de-DE" noProof="1">
              <a:solidFill>
                <a:srgbClr val="000000"/>
              </a:solidFill>
            </a:endParaRPr>
          </a:p>
        </p:txBody>
      </p:sp>
      <p:sp>
        <p:nvSpPr>
          <p:cNvPr id="43" name="Rechteck 51"/>
          <p:cNvSpPr/>
          <p:nvPr/>
        </p:nvSpPr>
        <p:spPr bwMode="gray">
          <a:xfrm>
            <a:off x="3763698" y="5085186"/>
            <a:ext cx="1600390" cy="492443"/>
          </a:xfrm>
          <a:prstGeom prst="rect">
            <a:avLst/>
          </a:prstGeom>
        </p:spPr>
        <p:txBody>
          <a:bodyPr wrap="square" lIns="0" tIns="0" rIns="0" bIns="0">
            <a:spAutoFit/>
          </a:bodyPr>
          <a:lstStyle/>
          <a:p>
            <a:pPr algn="ctr"/>
            <a:r>
              <a:rPr lang="de-DE" sz="1600" b="1" noProof="1" smtClean="0">
                <a:solidFill>
                  <a:srgbClr val="FFFFFF"/>
                </a:solidFill>
                <a:effectLst>
                  <a:reflection blurRad="6350" stA="55000" endA="300" endPos="45500" dir="5400000" sy="-100000" algn="bl" rotWithShape="0"/>
                </a:effectLst>
              </a:rPr>
              <a:t>Enterprise &amp; Custom Apps</a:t>
            </a:r>
          </a:p>
        </p:txBody>
      </p:sp>
      <p:sp>
        <p:nvSpPr>
          <p:cNvPr id="44" name="Rechteck 53"/>
          <p:cNvSpPr/>
          <p:nvPr/>
        </p:nvSpPr>
        <p:spPr bwMode="gray">
          <a:xfrm>
            <a:off x="7164291" y="5157195"/>
            <a:ext cx="1679563" cy="492443"/>
          </a:xfrm>
          <a:prstGeom prst="rect">
            <a:avLst/>
          </a:prstGeom>
        </p:spPr>
        <p:txBody>
          <a:bodyPr wrap="square" lIns="0" tIns="0" rIns="0" bIns="0">
            <a:spAutoFit/>
          </a:bodyPr>
          <a:lstStyle/>
          <a:p>
            <a:pPr algn="ctr"/>
            <a:r>
              <a:rPr lang="de-DE" sz="1600" b="1" noProof="1" smtClean="0">
                <a:solidFill>
                  <a:srgbClr val="000000"/>
                </a:solidFill>
                <a:effectLst>
                  <a:reflection blurRad="6350" stA="55000" endA="300" endPos="45500" dir="5400000" sy="-100000" algn="bl" rotWithShape="0"/>
                </a:effectLst>
              </a:rPr>
              <a:t>Publications</a:t>
            </a:r>
          </a:p>
          <a:p>
            <a:pPr algn="ctr"/>
            <a:r>
              <a:rPr lang="de-DE" sz="1600" b="1" noProof="1" smtClean="0">
                <a:solidFill>
                  <a:srgbClr val="000000"/>
                </a:solidFill>
                <a:effectLst>
                  <a:reflection blurRad="6350" stA="55000" endA="300" endPos="45500" dir="5400000" sy="-100000" algn="bl" rotWithShape="0"/>
                </a:effectLst>
              </a:rPr>
              <a:t>Citations</a:t>
            </a:r>
          </a:p>
        </p:txBody>
      </p:sp>
      <p:sp>
        <p:nvSpPr>
          <p:cNvPr id="45" name="Rechteck 24"/>
          <p:cNvSpPr/>
          <p:nvPr/>
        </p:nvSpPr>
        <p:spPr bwMode="gray">
          <a:xfrm>
            <a:off x="355603" y="5251605"/>
            <a:ext cx="1679563" cy="246221"/>
          </a:xfrm>
          <a:prstGeom prst="rect">
            <a:avLst/>
          </a:prstGeom>
        </p:spPr>
        <p:txBody>
          <a:bodyPr wrap="square" lIns="0" tIns="0" rIns="0" bIns="0">
            <a:spAutoFit/>
          </a:bodyPr>
          <a:lstStyle/>
          <a:p>
            <a:pPr algn="ctr"/>
            <a:r>
              <a:rPr lang="de-DE" sz="1600" b="1" noProof="1" smtClean="0">
                <a:solidFill>
                  <a:srgbClr val="000000"/>
                </a:solidFill>
                <a:effectLst>
                  <a:reflection blurRad="6350" stA="55000" endA="300" endPos="45500" dir="5400000" sy="-100000" algn="bl" rotWithShape="0"/>
                </a:effectLst>
              </a:rPr>
              <a:t>Publications</a:t>
            </a:r>
          </a:p>
        </p:txBody>
      </p:sp>
      <p:sp>
        <p:nvSpPr>
          <p:cNvPr id="52" name="Rectangle 19"/>
          <p:cNvSpPr>
            <a:spLocks noChangeArrowheads="1"/>
          </p:cNvSpPr>
          <p:nvPr/>
        </p:nvSpPr>
        <p:spPr bwMode="gray">
          <a:xfrm>
            <a:off x="1388854" y="3088285"/>
            <a:ext cx="2009954" cy="360362"/>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rgbClr val="000000"/>
                </a:solidFill>
                <a:cs typeface="Arial" charset="0"/>
              </a:rPr>
              <a:t>RefWorks</a:t>
            </a:r>
            <a:endParaRPr lang="en-US" sz="1600" b="1" noProof="1">
              <a:solidFill>
                <a:srgbClr val="000000"/>
              </a:solidFill>
              <a:cs typeface="Arial" charset="0"/>
            </a:endParaRPr>
          </a:p>
        </p:txBody>
      </p:sp>
      <p:sp>
        <p:nvSpPr>
          <p:cNvPr id="53" name="Rectangle 19"/>
          <p:cNvSpPr>
            <a:spLocks noChangeArrowheads="1"/>
          </p:cNvSpPr>
          <p:nvPr/>
        </p:nvSpPr>
        <p:spPr bwMode="gray">
          <a:xfrm>
            <a:off x="1388854" y="3448326"/>
            <a:ext cx="2009954" cy="360362"/>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rgbClr val="000000"/>
                </a:solidFill>
                <a:cs typeface="Arial" charset="0"/>
              </a:rPr>
              <a:t>EndNote</a:t>
            </a:r>
            <a:endParaRPr lang="en-US" sz="1600" b="1" noProof="1">
              <a:solidFill>
                <a:srgbClr val="000000"/>
              </a:solidFill>
              <a:cs typeface="Arial" charset="0"/>
            </a:endParaRPr>
          </a:p>
        </p:txBody>
      </p:sp>
      <p:sp>
        <p:nvSpPr>
          <p:cNvPr id="57" name="Rectangle 19"/>
          <p:cNvSpPr>
            <a:spLocks noChangeArrowheads="1"/>
          </p:cNvSpPr>
          <p:nvPr/>
        </p:nvSpPr>
        <p:spPr bwMode="gray">
          <a:xfrm>
            <a:off x="3564075" y="1674467"/>
            <a:ext cx="2055485" cy="360362"/>
          </a:xfrm>
          <a:prstGeom prst="rect">
            <a:avLst/>
          </a:prstGeom>
          <a:solidFill>
            <a:srgbClr val="C00000"/>
          </a:soli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chemeClr val="bg1"/>
                </a:solidFill>
                <a:cs typeface="Arial" charset="0"/>
              </a:rPr>
              <a:t>Click Commerce</a:t>
            </a:r>
            <a:endParaRPr lang="en-US" sz="1600" b="1" noProof="1">
              <a:solidFill>
                <a:schemeClr val="bg1"/>
              </a:solidFill>
              <a:cs typeface="Arial" charset="0"/>
            </a:endParaRPr>
          </a:p>
        </p:txBody>
      </p:sp>
      <p:sp>
        <p:nvSpPr>
          <p:cNvPr id="58" name="Rectangle 19"/>
          <p:cNvSpPr>
            <a:spLocks noChangeArrowheads="1"/>
          </p:cNvSpPr>
          <p:nvPr/>
        </p:nvSpPr>
        <p:spPr bwMode="gray">
          <a:xfrm>
            <a:off x="3564075" y="2034507"/>
            <a:ext cx="2055485" cy="360362"/>
          </a:xfrm>
          <a:prstGeom prst="rect">
            <a:avLst/>
          </a:prstGeom>
          <a:solidFill>
            <a:srgbClr val="C00000"/>
          </a:soli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chemeClr val="bg1"/>
                </a:solidFill>
                <a:cs typeface="Arial" charset="0"/>
              </a:rPr>
              <a:t>Intellectual Property</a:t>
            </a:r>
            <a:endParaRPr lang="en-US" sz="1600" b="1" noProof="1">
              <a:solidFill>
                <a:schemeClr val="bg1"/>
              </a:solidFill>
              <a:cs typeface="Arial" charset="0"/>
            </a:endParaRPr>
          </a:p>
        </p:txBody>
      </p:sp>
      <p:sp>
        <p:nvSpPr>
          <p:cNvPr id="59" name="Rectangle 19"/>
          <p:cNvSpPr>
            <a:spLocks noChangeArrowheads="1"/>
          </p:cNvSpPr>
          <p:nvPr/>
        </p:nvSpPr>
        <p:spPr bwMode="gray">
          <a:xfrm>
            <a:off x="3563892" y="2394547"/>
            <a:ext cx="2055485" cy="360362"/>
          </a:xfrm>
          <a:prstGeom prst="rect">
            <a:avLst/>
          </a:prstGeom>
          <a:solidFill>
            <a:srgbClr val="C00000"/>
          </a:soli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chemeClr val="bg1"/>
                </a:solidFill>
                <a:cs typeface="Arial" charset="0"/>
              </a:rPr>
              <a:t>Sirius</a:t>
            </a:r>
            <a:endParaRPr lang="en-US" sz="1600" b="1" noProof="1">
              <a:solidFill>
                <a:schemeClr val="bg1"/>
              </a:solidFill>
              <a:cs typeface="Arial" charset="0"/>
            </a:endParaRPr>
          </a:p>
        </p:txBody>
      </p:sp>
      <p:sp>
        <p:nvSpPr>
          <p:cNvPr id="60" name="Rectangle 19"/>
          <p:cNvSpPr>
            <a:spLocks noChangeArrowheads="1"/>
          </p:cNvSpPr>
          <p:nvPr/>
        </p:nvSpPr>
        <p:spPr bwMode="gray">
          <a:xfrm>
            <a:off x="3563891" y="2754587"/>
            <a:ext cx="2055485" cy="360362"/>
          </a:xfrm>
          <a:prstGeom prst="rect">
            <a:avLst/>
          </a:prstGeom>
          <a:solidFill>
            <a:srgbClr val="C00000"/>
          </a:soli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a:solidFill>
                  <a:schemeClr val="bg1"/>
                </a:solidFill>
                <a:cs typeface="Arial" charset="0"/>
              </a:rPr>
              <a:t>Enterprise HR </a:t>
            </a:r>
          </a:p>
        </p:txBody>
      </p:sp>
      <p:sp>
        <p:nvSpPr>
          <p:cNvPr id="61" name="Rectangle 19"/>
          <p:cNvSpPr>
            <a:spLocks noChangeArrowheads="1"/>
          </p:cNvSpPr>
          <p:nvPr/>
        </p:nvSpPr>
        <p:spPr bwMode="gray">
          <a:xfrm>
            <a:off x="3564075" y="3068638"/>
            <a:ext cx="2055485" cy="360362"/>
          </a:xfrm>
          <a:prstGeom prst="rect">
            <a:avLst/>
          </a:prstGeom>
          <a:solidFill>
            <a:srgbClr val="C00000"/>
          </a:soli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chemeClr val="bg1"/>
                </a:solidFill>
                <a:cs typeface="Arial" charset="0"/>
              </a:rPr>
              <a:t>Enterprise Finance</a:t>
            </a:r>
            <a:endParaRPr lang="en-US" sz="1600" b="1" noProof="1">
              <a:solidFill>
                <a:schemeClr val="bg1"/>
              </a:solidFill>
              <a:cs typeface="Arial" charset="0"/>
            </a:endParaRPr>
          </a:p>
        </p:txBody>
      </p:sp>
      <p:sp>
        <p:nvSpPr>
          <p:cNvPr id="62" name="Rectangle 19"/>
          <p:cNvSpPr>
            <a:spLocks noChangeArrowheads="1"/>
          </p:cNvSpPr>
          <p:nvPr/>
        </p:nvSpPr>
        <p:spPr bwMode="gray">
          <a:xfrm>
            <a:off x="5802406" y="2780929"/>
            <a:ext cx="2009954" cy="360362"/>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rgbClr val="000000"/>
                </a:solidFill>
                <a:cs typeface="Arial" charset="0"/>
              </a:rPr>
              <a:t>Scopus</a:t>
            </a:r>
            <a:endParaRPr lang="en-US" sz="1600" b="1" noProof="1">
              <a:solidFill>
                <a:srgbClr val="000000"/>
              </a:solidFill>
              <a:cs typeface="Arial" charset="0"/>
            </a:endParaRPr>
          </a:p>
        </p:txBody>
      </p:sp>
      <p:sp>
        <p:nvSpPr>
          <p:cNvPr id="63" name="Rectangle 19"/>
          <p:cNvSpPr>
            <a:spLocks noChangeArrowheads="1"/>
          </p:cNvSpPr>
          <p:nvPr/>
        </p:nvSpPr>
        <p:spPr bwMode="gray">
          <a:xfrm>
            <a:off x="5802406" y="3114627"/>
            <a:ext cx="2009954" cy="360362"/>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rgbClr val="000000"/>
                </a:solidFill>
                <a:cs typeface="Arial" charset="0"/>
              </a:rPr>
              <a:t>Web of Science</a:t>
            </a:r>
            <a:endParaRPr lang="en-US" sz="1600" b="1" noProof="1">
              <a:solidFill>
                <a:srgbClr val="000000"/>
              </a:solidFill>
              <a:cs typeface="Arial" charset="0"/>
            </a:endParaRPr>
          </a:p>
        </p:txBody>
      </p:sp>
      <p:sp>
        <p:nvSpPr>
          <p:cNvPr id="64" name="Rectangle 19"/>
          <p:cNvSpPr>
            <a:spLocks noChangeArrowheads="1"/>
          </p:cNvSpPr>
          <p:nvPr/>
        </p:nvSpPr>
        <p:spPr bwMode="gray">
          <a:xfrm>
            <a:off x="5802406" y="3474667"/>
            <a:ext cx="2009954" cy="360362"/>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rgbClr val="000000"/>
                </a:solidFill>
                <a:cs typeface="Arial" charset="0"/>
              </a:rPr>
              <a:t>EBSCO</a:t>
            </a:r>
            <a:endParaRPr lang="en-US" sz="1600" b="1" noProof="1">
              <a:solidFill>
                <a:srgbClr val="000000"/>
              </a:solidFill>
              <a:cs typeface="Arial" charset="0"/>
            </a:endParaRPr>
          </a:p>
        </p:txBody>
      </p:sp>
      <p:sp>
        <p:nvSpPr>
          <p:cNvPr id="65" name="Rectangle 19"/>
          <p:cNvSpPr>
            <a:spLocks noChangeArrowheads="1"/>
          </p:cNvSpPr>
          <p:nvPr/>
        </p:nvSpPr>
        <p:spPr bwMode="gray">
          <a:xfrm>
            <a:off x="3563890" y="3429001"/>
            <a:ext cx="2055485" cy="360362"/>
          </a:xfrm>
          <a:prstGeom prst="rect">
            <a:avLst/>
          </a:prstGeom>
          <a:gradFill rotWithShape="1">
            <a:gsLst>
              <a:gs pos="0">
                <a:srgbClr val="FFFFFF"/>
              </a:gs>
              <a:gs pos="100000">
                <a:srgbClr val="D7D7D7"/>
              </a:gs>
            </a:gsLst>
            <a:lin ang="5400000" scaled="1"/>
          </a:gradFill>
          <a:ln w="12700" algn="ctr">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defTabSz="801688" eaLnBrk="0" hangingPunct="0"/>
            <a:r>
              <a:rPr lang="en-US" sz="1600" b="1" noProof="1" smtClean="0">
                <a:solidFill>
                  <a:srgbClr val="000000"/>
                </a:solidFill>
                <a:cs typeface="Arial" charset="0"/>
              </a:rPr>
              <a:t>USPTO Patents</a:t>
            </a:r>
            <a:endParaRPr lang="en-US" sz="1600" b="1" noProof="1">
              <a:solidFill>
                <a:srgbClr val="000000"/>
              </a:solidFill>
              <a:cs typeface="Arial" charset="0"/>
            </a:endParaRPr>
          </a:p>
        </p:txBody>
      </p:sp>
      <p:sp>
        <p:nvSpPr>
          <p:cNvPr id="28" name="TextBox 27"/>
          <p:cNvSpPr txBox="1"/>
          <p:nvPr/>
        </p:nvSpPr>
        <p:spPr>
          <a:xfrm>
            <a:off x="1554480" y="274320"/>
            <a:ext cx="6065520" cy="584776"/>
          </a:xfrm>
          <a:prstGeom prst="rect">
            <a:avLst/>
          </a:prstGeom>
          <a:noFill/>
        </p:spPr>
        <p:txBody>
          <a:bodyPr wrap="square" rtlCol="0" anchor="ctr">
            <a:spAutoFit/>
          </a:bodyPr>
          <a:lstStyle/>
          <a:p>
            <a:r>
              <a:rPr lang="en-US" sz="3200" dirty="0" smtClean="0">
                <a:latin typeface="Myriad Pro Light" panose="020B0403030403020204" pitchFamily="34" charset="0"/>
              </a:rPr>
              <a:t>Research Directory</a:t>
            </a:r>
            <a:endParaRPr lang="en-US" sz="3200" dirty="0">
              <a:latin typeface="Myriad Pro Light" panose="020B0403030403020204" pitchFamily="34" charset="0"/>
            </a:endParaRPr>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Tree>
    <p:extLst>
      <p:ext uri="{BB962C8B-B14F-4D97-AF65-F5344CB8AC3E}">
        <p14:creationId xmlns:p14="http://schemas.microsoft.com/office/powerpoint/2010/main" val="94842475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wipe(down)">
                                      <p:cBhvr>
                                        <p:cTn id="11" dur="500"/>
                                        <p:tgtEl>
                                          <p:spTgt spid="49"/>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wipe(down)">
                                      <p:cBhvr>
                                        <p:cTn id="15"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9" grpId="0" animBg="1"/>
      <p:bldP spid="51"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5" name="Gruppieren 18"/>
          <p:cNvGrpSpPr/>
          <p:nvPr/>
        </p:nvGrpSpPr>
        <p:grpSpPr bwMode="gray">
          <a:xfrm>
            <a:off x="4626102" y="2895601"/>
            <a:ext cx="4746498" cy="3617168"/>
            <a:chOff x="2714625" y="511175"/>
            <a:chExt cx="4727575" cy="4727575"/>
          </a:xfrm>
          <a:solidFill>
            <a:srgbClr val="C40505"/>
          </a:solidFill>
          <a:effectLst>
            <a:outerShdw blurRad="304800" dist="38100" algn="l" rotWithShape="0">
              <a:prstClr val="black">
                <a:alpha val="80000"/>
              </a:prstClr>
            </a:outerShdw>
          </a:effectLst>
          <a:scene3d>
            <a:camera prst="perspectiveRelaxedModerately" fov="4800000">
              <a:rot lat="17400000" lon="0" rev="0"/>
            </a:camera>
            <a:lightRig rig="threePt" dir="t"/>
          </a:scene3d>
        </p:grpSpPr>
        <p:sp>
          <p:nvSpPr>
            <p:cNvPr id="16" name="Rad 29"/>
            <p:cNvSpPr/>
            <p:nvPr/>
          </p:nvSpPr>
          <p:spPr bwMode="gray">
            <a:xfrm>
              <a:off x="2714625" y="511175"/>
              <a:ext cx="4727575" cy="4727575"/>
            </a:xfrm>
            <a:prstGeom prst="donut">
              <a:avLst>
                <a:gd name="adj" fmla="val 7261"/>
              </a:avLst>
            </a:prstGeom>
            <a:solidFill>
              <a:srgbClr val="C8C8C8"/>
            </a:solidFill>
            <a:ln>
              <a:noFill/>
            </a:ln>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solidFill>
                  <a:schemeClr val="tx1"/>
                </a:solidFill>
              </a:endParaRPr>
            </a:p>
          </p:txBody>
        </p:sp>
        <p:sp>
          <p:nvSpPr>
            <p:cNvPr id="17" name="Rad 30"/>
            <p:cNvSpPr/>
            <p:nvPr/>
          </p:nvSpPr>
          <p:spPr bwMode="gray">
            <a:xfrm>
              <a:off x="3324225" y="1120775"/>
              <a:ext cx="3508376" cy="3508376"/>
            </a:xfrm>
            <a:prstGeom prst="donut">
              <a:avLst>
                <a:gd name="adj" fmla="val 8890"/>
              </a:avLst>
            </a:prstGeom>
            <a:solidFill>
              <a:srgbClr val="C8C8C8"/>
            </a:solidFill>
            <a:ln>
              <a:noFill/>
            </a:ln>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solidFill>
                  <a:schemeClr val="tx1"/>
                </a:solidFill>
              </a:endParaRPr>
            </a:p>
          </p:txBody>
        </p:sp>
        <p:sp>
          <p:nvSpPr>
            <p:cNvPr id="18" name="_color1"/>
            <p:cNvSpPr/>
            <p:nvPr/>
          </p:nvSpPr>
          <p:spPr bwMode="gray">
            <a:xfrm>
              <a:off x="3914776" y="1711326"/>
              <a:ext cx="2327274" cy="2327274"/>
            </a:xfrm>
            <a:prstGeom prst="donut">
              <a:avLst>
                <a:gd name="adj" fmla="val 11344"/>
              </a:avLst>
            </a:prstGeom>
            <a:solidFill>
              <a:srgbClr val="C8C8C8"/>
            </a:solidFill>
            <a:ln>
              <a:noFill/>
            </a:ln>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solidFill>
                  <a:schemeClr val="tx1"/>
                </a:solidFill>
              </a:endParaRPr>
            </a:p>
          </p:txBody>
        </p:sp>
        <p:sp>
          <p:nvSpPr>
            <p:cNvPr id="23" name="_color1"/>
            <p:cNvSpPr/>
            <p:nvPr/>
          </p:nvSpPr>
          <p:spPr bwMode="gray">
            <a:xfrm>
              <a:off x="4489451" y="2286001"/>
              <a:ext cx="1177924" cy="1177924"/>
            </a:xfrm>
            <a:prstGeom prst="ellipse">
              <a:avLst/>
            </a:prstGeom>
            <a:solidFill>
              <a:srgbClr val="C00000"/>
            </a:solidFill>
            <a:ln>
              <a:noFill/>
            </a:ln>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sp>
        <p:nvSpPr>
          <p:cNvPr id="29" name="_h2"/>
          <p:cNvSpPr>
            <a:spLocks noGrp="1"/>
          </p:cNvSpPr>
          <p:nvPr>
            <p:ph type="body" sz="quarter" idx="4294967295"/>
          </p:nvPr>
        </p:nvSpPr>
        <p:spPr bwMode="gray">
          <a:xfrm>
            <a:off x="1319502" y="855663"/>
            <a:ext cx="7176798" cy="334963"/>
          </a:xfrm>
        </p:spPr>
        <p:txBody>
          <a:bodyPr>
            <a:normAutofit fontScale="55000" lnSpcReduction="20000"/>
          </a:bodyPr>
          <a:lstStyle/>
          <a:p>
            <a:pPr marL="0" indent="0">
              <a:buNone/>
            </a:pPr>
            <a:r>
              <a:rPr lang="de-DE" noProof="1" smtClean="0"/>
              <a:t>Research Directory Distinguishing Factors</a:t>
            </a:r>
          </a:p>
        </p:txBody>
      </p:sp>
      <p:sp>
        <p:nvSpPr>
          <p:cNvPr id="47" name="_text"/>
          <p:cNvSpPr txBox="1">
            <a:spLocks/>
          </p:cNvSpPr>
          <p:nvPr/>
        </p:nvSpPr>
        <p:spPr bwMode="gray">
          <a:xfrm>
            <a:off x="228601" y="1238250"/>
            <a:ext cx="5208604" cy="4248151"/>
          </a:xfrm>
          <a:prstGeom prst="rect">
            <a:avLst/>
          </a:prstGeom>
        </p:spPr>
        <p:txBody>
          <a:bodyPr vert="horz" lIns="0" tIns="0" rIns="0" bIns="0" rtlCol="0">
            <a:noAutofit/>
          </a:bodyPr>
          <a:lstStyle/>
          <a:p>
            <a:pPr marL="285750" marR="0" lvl="0" indent="-285750" algn="l" defTabSz="914400" rtl="0" eaLnBrk="1" fontAlgn="auto" latinLnBrk="0" hangingPunct="1">
              <a:lnSpc>
                <a:spcPct val="95000"/>
              </a:lnSpc>
              <a:spcAft>
                <a:spcPts val="800"/>
              </a:spcAft>
              <a:buSzTx/>
              <a:buFont typeface="Wingdings" panose="05000000000000000000" pitchFamily="2" charset="2"/>
              <a:buChar char="ü"/>
              <a:tabLst/>
              <a:defRPr/>
            </a:pPr>
            <a:r>
              <a:rPr kumimoji="0" lang="en-US" sz="1800" b="0" i="0" u="none" strike="noStrike" kern="1200" cap="none" spc="0" normalizeH="0" baseline="0" noProof="1" smtClean="0">
                <a:ln>
                  <a:noFill/>
                </a:ln>
                <a:effectLst/>
                <a:uLnTx/>
                <a:uFillTx/>
                <a:latin typeface="Myriad Pro" pitchFamily="34" charset="0"/>
              </a:rPr>
              <a:t>Ability</a:t>
            </a:r>
            <a:r>
              <a:rPr kumimoji="0" lang="en-US" sz="1800" b="0" i="0" u="none" strike="noStrike" kern="1200" cap="none" spc="0" normalizeH="0" noProof="1" smtClean="0">
                <a:ln>
                  <a:noFill/>
                </a:ln>
                <a:effectLst/>
                <a:uLnTx/>
                <a:uFillTx/>
                <a:latin typeface="Myriad Pro" pitchFamily="34" charset="0"/>
              </a:rPr>
              <a:t> to aggregate information for multiple purposes</a:t>
            </a:r>
          </a:p>
          <a:p>
            <a:pPr marL="285750" marR="0" lvl="0" indent="-285750" algn="l" defTabSz="914400" rtl="0" eaLnBrk="1" fontAlgn="auto" latinLnBrk="0" hangingPunct="1">
              <a:lnSpc>
                <a:spcPct val="95000"/>
              </a:lnSpc>
              <a:spcAft>
                <a:spcPts val="800"/>
              </a:spcAft>
              <a:buSzTx/>
              <a:buFont typeface="Wingdings" panose="05000000000000000000" pitchFamily="2" charset="2"/>
              <a:buChar char="ü"/>
              <a:tabLst/>
              <a:defRPr/>
            </a:pPr>
            <a:r>
              <a:rPr lang="en-US" baseline="0" noProof="1" smtClean="0">
                <a:latin typeface="Myriad Pro" pitchFamily="34" charset="0"/>
              </a:rPr>
              <a:t>Rich</a:t>
            </a:r>
            <a:r>
              <a:rPr lang="en-US" noProof="1" smtClean="0">
                <a:latin typeface="Myriad Pro" pitchFamily="34" charset="0"/>
              </a:rPr>
              <a:t> Integration to support other systems and services such as:</a:t>
            </a:r>
          </a:p>
          <a:p>
            <a:pPr lvl="1">
              <a:lnSpc>
                <a:spcPct val="95000"/>
              </a:lnSpc>
              <a:spcAft>
                <a:spcPts val="800"/>
              </a:spcAft>
              <a:defRPr/>
            </a:pPr>
            <a:r>
              <a:rPr kumimoji="0" lang="en-US" b="0" i="0" u="none" strike="noStrike" kern="1200" cap="none" spc="0" normalizeH="0" baseline="0" noProof="1" smtClean="0">
                <a:ln>
                  <a:noFill/>
                </a:ln>
                <a:effectLst/>
                <a:uLnTx/>
                <a:uFillTx/>
                <a:latin typeface="Myriad Pro" pitchFamily="34" charset="0"/>
              </a:rPr>
              <a:t>Grants</a:t>
            </a:r>
            <a:r>
              <a:rPr kumimoji="0" lang="en-US" b="0" i="0" u="none" strike="noStrike" kern="1200" cap="none" spc="0" normalizeH="0" noProof="1" smtClean="0">
                <a:ln>
                  <a:noFill/>
                </a:ln>
                <a:effectLst/>
                <a:uLnTx/>
                <a:uFillTx/>
                <a:latin typeface="Myriad Pro" pitchFamily="34" charset="0"/>
              </a:rPr>
              <a:t> dashboard, </a:t>
            </a:r>
            <a:r>
              <a:rPr lang="en-US" noProof="1" smtClean="0">
                <a:latin typeface="Myriad Pro" pitchFamily="34" charset="0"/>
              </a:rPr>
              <a:t>Electronic RPT, Annual Reporting, Accreditation Reporting</a:t>
            </a:r>
          </a:p>
          <a:p>
            <a:pPr marL="285750" indent="-285750">
              <a:lnSpc>
                <a:spcPct val="95000"/>
              </a:lnSpc>
              <a:spcAft>
                <a:spcPts val="800"/>
              </a:spcAft>
              <a:buFont typeface="Wingdings" panose="05000000000000000000" pitchFamily="2" charset="2"/>
              <a:buChar char="ü"/>
              <a:defRPr/>
            </a:pPr>
            <a:r>
              <a:rPr lang="en-US" noProof="1" smtClean="0">
                <a:latin typeface="Myriad Pro" pitchFamily="34" charset="0"/>
              </a:rPr>
              <a:t>Scalable structure that can be modified to meet institutional needs</a:t>
            </a:r>
          </a:p>
          <a:p>
            <a:pPr marL="285750" indent="-285750">
              <a:lnSpc>
                <a:spcPct val="95000"/>
              </a:lnSpc>
              <a:spcAft>
                <a:spcPts val="800"/>
              </a:spcAft>
              <a:buFont typeface="Wingdings" panose="05000000000000000000" pitchFamily="2" charset="2"/>
              <a:buChar char="ü"/>
              <a:defRPr/>
            </a:pPr>
            <a:r>
              <a:rPr lang="en-US" noProof="1" smtClean="0">
                <a:latin typeface="Myriad Pro" pitchFamily="34" charset="0"/>
              </a:rPr>
              <a:t>Ability to dynamically define objects and elements</a:t>
            </a:r>
          </a:p>
          <a:p>
            <a:pPr marL="285750" indent="-285750">
              <a:lnSpc>
                <a:spcPct val="95000"/>
              </a:lnSpc>
              <a:spcAft>
                <a:spcPts val="800"/>
              </a:spcAft>
              <a:buFont typeface="Wingdings" panose="05000000000000000000" pitchFamily="2" charset="2"/>
              <a:buChar char="ü"/>
              <a:defRPr/>
            </a:pPr>
            <a:r>
              <a:rPr lang="en-US" noProof="1" smtClean="0">
                <a:latin typeface="Myriad Pro" pitchFamily="34" charset="0"/>
              </a:rPr>
              <a:t>Rich security based on roles and controlled visibility</a:t>
            </a:r>
          </a:p>
          <a:p>
            <a:pPr marL="285750" indent="-285750">
              <a:lnSpc>
                <a:spcPct val="95000"/>
              </a:lnSpc>
              <a:spcAft>
                <a:spcPts val="800"/>
              </a:spcAft>
              <a:buFont typeface="Wingdings" panose="05000000000000000000" pitchFamily="2" charset="2"/>
              <a:buChar char="ü"/>
              <a:defRPr/>
            </a:pPr>
            <a:r>
              <a:rPr lang="en-US" noProof="1" smtClean="0">
                <a:latin typeface="Myriad Pro" pitchFamily="34" charset="0"/>
              </a:rPr>
              <a:t>Strong participation based on added value</a:t>
            </a:r>
          </a:p>
          <a:p>
            <a:pPr marL="637200" lvl="1" indent="-180000">
              <a:lnSpc>
                <a:spcPct val="95000"/>
              </a:lnSpc>
              <a:spcAft>
                <a:spcPts val="800"/>
              </a:spcAft>
              <a:buFont typeface="Wingdings" pitchFamily="2" charset="2"/>
              <a:buChar char="§"/>
              <a:defRPr/>
            </a:pPr>
            <a:endParaRPr kumimoji="0" lang="en-US" b="0" i="0" u="none" strike="noStrike" kern="1200" cap="none" spc="0" normalizeH="0" baseline="0" noProof="1" smtClean="0">
              <a:ln>
                <a:noFill/>
              </a:ln>
              <a:effectLst/>
              <a:uLnTx/>
              <a:uFillTx/>
              <a:latin typeface="Myriad Pro" pitchFamily="34" charset="0"/>
            </a:endParaRPr>
          </a:p>
        </p:txBody>
      </p:sp>
      <p:sp>
        <p:nvSpPr>
          <p:cNvPr id="13" name="TextBox 12"/>
          <p:cNvSpPr txBox="1"/>
          <p:nvPr/>
        </p:nvSpPr>
        <p:spPr>
          <a:xfrm>
            <a:off x="1554480" y="274320"/>
            <a:ext cx="6065520" cy="584776"/>
          </a:xfrm>
          <a:prstGeom prst="rect">
            <a:avLst/>
          </a:prstGeom>
          <a:noFill/>
        </p:spPr>
        <p:txBody>
          <a:bodyPr wrap="square" rtlCol="0" anchor="ctr">
            <a:spAutoFit/>
          </a:bodyPr>
          <a:lstStyle/>
          <a:p>
            <a:r>
              <a:rPr lang="en-US" sz="3200" dirty="0" smtClean="0">
                <a:latin typeface="Myriad Pro Light" panose="020B0403030403020204" pitchFamily="34" charset="0"/>
              </a:rPr>
              <a:t>Research Directory</a:t>
            </a:r>
            <a:endParaRPr lang="en-US" sz="3200" dirty="0">
              <a:latin typeface="Myriad Pro Light" panose="020B0403030403020204" pitchFamily="34" charset="0"/>
            </a:endParaRPr>
          </a:p>
        </p:txBody>
      </p:sp>
      <p:sp>
        <p:nvSpPr>
          <p:cNvPr id="25" name="_color1"/>
          <p:cNvSpPr/>
          <p:nvPr/>
        </p:nvSpPr>
        <p:spPr bwMode="gray">
          <a:xfrm flipV="1">
            <a:off x="5791200" y="1219201"/>
            <a:ext cx="2082642" cy="3293648"/>
          </a:xfrm>
          <a:prstGeom prst="downArrow">
            <a:avLst>
              <a:gd name="adj1" fmla="val 50000"/>
              <a:gd name="adj2" fmla="val 84400"/>
            </a:avLst>
          </a:prstGeom>
          <a:solidFill>
            <a:srgbClr val="C00000"/>
          </a:solidFill>
          <a:ln>
            <a:noFill/>
          </a:ln>
          <a:effectLst>
            <a:outerShdw blurRad="304800" dir="18900000" sy="23000" kx="-1200000" algn="bl" rotWithShape="0">
              <a:prstClr val="black">
                <a:alpha val="70000"/>
              </a:prstClr>
            </a:outerShdw>
          </a:effectLst>
          <a:scene3d>
            <a:camera prst="perspectiveRelaxedModerately" fov="4800000">
              <a:rot lat="814552" lon="2735501" rev="32679"/>
            </a:camera>
            <a:lightRig rig="threePt" dir="t">
              <a:rot lat="0" lon="0" rev="7800000"/>
            </a:lightRig>
          </a:scene3d>
          <a:sp3d extrusionH="127000" prstMaterial="softEdge">
            <a:bevelT w="25400" h="25400"/>
            <a:bevelB w="25400" h="25400"/>
          </a:sp3d>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anchor="ctr"/>
          <a:lstStyle/>
          <a:p>
            <a:pPr algn="ctr">
              <a:lnSpc>
                <a:spcPct val="95000"/>
              </a:lnSpc>
              <a:spcAft>
                <a:spcPts val="800"/>
              </a:spcAft>
              <a:defRPr/>
            </a:pPr>
            <a:r>
              <a:rPr lang="en-US" sz="2800" b="1" noProof="1" smtClean="0">
                <a:effectLst>
                  <a:outerShdw blurRad="127000" sx="102000" sy="102000" algn="ctr" rotWithShape="0">
                    <a:prstClr val="black">
                      <a:alpha val="50000"/>
                    </a:prstClr>
                  </a:outerShdw>
                </a:effectLst>
              </a:rPr>
              <a:t>Research Directory</a:t>
            </a:r>
            <a:endParaRPr lang="en-US" sz="2800" b="1" noProof="1">
              <a:effectLst>
                <a:outerShdw blurRad="127000" sx="102000" sy="102000" algn="ctr" rotWithShape="0">
                  <a:prstClr val="black">
                    <a:alpha val="50000"/>
                  </a:prstClr>
                </a:outerShdw>
              </a:effectLst>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Tree>
    <p:extLst>
      <p:ext uri="{BB962C8B-B14F-4D97-AF65-F5344CB8AC3E}">
        <p14:creationId xmlns:p14="http://schemas.microsoft.com/office/powerpoint/2010/main" val="165894325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_h2"/>
          <p:cNvSpPr>
            <a:spLocks noGrp="1"/>
          </p:cNvSpPr>
          <p:nvPr>
            <p:ph type="body" sz="quarter" idx="4294967295"/>
          </p:nvPr>
        </p:nvSpPr>
        <p:spPr bwMode="gray">
          <a:xfrm>
            <a:off x="762002" y="855663"/>
            <a:ext cx="7417303" cy="334963"/>
          </a:xfrm>
        </p:spPr>
        <p:txBody>
          <a:bodyPr>
            <a:noAutofit/>
          </a:bodyPr>
          <a:lstStyle/>
          <a:p>
            <a:pPr marL="0" indent="0">
              <a:buNone/>
            </a:pPr>
            <a:r>
              <a:rPr lang="de-DE" sz="2400" noProof="1" smtClean="0">
                <a:latin typeface="Myriad Pro" pitchFamily="34" charset="0"/>
              </a:rPr>
              <a:t>Output Examples: websites, biosketches, annual reports, training grants, interdisciplinary research areas, facilities, grants </a:t>
            </a:r>
            <a:r>
              <a:rPr lang="de-DE" sz="2400" noProof="1">
                <a:latin typeface="Myriad Pro" pitchFamily="34" charset="0"/>
              </a:rPr>
              <a:t>d</a:t>
            </a:r>
            <a:r>
              <a:rPr lang="de-DE" sz="2400" noProof="1" smtClean="0">
                <a:latin typeface="Myriad Pro" pitchFamily="34" charset="0"/>
              </a:rPr>
              <a:t>ashboard, administrative reporting</a:t>
            </a:r>
          </a:p>
        </p:txBody>
      </p:sp>
      <p:sp>
        <p:nvSpPr>
          <p:cNvPr id="29" name="Marker_09"/>
          <p:cNvSpPr/>
          <p:nvPr/>
        </p:nvSpPr>
        <p:spPr>
          <a:xfrm rot="20700000" flipH="1">
            <a:off x="5009542" y="4034710"/>
            <a:ext cx="1629533" cy="504056"/>
          </a:xfrm>
          <a:prstGeom prst="homePlate">
            <a:avLst/>
          </a:prstGeom>
          <a:gradFill>
            <a:gsLst>
              <a:gs pos="0">
                <a:srgbClr val="FF0000">
                  <a:alpha val="80000"/>
                </a:srgbClr>
              </a:gs>
              <a:gs pos="50000">
                <a:srgbClr val="C00000"/>
              </a:gs>
            </a:gsLst>
            <a:lin ang="5400000" scaled="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smtClean="0">
                <a:solidFill>
                  <a:schemeClr val="bg1"/>
                </a:solidFill>
              </a:rPr>
              <a:t>Outlines</a:t>
            </a:r>
            <a:r>
              <a:rPr lang="de-DE" sz="1400" dirty="0" smtClean="0">
                <a:solidFill>
                  <a:schemeClr val="bg1"/>
                </a:solidFill>
              </a:rPr>
              <a:t> sollen Weiß bleiben</a:t>
            </a:r>
            <a:endParaRPr lang="de-DE" sz="1400" dirty="0">
              <a:solidFill>
                <a:schemeClr val="bg1"/>
              </a:solidFill>
            </a:endParaRPr>
          </a:p>
        </p:txBody>
      </p:sp>
      <p:sp>
        <p:nvSpPr>
          <p:cNvPr id="30" name="Marker_09"/>
          <p:cNvSpPr/>
          <p:nvPr/>
        </p:nvSpPr>
        <p:spPr>
          <a:xfrm rot="20700000" flipH="1">
            <a:off x="5028592" y="3367959"/>
            <a:ext cx="1629533" cy="504056"/>
          </a:xfrm>
          <a:prstGeom prst="homePlate">
            <a:avLst/>
          </a:prstGeom>
          <a:gradFill>
            <a:gsLst>
              <a:gs pos="0">
                <a:srgbClr val="FF0000">
                  <a:alpha val="80000"/>
                </a:srgbClr>
              </a:gs>
              <a:gs pos="50000">
                <a:srgbClr val="C00000"/>
              </a:gs>
            </a:gsLst>
            <a:lin ang="5400000" scaled="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bg1"/>
                </a:solidFill>
              </a:rPr>
              <a:t>Vorderes Bild am größten </a:t>
            </a:r>
            <a:endParaRPr lang="de-DE" sz="1400" dirty="0">
              <a:solidFill>
                <a:schemeClr val="bg1"/>
              </a:solidFill>
            </a:endParaRPr>
          </a:p>
        </p:txBody>
      </p:sp>
      <p:grpSp>
        <p:nvGrpSpPr>
          <p:cNvPr id="4" name="Gruppieren 42"/>
          <p:cNvGrpSpPr/>
          <p:nvPr/>
        </p:nvGrpSpPr>
        <p:grpSpPr bwMode="gray">
          <a:xfrm>
            <a:off x="452378" y="2286002"/>
            <a:ext cx="8340323" cy="3754684"/>
            <a:chOff x="2447926" y="2514601"/>
            <a:chExt cx="4252913" cy="1828800"/>
          </a:xfrm>
          <a:effectLst/>
          <a:scene3d>
            <a:camera prst="perspectiveRelaxedModerately"/>
            <a:lightRig rig="balanced" dir="t">
              <a:rot lat="0" lon="0" rev="12600000"/>
            </a:lightRig>
          </a:scene3d>
        </p:grpSpPr>
        <p:sp>
          <p:nvSpPr>
            <p:cNvPr id="44" name="Freeform 5"/>
            <p:cNvSpPr>
              <a:spLocks noEditPoints="1"/>
            </p:cNvSpPr>
            <p:nvPr/>
          </p:nvSpPr>
          <p:spPr bwMode="gray">
            <a:xfrm>
              <a:off x="2447926" y="2514601"/>
              <a:ext cx="4252913" cy="1828800"/>
            </a:xfrm>
            <a:custGeom>
              <a:avLst/>
              <a:gdLst/>
              <a:ahLst/>
              <a:cxnLst>
                <a:cxn ang="0">
                  <a:pos x="567" y="0"/>
                </a:cxn>
                <a:cxn ang="0">
                  <a:pos x="0" y="244"/>
                </a:cxn>
                <a:cxn ang="0">
                  <a:pos x="567" y="488"/>
                </a:cxn>
                <a:cxn ang="0">
                  <a:pos x="1134" y="244"/>
                </a:cxn>
                <a:cxn ang="0">
                  <a:pos x="567" y="0"/>
                </a:cxn>
                <a:cxn ang="0">
                  <a:pos x="564" y="410"/>
                </a:cxn>
                <a:cxn ang="0">
                  <a:pos x="66" y="211"/>
                </a:cxn>
                <a:cxn ang="0">
                  <a:pos x="564" y="11"/>
                </a:cxn>
                <a:cxn ang="0">
                  <a:pos x="1062" y="211"/>
                </a:cxn>
                <a:cxn ang="0">
                  <a:pos x="564" y="410"/>
                </a:cxn>
              </a:cxnLst>
              <a:rect l="0" t="0" r="r" b="b"/>
              <a:pathLst>
                <a:path w="1134" h="488">
                  <a:moveTo>
                    <a:pt x="567" y="0"/>
                  </a:moveTo>
                  <a:cubicBezTo>
                    <a:pt x="254" y="0"/>
                    <a:pt x="0" y="110"/>
                    <a:pt x="0" y="244"/>
                  </a:cubicBezTo>
                  <a:cubicBezTo>
                    <a:pt x="0" y="379"/>
                    <a:pt x="254" y="488"/>
                    <a:pt x="567" y="488"/>
                  </a:cubicBezTo>
                  <a:cubicBezTo>
                    <a:pt x="880" y="488"/>
                    <a:pt x="1134" y="379"/>
                    <a:pt x="1134" y="244"/>
                  </a:cubicBezTo>
                  <a:cubicBezTo>
                    <a:pt x="1134" y="110"/>
                    <a:pt x="880" y="0"/>
                    <a:pt x="567" y="0"/>
                  </a:cubicBezTo>
                  <a:close/>
                  <a:moveTo>
                    <a:pt x="564" y="410"/>
                  </a:moveTo>
                  <a:cubicBezTo>
                    <a:pt x="289" y="410"/>
                    <a:pt x="66" y="321"/>
                    <a:pt x="66" y="211"/>
                  </a:cubicBezTo>
                  <a:cubicBezTo>
                    <a:pt x="66" y="101"/>
                    <a:pt x="289" y="11"/>
                    <a:pt x="564" y="11"/>
                  </a:cubicBezTo>
                  <a:cubicBezTo>
                    <a:pt x="839" y="11"/>
                    <a:pt x="1062" y="101"/>
                    <a:pt x="1062" y="211"/>
                  </a:cubicBezTo>
                  <a:cubicBezTo>
                    <a:pt x="1062" y="321"/>
                    <a:pt x="839" y="410"/>
                    <a:pt x="564" y="410"/>
                  </a:cubicBezTo>
                  <a:close/>
                </a:path>
              </a:pathLst>
            </a:custGeom>
            <a:solidFill>
              <a:srgbClr val="E6E6E6"/>
            </a:solidFill>
            <a:ln w="10" cap="flat">
              <a:solidFill>
                <a:srgbClr val="E6E6E6"/>
              </a:solidFill>
              <a:prstDash val="solid"/>
              <a:miter lim="800000"/>
              <a:headEnd/>
              <a:tailEnd/>
            </a:ln>
            <a:effectLst>
              <a:outerShdw blurRad="127000" dist="63500" dir="2700000" algn="tl" rotWithShape="0">
                <a:prstClr val="black">
                  <a:alpha val="40000"/>
                </a:prstClr>
              </a:outerShdw>
            </a:effectLst>
            <a:sp3d extrusionH="127000" prstMaterial="plastic">
              <a:extrusionClr>
                <a:srgbClr val="E6E6E6"/>
              </a:extrusionClr>
            </a:sp3d>
          </p:spPr>
          <p:txBody>
            <a:bodyPr vert="horz" wrap="square" lIns="91440" tIns="45720" rIns="91440" bIns="45720" numCol="1" anchor="t" anchorCtr="0" compatLnSpc="1">
              <a:prstTxWarp prst="textNoShape">
                <a:avLst/>
              </a:prstTxWarp>
            </a:bodyPr>
            <a:lstStyle/>
            <a:p>
              <a:endParaRPr lang="de-DE"/>
            </a:p>
          </p:txBody>
        </p:sp>
        <p:sp>
          <p:nvSpPr>
            <p:cNvPr id="45" name="_color1"/>
            <p:cNvSpPr>
              <a:spLocks noEditPoints="1"/>
            </p:cNvSpPr>
            <p:nvPr/>
          </p:nvSpPr>
          <p:spPr bwMode="gray">
            <a:xfrm>
              <a:off x="2695576" y="2555876"/>
              <a:ext cx="3735388" cy="1495425"/>
            </a:xfrm>
            <a:custGeom>
              <a:avLst/>
              <a:gdLst/>
              <a:ahLst/>
              <a:cxnLst>
                <a:cxn ang="0">
                  <a:pos x="498" y="0"/>
                </a:cxn>
                <a:cxn ang="0">
                  <a:pos x="0" y="200"/>
                </a:cxn>
                <a:cxn ang="0">
                  <a:pos x="498" y="399"/>
                </a:cxn>
                <a:cxn ang="0">
                  <a:pos x="996" y="200"/>
                </a:cxn>
                <a:cxn ang="0">
                  <a:pos x="498" y="0"/>
                </a:cxn>
                <a:cxn ang="0">
                  <a:pos x="486" y="257"/>
                </a:cxn>
                <a:cxn ang="0">
                  <a:pos x="148" y="146"/>
                </a:cxn>
                <a:cxn ang="0">
                  <a:pos x="486" y="34"/>
                </a:cxn>
                <a:cxn ang="0">
                  <a:pos x="824" y="146"/>
                </a:cxn>
                <a:cxn ang="0">
                  <a:pos x="486" y="257"/>
                </a:cxn>
              </a:cxnLst>
              <a:rect l="0" t="0" r="r" b="b"/>
              <a:pathLst>
                <a:path w="996" h="399">
                  <a:moveTo>
                    <a:pt x="498" y="0"/>
                  </a:moveTo>
                  <a:cubicBezTo>
                    <a:pt x="223" y="0"/>
                    <a:pt x="0" y="90"/>
                    <a:pt x="0" y="200"/>
                  </a:cubicBezTo>
                  <a:cubicBezTo>
                    <a:pt x="0" y="310"/>
                    <a:pt x="223" y="399"/>
                    <a:pt x="498" y="399"/>
                  </a:cubicBezTo>
                  <a:cubicBezTo>
                    <a:pt x="773" y="399"/>
                    <a:pt x="996" y="310"/>
                    <a:pt x="996" y="200"/>
                  </a:cubicBezTo>
                  <a:cubicBezTo>
                    <a:pt x="996" y="90"/>
                    <a:pt x="773" y="0"/>
                    <a:pt x="498" y="0"/>
                  </a:cubicBezTo>
                  <a:close/>
                  <a:moveTo>
                    <a:pt x="486" y="257"/>
                  </a:moveTo>
                  <a:cubicBezTo>
                    <a:pt x="299" y="257"/>
                    <a:pt x="148" y="207"/>
                    <a:pt x="148" y="146"/>
                  </a:cubicBezTo>
                  <a:cubicBezTo>
                    <a:pt x="148" y="84"/>
                    <a:pt x="299" y="34"/>
                    <a:pt x="486" y="34"/>
                  </a:cubicBezTo>
                  <a:cubicBezTo>
                    <a:pt x="673" y="34"/>
                    <a:pt x="824" y="84"/>
                    <a:pt x="824" y="146"/>
                  </a:cubicBezTo>
                  <a:cubicBezTo>
                    <a:pt x="824" y="207"/>
                    <a:pt x="673" y="257"/>
                    <a:pt x="486" y="257"/>
                  </a:cubicBezTo>
                  <a:close/>
                </a:path>
              </a:pathLst>
            </a:custGeom>
            <a:solidFill>
              <a:schemeClr val="accent1"/>
            </a:solidFill>
            <a:ln w="10" cap="flat">
              <a:solidFill>
                <a:srgbClr val="E6E6E6"/>
              </a:solidFill>
              <a:prstDash val="solid"/>
              <a:miter lim="800000"/>
              <a:headEnd/>
              <a:tailEnd/>
            </a:ln>
            <a:effectLst/>
            <a:sp3d extrusionH="127000" prstMaterial="plastic">
              <a:extrusionClr>
                <a:schemeClr val="accent1">
                  <a:lumMod val="40000"/>
                  <a:lumOff val="60000"/>
                </a:schemeClr>
              </a:extrusionClr>
            </a:sp3d>
          </p:spPr>
          <p:txBody>
            <a:bodyPr vert="horz" wrap="square" lIns="91440" tIns="45720" rIns="91440" bIns="45720" numCol="1" anchor="t" anchorCtr="0" compatLnSpc="1">
              <a:prstTxWarp prst="textNoShape">
                <a:avLst/>
              </a:prstTxWarp>
            </a:bodyPr>
            <a:lstStyle/>
            <a:p>
              <a:endParaRPr lang="de-DE"/>
            </a:p>
          </p:txBody>
        </p:sp>
        <p:sp>
          <p:nvSpPr>
            <p:cNvPr id="46" name="Oval 7"/>
            <p:cNvSpPr>
              <a:spLocks noChangeArrowheads="1"/>
            </p:cNvSpPr>
            <p:nvPr/>
          </p:nvSpPr>
          <p:spPr bwMode="gray">
            <a:xfrm>
              <a:off x="3249613" y="2682876"/>
              <a:ext cx="2535238" cy="836613"/>
            </a:xfrm>
            <a:prstGeom prst="ellipse">
              <a:avLst/>
            </a:prstGeom>
            <a:solidFill>
              <a:srgbClr val="E6E6E6"/>
            </a:solidFill>
            <a:ln w="10" cap="flat">
              <a:solidFill>
                <a:srgbClr val="E6E6E6"/>
              </a:solidFill>
              <a:prstDash val="solid"/>
              <a:miter lim="800000"/>
              <a:headEnd/>
              <a:tailEnd/>
            </a:ln>
            <a:effectLst/>
            <a:sp3d extrusionH="127000" prstMaterial="plastic">
              <a:extrusionClr>
                <a:srgbClr val="E6E6E6"/>
              </a:extrusionClr>
            </a:sp3d>
          </p:spPr>
          <p:txBody>
            <a:bodyPr vert="horz" wrap="square" lIns="91440" tIns="45720" rIns="91440" bIns="45720" numCol="1" anchor="t" anchorCtr="0" compatLnSpc="1">
              <a:prstTxWarp prst="textNoShape">
                <a:avLst/>
              </a:prstTxWarp>
            </a:bodyPr>
            <a:lstStyle/>
            <a:p>
              <a:endParaRPr lang="de-DE"/>
            </a:p>
          </p:txBody>
        </p:sp>
      </p:grpSp>
      <p:sp>
        <p:nvSpPr>
          <p:cNvPr id="64" name="Rechteck 63"/>
          <p:cNvSpPr/>
          <p:nvPr/>
        </p:nvSpPr>
        <p:spPr bwMode="auto">
          <a:xfrm>
            <a:off x="2091929" y="2571750"/>
            <a:ext cx="512464" cy="600074"/>
          </a:xfrm>
          <a:prstGeom prst="rect">
            <a:avLst/>
          </a:prstGeom>
          <a:blipFill dpi="0" rotWithShape="1">
            <a:blip r:embed="rId3" cstate="print"/>
            <a:srcRect/>
            <a:stretch>
              <a:fillRect/>
            </a:stretch>
          </a:blipFill>
          <a:ln w="12700">
            <a:solidFill>
              <a:srgbClr val="FFFFFF"/>
            </a:solidFill>
            <a:round/>
            <a:headEnd/>
            <a:tailEnd/>
          </a:ln>
          <a:effectLst>
            <a:reflection blurRad="6350" stA="52000" endA="300" endPos="35000" dir="5400000" sy="-100000" algn="bl" rotWithShape="0"/>
          </a:effectLst>
        </p:spPr>
        <p:txBody>
          <a:bodyPr rtlCol="0" anchor="ctr"/>
          <a:lstStyle/>
          <a:p>
            <a:pPr algn="ctr"/>
            <a:endParaRPr lang="de-DE" dirty="0"/>
          </a:p>
        </p:txBody>
      </p:sp>
      <p:sp>
        <p:nvSpPr>
          <p:cNvPr id="66" name="Rechteck 65"/>
          <p:cNvSpPr/>
          <p:nvPr/>
        </p:nvSpPr>
        <p:spPr bwMode="auto">
          <a:xfrm>
            <a:off x="5501880" y="2511960"/>
            <a:ext cx="384570" cy="450316"/>
          </a:xfrm>
          <a:prstGeom prst="rect">
            <a:avLst/>
          </a:prstGeom>
          <a:blipFill dpi="0" rotWithShape="1">
            <a:blip r:embed="rId4" cstate="print"/>
            <a:srcRect/>
            <a:stretch>
              <a:fillRect/>
            </a:stretch>
          </a:blipFill>
          <a:ln w="12700">
            <a:solidFill>
              <a:srgbClr val="FFFFFF"/>
            </a:solidFill>
            <a:round/>
            <a:headEnd/>
            <a:tailEnd/>
          </a:ln>
          <a:effectLst>
            <a:reflection blurRad="6350" stA="52000" endA="300" endPos="35000" dir="5400000" sy="-100000" algn="bl" rotWithShape="0"/>
          </a:effectLst>
        </p:spPr>
        <p:txBody>
          <a:bodyPr rtlCol="0" anchor="ctr"/>
          <a:lstStyle/>
          <a:p>
            <a:pPr algn="ctr"/>
            <a:endParaRPr lang="de-DE" dirty="0"/>
          </a:p>
        </p:txBody>
      </p:sp>
      <p:grpSp>
        <p:nvGrpSpPr>
          <p:cNvPr id="69" name="Gruppieren 68"/>
          <p:cNvGrpSpPr/>
          <p:nvPr/>
        </p:nvGrpSpPr>
        <p:grpSpPr>
          <a:xfrm>
            <a:off x="381000" y="2859156"/>
            <a:ext cx="8583488" cy="2880622"/>
            <a:chOff x="381000" y="2392432"/>
            <a:chExt cx="8583488" cy="2880621"/>
          </a:xfrm>
        </p:grpSpPr>
        <p:sp>
          <p:nvSpPr>
            <p:cNvPr id="70" name="Rectangle 4"/>
            <p:cNvSpPr>
              <a:spLocks noChangeArrowheads="1"/>
            </p:cNvSpPr>
            <p:nvPr/>
          </p:nvSpPr>
          <p:spPr bwMode="gray">
            <a:xfrm>
              <a:off x="6422016" y="4498984"/>
              <a:ext cx="1357568"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600" noProof="1" smtClean="0">
                  <a:solidFill>
                    <a:srgbClr val="000000"/>
                  </a:solidFill>
                  <a:effectLst>
                    <a:reflection blurRad="6350" stA="55000" endA="300" endPos="45500" dir="5400000" sy="-100000" algn="bl" rotWithShape="0"/>
                  </a:effectLst>
                </a:rPr>
                <a:t>Dashboard</a:t>
              </a:r>
              <a:endParaRPr lang="de-DE" sz="1600" noProof="1">
                <a:solidFill>
                  <a:srgbClr val="000000"/>
                </a:solidFill>
                <a:effectLst>
                  <a:reflection blurRad="6350" stA="55000" endA="300" endPos="45500" dir="5400000" sy="-100000" algn="bl" rotWithShape="0"/>
                </a:effectLst>
              </a:endParaRPr>
            </a:p>
          </p:txBody>
        </p:sp>
        <p:sp>
          <p:nvSpPr>
            <p:cNvPr id="71" name="Rectangle 4"/>
            <p:cNvSpPr>
              <a:spLocks noChangeArrowheads="1"/>
            </p:cNvSpPr>
            <p:nvPr/>
          </p:nvSpPr>
          <p:spPr bwMode="gray">
            <a:xfrm>
              <a:off x="381000" y="3375220"/>
              <a:ext cx="888776"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200" noProof="1" smtClean="0">
                  <a:solidFill>
                    <a:srgbClr val="000000"/>
                  </a:solidFill>
                  <a:effectLst>
                    <a:reflection blurRad="6350" stA="55000" endA="300" endPos="45500" dir="5400000" sy="-100000" algn="bl" rotWithShape="0"/>
                  </a:effectLst>
                </a:rPr>
                <a:t>Systems </a:t>
              </a:r>
            </a:p>
            <a:p>
              <a:pPr algn="ctr" defTabSz="801688" eaLnBrk="0" hangingPunct="0"/>
              <a:r>
                <a:rPr lang="de-DE" sz="1200" noProof="1" smtClean="0">
                  <a:solidFill>
                    <a:srgbClr val="000000"/>
                  </a:solidFill>
                  <a:effectLst>
                    <a:reflection blurRad="6350" stA="55000" endA="300" endPos="45500" dir="5400000" sy="-100000" algn="bl" rotWithShape="0"/>
                  </a:effectLst>
                </a:rPr>
                <a:t>Biology</a:t>
              </a:r>
              <a:endParaRPr lang="de-DE" sz="1200" noProof="1">
                <a:solidFill>
                  <a:srgbClr val="000000"/>
                </a:solidFill>
                <a:effectLst>
                  <a:reflection blurRad="6350" stA="55000" endA="300" endPos="45500" dir="5400000" sy="-100000" algn="bl" rotWithShape="0"/>
                </a:effectLst>
              </a:endParaRPr>
            </a:p>
          </p:txBody>
        </p:sp>
        <p:sp>
          <p:nvSpPr>
            <p:cNvPr id="72" name="Rectangle 4"/>
            <p:cNvSpPr>
              <a:spLocks noChangeArrowheads="1"/>
            </p:cNvSpPr>
            <p:nvPr/>
          </p:nvSpPr>
          <p:spPr bwMode="gray">
            <a:xfrm>
              <a:off x="8046940" y="3375220"/>
              <a:ext cx="917548"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600" noProof="1" smtClean="0">
                  <a:solidFill>
                    <a:srgbClr val="000000"/>
                  </a:solidFill>
                  <a:effectLst>
                    <a:reflection blurRad="6350" stA="55000" endA="300" endPos="45500" dir="5400000" sy="-100000" algn="bl" rotWithShape="0"/>
                  </a:effectLst>
                </a:rPr>
                <a:t>eRPT</a:t>
              </a:r>
              <a:endParaRPr lang="de-DE" sz="1600" noProof="1">
                <a:solidFill>
                  <a:srgbClr val="000000"/>
                </a:solidFill>
                <a:effectLst>
                  <a:reflection blurRad="6350" stA="55000" endA="300" endPos="45500" dir="5400000" sy="-100000" algn="bl" rotWithShape="0"/>
                </a:effectLst>
              </a:endParaRPr>
            </a:p>
          </p:txBody>
        </p:sp>
        <p:sp>
          <p:nvSpPr>
            <p:cNvPr id="73" name="Rectangle 4"/>
            <p:cNvSpPr>
              <a:spLocks noChangeArrowheads="1"/>
            </p:cNvSpPr>
            <p:nvPr/>
          </p:nvSpPr>
          <p:spPr bwMode="gray">
            <a:xfrm>
              <a:off x="3888405" y="4886642"/>
              <a:ext cx="1357568"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600" noProof="1" smtClean="0">
                  <a:solidFill>
                    <a:srgbClr val="000000"/>
                  </a:solidFill>
                  <a:effectLst>
                    <a:reflection blurRad="6350" stA="55000" endA="300" endPos="45500" dir="5400000" sy="-100000" algn="bl" rotWithShape="0"/>
                  </a:effectLst>
                </a:rPr>
                <a:t>Expert Profile</a:t>
              </a:r>
              <a:endParaRPr lang="de-DE" sz="1600" noProof="1">
                <a:solidFill>
                  <a:srgbClr val="000000"/>
                </a:solidFill>
                <a:effectLst>
                  <a:reflection blurRad="6350" stA="55000" endA="300" endPos="45500" dir="5400000" sy="-100000" algn="bl" rotWithShape="0"/>
                </a:effectLst>
              </a:endParaRPr>
            </a:p>
          </p:txBody>
        </p:sp>
        <p:sp>
          <p:nvSpPr>
            <p:cNvPr id="74" name="Rectangle 4"/>
            <p:cNvSpPr>
              <a:spLocks noChangeArrowheads="1"/>
            </p:cNvSpPr>
            <p:nvPr/>
          </p:nvSpPr>
          <p:spPr bwMode="gray">
            <a:xfrm>
              <a:off x="5084221" y="2483977"/>
              <a:ext cx="776863"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100" noProof="1" smtClean="0">
                  <a:solidFill>
                    <a:srgbClr val="000000"/>
                  </a:solidFill>
                  <a:effectLst>
                    <a:reflection blurRad="6350" stA="55000" endA="300" endPos="45500" dir="5400000" sy="-100000" algn="bl" rotWithShape="0"/>
                  </a:effectLst>
                </a:rPr>
                <a:t>Biosketch</a:t>
              </a:r>
              <a:endParaRPr lang="de-DE" sz="1100" noProof="1">
                <a:solidFill>
                  <a:srgbClr val="000000"/>
                </a:solidFill>
                <a:effectLst>
                  <a:reflection blurRad="6350" stA="55000" endA="300" endPos="45500" dir="5400000" sy="-100000" algn="bl" rotWithShape="0"/>
                </a:effectLst>
              </a:endParaRPr>
            </a:p>
          </p:txBody>
        </p:sp>
        <p:sp>
          <p:nvSpPr>
            <p:cNvPr id="75" name="Rectangle 4"/>
            <p:cNvSpPr>
              <a:spLocks noChangeArrowheads="1"/>
            </p:cNvSpPr>
            <p:nvPr/>
          </p:nvSpPr>
          <p:spPr bwMode="gray">
            <a:xfrm>
              <a:off x="2571001" y="2640082"/>
              <a:ext cx="776863"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100" noProof="1" smtClean="0">
                  <a:solidFill>
                    <a:srgbClr val="000000"/>
                  </a:solidFill>
                  <a:effectLst>
                    <a:reflection blurRad="6350" stA="55000" endA="300" endPos="45500" dir="5400000" sy="-100000" algn="bl" rotWithShape="0"/>
                  </a:effectLst>
                </a:rPr>
                <a:t>Annual Reivew</a:t>
              </a:r>
              <a:endParaRPr lang="de-DE" sz="1100" noProof="1">
                <a:solidFill>
                  <a:srgbClr val="000000"/>
                </a:solidFill>
                <a:effectLst>
                  <a:reflection blurRad="6350" stA="55000" endA="300" endPos="45500" dir="5400000" sy="-100000" algn="bl" rotWithShape="0"/>
                </a:effectLst>
              </a:endParaRPr>
            </a:p>
          </p:txBody>
        </p:sp>
        <p:sp>
          <p:nvSpPr>
            <p:cNvPr id="76" name="Rectangle 4"/>
            <p:cNvSpPr>
              <a:spLocks noChangeArrowheads="1"/>
            </p:cNvSpPr>
            <p:nvPr/>
          </p:nvSpPr>
          <p:spPr bwMode="gray">
            <a:xfrm>
              <a:off x="1413275" y="4498984"/>
              <a:ext cx="1357568"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600" noProof="1" smtClean="0">
                  <a:solidFill>
                    <a:srgbClr val="000000"/>
                  </a:solidFill>
                  <a:effectLst>
                    <a:reflection blurRad="6350" stA="55000" endA="300" endPos="45500" dir="5400000" sy="-100000" algn="bl" rotWithShape="0"/>
                  </a:effectLst>
                </a:rPr>
                <a:t>Sigma Society</a:t>
              </a:r>
              <a:endParaRPr lang="de-DE" sz="1600" noProof="1">
                <a:solidFill>
                  <a:srgbClr val="000000"/>
                </a:solidFill>
                <a:effectLst>
                  <a:reflection blurRad="6350" stA="55000" endA="300" endPos="45500" dir="5400000" sy="-100000" algn="bl" rotWithShape="0"/>
                </a:effectLst>
              </a:endParaRPr>
            </a:p>
          </p:txBody>
        </p:sp>
        <p:sp>
          <p:nvSpPr>
            <p:cNvPr id="77" name="Rectangle 4"/>
            <p:cNvSpPr>
              <a:spLocks noChangeArrowheads="1"/>
            </p:cNvSpPr>
            <p:nvPr/>
          </p:nvSpPr>
          <p:spPr bwMode="gray">
            <a:xfrm>
              <a:off x="3219073" y="2468632"/>
              <a:ext cx="776863"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100" noProof="1" smtClean="0">
                  <a:solidFill>
                    <a:srgbClr val="000000"/>
                  </a:solidFill>
                  <a:effectLst>
                    <a:reflection blurRad="6350" stA="55000" endA="300" endPos="45500" dir="5400000" sy="-100000" algn="bl" rotWithShape="0"/>
                  </a:effectLst>
                </a:rPr>
                <a:t>Georgetown</a:t>
              </a:r>
              <a:endParaRPr lang="de-DE" sz="1100" noProof="1">
                <a:solidFill>
                  <a:srgbClr val="000000"/>
                </a:solidFill>
                <a:effectLst>
                  <a:reflection blurRad="6350" stA="55000" endA="300" endPos="45500" dir="5400000" sy="-100000" algn="bl" rotWithShape="0"/>
                </a:effectLst>
              </a:endParaRPr>
            </a:p>
          </p:txBody>
        </p:sp>
        <p:sp>
          <p:nvSpPr>
            <p:cNvPr id="78" name="Rectangle 4"/>
            <p:cNvSpPr>
              <a:spLocks noChangeArrowheads="1"/>
            </p:cNvSpPr>
            <p:nvPr/>
          </p:nvSpPr>
          <p:spPr bwMode="gray">
            <a:xfrm>
              <a:off x="4174043" y="2392432"/>
              <a:ext cx="776863"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200" noProof="1" smtClean="0">
                  <a:solidFill>
                    <a:srgbClr val="000000"/>
                  </a:solidFill>
                  <a:effectLst>
                    <a:reflection blurRad="6350" stA="55000" endA="300" endPos="45500" dir="5400000" sy="-100000" algn="bl" rotWithShape="0"/>
                  </a:effectLst>
                </a:rPr>
                <a:t>Facilities</a:t>
              </a:r>
              <a:endParaRPr lang="de-DE" sz="1200" noProof="1">
                <a:solidFill>
                  <a:srgbClr val="000000"/>
                </a:solidFill>
                <a:effectLst>
                  <a:reflection blurRad="6350" stA="55000" endA="300" endPos="45500" dir="5400000" sy="-100000" algn="bl" rotWithShape="0"/>
                </a:effectLst>
              </a:endParaRPr>
            </a:p>
          </p:txBody>
        </p:sp>
        <p:sp>
          <p:nvSpPr>
            <p:cNvPr id="79" name="Rectangle 4"/>
            <p:cNvSpPr>
              <a:spLocks noChangeArrowheads="1"/>
            </p:cNvSpPr>
            <p:nvPr/>
          </p:nvSpPr>
          <p:spPr bwMode="gray">
            <a:xfrm>
              <a:off x="5836285" y="2640082"/>
              <a:ext cx="776863" cy="386411"/>
            </a:xfrm>
            <a:prstGeom prst="rect">
              <a:avLst/>
            </a:prstGeom>
            <a:noFill/>
            <a:ln w="9525">
              <a:noFill/>
              <a:miter lim="800000"/>
              <a:headEnd/>
              <a:tailEnd/>
            </a:ln>
          </p:spPr>
          <p:txBody>
            <a:bodyPr lIns="0" tIns="0" rIns="0" bIns="0" anchor="ctr">
              <a:scene3d>
                <a:camera prst="perspectiveRight" fov="3600000">
                  <a:rot lat="0" lon="0" rev="0"/>
                </a:camera>
                <a:lightRig rig="balanced" dir="t"/>
              </a:scene3d>
              <a:sp3d extrusionH="12700">
                <a:extrusionClr>
                  <a:schemeClr val="tx1">
                    <a:lumMod val="50000"/>
                    <a:lumOff val="50000"/>
                  </a:schemeClr>
                </a:extrusionClr>
              </a:sp3d>
            </a:bodyPr>
            <a:lstStyle/>
            <a:p>
              <a:pPr algn="ctr" defTabSz="801688" eaLnBrk="0" hangingPunct="0"/>
              <a:r>
                <a:rPr lang="de-DE" sz="1100" noProof="1" smtClean="0">
                  <a:solidFill>
                    <a:srgbClr val="000000"/>
                  </a:solidFill>
                  <a:effectLst>
                    <a:reflection blurRad="6350" stA="55000" endA="300" endPos="45500" dir="5400000" sy="-100000" algn="bl" rotWithShape="0"/>
                  </a:effectLst>
                </a:rPr>
                <a:t>Annual RPT</a:t>
              </a:r>
              <a:endParaRPr lang="de-DE" sz="1100" noProof="1">
                <a:solidFill>
                  <a:srgbClr val="000000"/>
                </a:solidFill>
                <a:effectLst>
                  <a:reflection blurRad="6350" stA="55000" endA="300" endPos="45500" dir="5400000" sy="-100000" algn="bl" rotWithShape="0"/>
                </a:effectLst>
              </a:endParaRPr>
            </a:p>
          </p:txBody>
        </p:sp>
      </p:gr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07907" y="3345142"/>
            <a:ext cx="1695591" cy="1774718"/>
          </a:xfrm>
          <a:prstGeom prst="rect">
            <a:avLst/>
          </a:prstGeom>
          <a:ln w="12700">
            <a:solidFill>
              <a:schemeClr val="bg1"/>
            </a:solidFill>
          </a:ln>
          <a:effectLst>
            <a:reflection blurRad="6350" stA="52000" endA="300" endPos="35000" dir="5400000" sy="-100000" algn="bl" rotWithShape="0"/>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4638" y="3467100"/>
            <a:ext cx="1199653" cy="1292722"/>
          </a:xfrm>
          <a:prstGeom prst="rect">
            <a:avLst/>
          </a:prstGeom>
          <a:ln w="12700">
            <a:solidFill>
              <a:schemeClr val="bg1"/>
            </a:solidFill>
          </a:ln>
          <a:effectLst>
            <a:reflection blurRad="6350" stA="50000" endA="300" endPos="38500" dist="50800" dir="5400000" sy="-100000" algn="bl" rotWithShape="0"/>
          </a:effec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92059" y="3463677"/>
            <a:ext cx="1220118" cy="1307560"/>
          </a:xfrm>
          <a:prstGeom prst="rect">
            <a:avLst/>
          </a:prstGeom>
          <a:ln w="12700">
            <a:solidFill>
              <a:schemeClr val="bg1"/>
            </a:solidFill>
          </a:ln>
          <a:effectLst>
            <a:reflection blurRad="6350" stA="50000" endA="300" endPos="38500" dist="50800" dir="5400000" sy="-100000" algn="bl" rotWithShape="0"/>
          </a:effectLst>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92581" y="3131118"/>
            <a:ext cx="886725" cy="957662"/>
          </a:xfrm>
          <a:prstGeom prst="rect">
            <a:avLst/>
          </a:prstGeom>
          <a:ln w="12700">
            <a:solidFill>
              <a:schemeClr val="bg1"/>
            </a:solidFill>
          </a:ln>
          <a:effectLst>
            <a:reflection blurRad="6350" stA="52000" endA="300" endPos="35000" dir="5400000" sy="-100000" algn="bl" rotWithShape="0"/>
          </a:effectLst>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8554" y="3105175"/>
            <a:ext cx="882741" cy="1008287"/>
          </a:xfrm>
          <a:prstGeom prst="rect">
            <a:avLst/>
          </a:prstGeom>
          <a:ln w="12700">
            <a:noFill/>
          </a:ln>
          <a:effectLst>
            <a:reflection blurRad="6350" stA="50000" endA="300" endPos="55000" dir="5400000" sy="-100000" algn="bl" rotWithShape="0"/>
          </a:effectLst>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091932" y="2555277"/>
            <a:ext cx="610189" cy="620368"/>
          </a:xfrm>
          <a:prstGeom prst="rect">
            <a:avLst/>
          </a:prstGeom>
          <a:ln>
            <a:solidFill>
              <a:schemeClr val="bg1"/>
            </a:solidFill>
          </a:ln>
          <a:effectLst>
            <a:reflection blurRad="6350" stA="52000" endA="300" endPos="35000" dir="5400000" sy="-100000" algn="bl" rotWithShape="0"/>
          </a:effectLst>
        </p:spPr>
      </p:pic>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35217" y="2455564"/>
            <a:ext cx="548640" cy="441960"/>
          </a:xfrm>
          <a:prstGeom prst="rect">
            <a:avLst/>
          </a:prstGeom>
          <a:solidFill>
            <a:schemeClr val="bg1"/>
          </a:solidFill>
          <a:ln w="12700">
            <a:solidFill>
              <a:schemeClr val="bg1"/>
            </a:solidFill>
          </a:ln>
          <a:effectLst>
            <a:reflection blurRad="6350" stA="50000" endA="300" endPos="55000" dir="5400000" sy="-100000" algn="bl" rotWithShape="0"/>
          </a:effectLst>
        </p:spPr>
      </p:pic>
      <p:pic>
        <p:nvPicPr>
          <p:cNvPr id="47" name="Picture 46"/>
          <p:cNvPicPr>
            <a:picLocks noChangeAspect="1"/>
          </p:cNvPicPr>
          <p:nvPr/>
        </p:nvPicPr>
        <p:blipFill>
          <a:blip r:embed="rId12"/>
          <a:stretch>
            <a:fillRect/>
          </a:stretch>
        </p:blipFill>
        <p:spPr>
          <a:xfrm>
            <a:off x="6447546" y="2571750"/>
            <a:ext cx="548825" cy="596609"/>
          </a:xfrm>
          <a:prstGeom prst="rect">
            <a:avLst/>
          </a:prstGeom>
          <a:ln>
            <a:solidFill>
              <a:schemeClr val="bg1"/>
            </a:solidFill>
          </a:ln>
          <a:effectLst>
            <a:outerShdw blurRad="292100" dist="139700" dir="2700000" algn="tl" rotWithShape="0">
              <a:srgbClr val="333333">
                <a:alpha val="65000"/>
              </a:srgbClr>
            </a:outerShdw>
            <a:reflection blurRad="6350" stA="50000" endA="300" endPos="55000" dir="5400000" sy="-100000" algn="bl" rotWithShape="0"/>
          </a:effectLst>
        </p:spPr>
      </p:pic>
      <p:pic>
        <p:nvPicPr>
          <p:cNvPr id="48" name="Content Placeholder 4"/>
          <p:cNvPicPr>
            <a:picLocks noChangeAspect="1"/>
          </p:cNvPicPr>
          <p:nvPr/>
        </p:nvPicPr>
        <p:blipFill>
          <a:blip r:embed="rId13" cstate="print">
            <a:extLst/>
          </a:blip>
          <a:stretch>
            <a:fillRect/>
          </a:stretch>
        </p:blipFill>
        <p:spPr>
          <a:xfrm>
            <a:off x="5422604" y="2484438"/>
            <a:ext cx="517548" cy="475183"/>
          </a:xfrm>
          <a:prstGeom prst="rect">
            <a:avLst/>
          </a:prstGeom>
          <a:ln w="9525">
            <a:solidFill>
              <a:schemeClr val="bg1"/>
            </a:solidFill>
          </a:ln>
          <a:effectLst>
            <a:outerShdw blurRad="190500" algn="tl" rotWithShape="0">
              <a:srgbClr val="000000">
                <a:alpha val="70000"/>
              </a:srgbClr>
            </a:outerShdw>
          </a:effectLst>
        </p:spPr>
      </p:pic>
      <p:pic>
        <p:nvPicPr>
          <p:cNvPr id="16" name="Picture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58820" y="2490809"/>
            <a:ext cx="601215" cy="396803"/>
          </a:xfrm>
          <a:prstGeom prst="rect">
            <a:avLst/>
          </a:prstGeom>
          <a:ln>
            <a:solidFill>
              <a:schemeClr val="bg1"/>
            </a:solidFill>
          </a:ln>
          <a:effectLst>
            <a:reflection blurRad="6350" stA="52000" endA="300" endPos="35000" dir="5400000" sy="-100000" algn="bl" rotWithShape="0"/>
          </a:effectLst>
        </p:spPr>
      </p:pic>
      <p:sp>
        <p:nvSpPr>
          <p:cNvPr id="35" name="TextBox 34"/>
          <p:cNvSpPr txBox="1"/>
          <p:nvPr/>
        </p:nvSpPr>
        <p:spPr>
          <a:xfrm>
            <a:off x="1554480" y="274320"/>
            <a:ext cx="6065520" cy="584776"/>
          </a:xfrm>
          <a:prstGeom prst="rect">
            <a:avLst/>
          </a:prstGeom>
          <a:noFill/>
        </p:spPr>
        <p:txBody>
          <a:bodyPr wrap="square" rtlCol="0" anchor="ctr">
            <a:spAutoFit/>
          </a:bodyPr>
          <a:lstStyle/>
          <a:p>
            <a:r>
              <a:rPr lang="en-US" sz="3200" dirty="0" smtClean="0">
                <a:latin typeface="Myriad Pro Light" panose="020B0403030403020204" pitchFamily="34" charset="0"/>
              </a:rPr>
              <a:t>Research Directory</a:t>
            </a:r>
            <a:endParaRPr lang="en-US" sz="3200" dirty="0">
              <a:latin typeface="Myriad Pro Light" panose="020B0403030403020204" pitchFamily="34" charset="0"/>
            </a:endParaRPr>
          </a:p>
        </p:txBody>
      </p:sp>
      <p:pic>
        <p:nvPicPr>
          <p:cNvPr id="36" name="Picture 3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37" name="Picture 3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Tree>
    <p:extLst>
      <p:ext uri="{BB962C8B-B14F-4D97-AF65-F5344CB8AC3E}">
        <p14:creationId xmlns:p14="http://schemas.microsoft.com/office/powerpoint/2010/main" val="377049022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solidFill>
                  <a:prstClr val="black"/>
                </a:solidFill>
                <a:latin typeface="Myriad Pro" pitchFamily="34" charset="0"/>
              </a:rPr>
              <a:t>scholar@uc</a:t>
            </a:r>
            <a:endParaRPr lang="en-US" sz="3200" dirty="0">
              <a:solidFill>
                <a:prstClr val="black"/>
              </a:solidFill>
              <a:latin typeface="Myriad Pro"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76200" y="1295400"/>
            <a:ext cx="8610600" cy="4493538"/>
          </a:xfrm>
          <a:prstGeom prst="rect">
            <a:avLst/>
          </a:prstGeom>
          <a:noFill/>
        </p:spPr>
        <p:txBody>
          <a:bodyPr wrap="square" rtlCol="0">
            <a:spAutoFit/>
          </a:bodyPr>
          <a:lstStyle/>
          <a:p>
            <a:pPr marL="1371600" lvl="2" indent="-457200" fontAlgn="base">
              <a:buFont typeface="Arial"/>
              <a:buChar char="•"/>
            </a:pPr>
            <a:r>
              <a:rPr lang="en-US" sz="2600" dirty="0" smtClean="0">
                <a:solidFill>
                  <a:prstClr val="black"/>
                </a:solidFill>
                <a:latin typeface="Myriad Pro" pitchFamily="34" charset="0"/>
              </a:rPr>
              <a:t>A </a:t>
            </a:r>
            <a:r>
              <a:rPr lang="en-US" sz="2600" dirty="0">
                <a:solidFill>
                  <a:prstClr val="black"/>
                </a:solidFill>
                <a:latin typeface="Myriad Pro" pitchFamily="34" charset="0"/>
              </a:rPr>
              <a:t>self-submission digital repository for faculty and </a:t>
            </a:r>
            <a:r>
              <a:rPr lang="en-US" sz="2600" dirty="0" smtClean="0">
                <a:solidFill>
                  <a:prstClr val="black"/>
                </a:solidFill>
                <a:latin typeface="Myriad Pro" pitchFamily="34" charset="0"/>
              </a:rPr>
              <a:t>researchers. Our mission is broad: “</a:t>
            </a:r>
            <a:r>
              <a:rPr lang="en-US" sz="2600" dirty="0" smtClean="0"/>
              <a:t>to </a:t>
            </a:r>
            <a:r>
              <a:rPr lang="en-US" sz="2600" dirty="0"/>
              <a:t>preserve the permanent intellectual output of UC &lt;….&gt;” </a:t>
            </a:r>
            <a:r>
              <a:rPr lang="en-US" sz="2400" dirty="0">
                <a:hlinkClick r:id="rId4"/>
              </a:rPr>
              <a:t>https://scholar.uc.edu/</a:t>
            </a:r>
            <a:r>
              <a:rPr lang="en-US" sz="2400" dirty="0" smtClean="0">
                <a:hlinkClick r:id="rId4"/>
              </a:rPr>
              <a:t>about_request</a:t>
            </a:r>
            <a:endParaRPr lang="en-US" sz="2400" dirty="0" smtClean="0">
              <a:solidFill>
                <a:prstClr val="black"/>
              </a:solidFill>
              <a:latin typeface="Myriad Pro" pitchFamily="34" charset="0"/>
            </a:endParaRPr>
          </a:p>
          <a:p>
            <a:pPr lvl="2" fontAlgn="base"/>
            <a:r>
              <a:rPr lang="en-US" sz="2600" dirty="0" smtClean="0">
                <a:solidFill>
                  <a:prstClr val="black"/>
                </a:solidFill>
                <a:latin typeface="Myriad Pro" pitchFamily="34" charset="0"/>
              </a:rPr>
              <a:t> </a:t>
            </a:r>
          </a:p>
          <a:p>
            <a:pPr marL="1371600" lvl="2" indent="-457200" fontAlgn="base">
              <a:buFont typeface="Arial" panose="020B0604020202020204" pitchFamily="34" charset="0"/>
              <a:buChar char="•"/>
            </a:pPr>
            <a:r>
              <a:rPr lang="en-US" sz="2600" dirty="0">
                <a:solidFill>
                  <a:prstClr val="black"/>
                </a:solidFill>
                <a:latin typeface="Myriad Pro" pitchFamily="34" charset="0"/>
              </a:rPr>
              <a:t>S</a:t>
            </a:r>
            <a:r>
              <a:rPr lang="en-US" sz="2600" dirty="0" smtClean="0">
                <a:solidFill>
                  <a:prstClr val="black"/>
                </a:solidFill>
                <a:latin typeface="Myriad Pro" pitchFamily="34" charset="0"/>
              </a:rPr>
              <a:t>upported </a:t>
            </a:r>
            <a:r>
              <a:rPr lang="en-US" sz="2600" dirty="0">
                <a:solidFill>
                  <a:prstClr val="black"/>
                </a:solidFill>
                <a:latin typeface="Myriad Pro" pitchFamily="34" charset="0"/>
              </a:rPr>
              <a:t>by a new external partnership with </a:t>
            </a:r>
            <a:r>
              <a:rPr lang="en-US" sz="2600" dirty="0" smtClean="0">
                <a:solidFill>
                  <a:prstClr val="black"/>
                </a:solidFill>
                <a:latin typeface="Myriad Pro" pitchFamily="34" charset="0"/>
              </a:rPr>
              <a:t>ProjectHydra.org</a:t>
            </a:r>
          </a:p>
          <a:p>
            <a:pPr lvl="2" fontAlgn="base"/>
            <a:endParaRPr lang="en-US" sz="2600" dirty="0" smtClean="0">
              <a:solidFill>
                <a:prstClr val="black"/>
              </a:solidFill>
              <a:latin typeface="Myriad Pro" pitchFamily="34" charset="0"/>
            </a:endParaRPr>
          </a:p>
          <a:p>
            <a:pPr marL="1371600" lvl="2" indent="-457200" fontAlgn="base">
              <a:buFont typeface="Arial" panose="020B0604020202020204" pitchFamily="34" charset="0"/>
              <a:buChar char="•"/>
            </a:pPr>
            <a:r>
              <a:rPr lang="en-US" sz="2600" dirty="0">
                <a:solidFill>
                  <a:prstClr val="black"/>
                </a:solidFill>
                <a:latin typeface="Myriad Pro" pitchFamily="34" charset="0"/>
              </a:rPr>
              <a:t>S</a:t>
            </a:r>
            <a:r>
              <a:rPr lang="en-US" sz="2600" dirty="0" smtClean="0">
                <a:solidFill>
                  <a:prstClr val="black"/>
                </a:solidFill>
                <a:latin typeface="Myriad Pro" pitchFamily="34" charset="0"/>
              </a:rPr>
              <a:t>ustained </a:t>
            </a:r>
            <a:r>
              <a:rPr lang="en-US" sz="2600" dirty="0">
                <a:solidFill>
                  <a:prstClr val="black"/>
                </a:solidFill>
                <a:latin typeface="Myriad Pro" pitchFamily="34" charset="0"/>
              </a:rPr>
              <a:t>by </a:t>
            </a:r>
            <a:r>
              <a:rPr lang="en-US" sz="2600" dirty="0" smtClean="0">
                <a:solidFill>
                  <a:prstClr val="black"/>
                </a:solidFill>
                <a:latin typeface="Myriad Pro" pitchFamily="34" charset="0"/>
              </a:rPr>
              <a:t>a new </a:t>
            </a:r>
            <a:r>
              <a:rPr lang="en-US" sz="2600" dirty="0">
                <a:solidFill>
                  <a:prstClr val="black"/>
                </a:solidFill>
                <a:latin typeface="Myriad Pro" pitchFamily="34" charset="0"/>
              </a:rPr>
              <a:t>internal working partnership </a:t>
            </a:r>
            <a:r>
              <a:rPr lang="en-US" sz="2600" dirty="0" smtClean="0">
                <a:solidFill>
                  <a:prstClr val="black"/>
                </a:solidFill>
                <a:latin typeface="Myriad Pro" pitchFamily="34" charset="0"/>
              </a:rPr>
              <a:t>between UC Libraries, UCIT </a:t>
            </a:r>
            <a:r>
              <a:rPr lang="en-US" sz="2600" dirty="0">
                <a:solidFill>
                  <a:prstClr val="black"/>
                </a:solidFill>
                <a:latin typeface="Myriad Pro" pitchFamily="34" charset="0"/>
              </a:rPr>
              <a:t>and </a:t>
            </a:r>
            <a:r>
              <a:rPr lang="en-US" sz="2600" dirty="0" smtClean="0">
                <a:solidFill>
                  <a:prstClr val="black"/>
                </a:solidFill>
                <a:latin typeface="Myriad Pro" pitchFamily="34" charset="0"/>
              </a:rPr>
              <a:t>the UC Office </a:t>
            </a:r>
            <a:r>
              <a:rPr lang="en-US" sz="2600" dirty="0">
                <a:solidFill>
                  <a:prstClr val="black"/>
                </a:solidFill>
                <a:latin typeface="Myriad Pro" pitchFamily="34" charset="0"/>
              </a:rPr>
              <a:t>of Research</a:t>
            </a:r>
            <a:r>
              <a:rPr lang="en-US" sz="2600" dirty="0" smtClean="0">
                <a:solidFill>
                  <a:prstClr val="black"/>
                </a:solidFill>
                <a:latin typeface="Myriad Pro" pitchFamily="34" charset="0"/>
              </a:rPr>
              <a:t>.</a:t>
            </a:r>
            <a:endParaRPr lang="en-US" sz="2600" dirty="0">
              <a:solidFill>
                <a:prstClr val="black"/>
              </a:solidFill>
              <a:latin typeface="Myriad Pro" panose="020B0503030403020204" pitchFamily="34" charset="0"/>
            </a:endParaRPr>
          </a:p>
        </p:txBody>
      </p:sp>
    </p:spTree>
    <p:extLst>
      <p:ext uri="{BB962C8B-B14F-4D97-AF65-F5344CB8AC3E}">
        <p14:creationId xmlns:p14="http://schemas.microsoft.com/office/powerpoint/2010/main" val="151111707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18123"/>
            <a:ext cx="6675120" cy="1569660"/>
          </a:xfrm>
          <a:prstGeom prst="rect">
            <a:avLst/>
          </a:prstGeom>
          <a:noFill/>
        </p:spPr>
        <p:txBody>
          <a:bodyPr wrap="square" rtlCol="0" anchor="ctr">
            <a:spAutoFit/>
          </a:bodyPr>
          <a:lstStyle/>
          <a:p>
            <a:endParaRPr lang="en-US" sz="3200" dirty="0" smtClean="0">
              <a:solidFill>
                <a:prstClr val="black"/>
              </a:solidFill>
              <a:latin typeface="Myriad Pro" pitchFamily="34" charset="0"/>
            </a:endParaRPr>
          </a:p>
          <a:p>
            <a:r>
              <a:rPr lang="en-US" sz="3200" dirty="0" smtClean="0">
                <a:solidFill>
                  <a:prstClr val="black"/>
                </a:solidFill>
                <a:latin typeface="Myriad Pro" pitchFamily="34" charset="0"/>
              </a:rPr>
              <a:t>scholar@uc </a:t>
            </a:r>
          </a:p>
          <a:p>
            <a:r>
              <a:rPr lang="en-US" sz="3200" dirty="0">
                <a:solidFill>
                  <a:prstClr val="black"/>
                </a:solidFill>
                <a:latin typeface="Myriad Pro" pitchFamily="34" charset="0"/>
              </a:rPr>
              <a:t> </a:t>
            </a:r>
            <a:r>
              <a:rPr lang="en-US" sz="3200" dirty="0" smtClean="0">
                <a:solidFill>
                  <a:prstClr val="black"/>
                </a:solidFill>
                <a:latin typeface="Myriad Pro" pitchFamily="34" charset="0"/>
              </a:rPr>
              <a:t>            – </a:t>
            </a:r>
            <a:r>
              <a:rPr lang="en-US" sz="2800" dirty="0" smtClean="0">
                <a:solidFill>
                  <a:prstClr val="black"/>
                </a:solidFill>
                <a:latin typeface="Myriad Pro" pitchFamily="34" charset="0"/>
              </a:rPr>
              <a:t>agile and open source</a:t>
            </a:r>
            <a:endParaRPr lang="en-US" sz="2800" dirty="0">
              <a:solidFill>
                <a:prstClr val="black"/>
              </a:solidFill>
              <a:latin typeface="Myriad Pro"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49619" y="1668481"/>
            <a:ext cx="8610600" cy="3970318"/>
          </a:xfrm>
          <a:prstGeom prst="rect">
            <a:avLst/>
          </a:prstGeom>
          <a:noFill/>
        </p:spPr>
        <p:txBody>
          <a:bodyPr wrap="square" rtlCol="0">
            <a:spAutoFit/>
          </a:bodyPr>
          <a:lstStyle/>
          <a:p>
            <a:pPr marL="1371600" lvl="2" indent="-457200" fontAlgn="base">
              <a:buFont typeface="Arial" panose="020B0604020202020204" pitchFamily="34" charset="0"/>
              <a:buChar char="•"/>
            </a:pPr>
            <a:r>
              <a:rPr lang="en-US" sz="2800" dirty="0" smtClean="0">
                <a:solidFill>
                  <a:prstClr val="black"/>
                </a:solidFill>
                <a:latin typeface="Myriad Pro" pitchFamily="34" charset="0"/>
              </a:rPr>
              <a:t>Agile, open source </a:t>
            </a:r>
            <a:r>
              <a:rPr lang="en-US" sz="2800" dirty="0">
                <a:solidFill>
                  <a:prstClr val="black"/>
                </a:solidFill>
                <a:latin typeface="Myriad Pro" pitchFamily="34" charset="0"/>
              </a:rPr>
              <a:t>development – </a:t>
            </a:r>
            <a:r>
              <a:rPr lang="en-US" sz="2800" dirty="0" smtClean="0">
                <a:solidFill>
                  <a:prstClr val="black"/>
                </a:solidFill>
                <a:latin typeface="Myriad Pro" pitchFamily="34" charset="0"/>
              </a:rPr>
              <a:t>new to UC Libraries and in general to UC.</a:t>
            </a:r>
          </a:p>
          <a:p>
            <a:pPr lvl="2" fontAlgn="base"/>
            <a:r>
              <a:rPr lang="en-US" sz="2800" dirty="0" smtClean="0">
                <a:solidFill>
                  <a:prstClr val="black"/>
                </a:solidFill>
                <a:latin typeface="Myriad Pro" pitchFamily="34" charset="0"/>
              </a:rPr>
              <a:t>  </a:t>
            </a:r>
          </a:p>
          <a:p>
            <a:pPr marL="1371600" lvl="2" indent="-457200" fontAlgn="base">
              <a:buFont typeface="Arial" panose="020B0604020202020204" pitchFamily="34" charset="0"/>
              <a:buChar char="•"/>
            </a:pPr>
            <a:r>
              <a:rPr lang="en-US" sz="2800" dirty="0" smtClean="0">
                <a:solidFill>
                  <a:prstClr val="black"/>
                </a:solidFill>
                <a:latin typeface="Myriad Pro" pitchFamily="34" charset="0"/>
              </a:rPr>
              <a:t>Agile speaks to risk taking – release early, release often.</a:t>
            </a:r>
          </a:p>
          <a:p>
            <a:pPr lvl="2" fontAlgn="base"/>
            <a:endParaRPr lang="en-US" sz="2800" dirty="0" smtClean="0">
              <a:solidFill>
                <a:prstClr val="black"/>
              </a:solidFill>
              <a:latin typeface="Myriad Pro" pitchFamily="34" charset="0"/>
            </a:endParaRPr>
          </a:p>
          <a:p>
            <a:pPr marL="1371600" lvl="2" indent="-457200" fontAlgn="base">
              <a:buFont typeface="Arial" panose="020B0604020202020204" pitchFamily="34" charset="0"/>
              <a:buChar char="•"/>
            </a:pPr>
            <a:r>
              <a:rPr lang="en-US" sz="2800" dirty="0" smtClean="0">
                <a:solidFill>
                  <a:prstClr val="black"/>
                </a:solidFill>
                <a:latin typeface="Myriad Pro" pitchFamily="34" charset="0"/>
              </a:rPr>
              <a:t>Our code development is directly driven by the feedback from our Early Adopters – select faculty and researchers.</a:t>
            </a:r>
            <a:endParaRPr lang="en-US" sz="2800" dirty="0">
              <a:solidFill>
                <a:prstClr val="black"/>
              </a:solidFill>
              <a:latin typeface="Myriad Pro" pitchFamily="34" charset="0"/>
            </a:endParaRPr>
          </a:p>
        </p:txBody>
      </p:sp>
    </p:spTree>
    <p:extLst>
      <p:ext uri="{BB962C8B-B14F-4D97-AF65-F5344CB8AC3E}">
        <p14:creationId xmlns:p14="http://schemas.microsoft.com/office/powerpoint/2010/main" val="1688912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solidFill>
                  <a:prstClr val="black"/>
                </a:solidFill>
                <a:latin typeface="Myriad Pro" pitchFamily="34" charset="0"/>
              </a:rPr>
              <a:t>scholar@uc</a:t>
            </a:r>
            <a:endParaRPr lang="en-US" sz="3200" dirty="0">
              <a:solidFill>
                <a:prstClr val="black"/>
              </a:solidFill>
              <a:latin typeface="Myriad Pro"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3702"/>
          <a:stretch/>
        </p:blipFill>
        <p:spPr bwMode="auto">
          <a:xfrm>
            <a:off x="3048000" y="990600"/>
            <a:ext cx="5473016" cy="5577840"/>
          </a:xfrm>
          <a:prstGeom prst="rect">
            <a:avLst/>
          </a:prstGeom>
          <a:noFill/>
          <a:ln w="9525">
            <a:solidFill>
              <a:schemeClr val="tx1">
                <a:lumMod val="65000"/>
                <a:lumOff val="3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381000" y="1219200"/>
            <a:ext cx="2133600" cy="630942"/>
          </a:xfrm>
          <a:prstGeom prst="rect">
            <a:avLst/>
          </a:prstGeom>
          <a:noFill/>
          <a:ln w="6350" cap="rnd" cmpd="dbl">
            <a:solidFill>
              <a:srgbClr val="E00422"/>
            </a:solidFill>
            <a:prstDash val="dashDot"/>
          </a:ln>
          <a:effectLst/>
        </p:spPr>
        <p:txBody>
          <a:bodyPr wrap="square" rtlCol="0">
            <a:spAutoFit/>
          </a:bodyPr>
          <a:lstStyle/>
          <a:p>
            <a:r>
              <a:rPr lang="en-US" sz="1600" dirty="0" smtClean="0">
                <a:solidFill>
                  <a:prstClr val="black"/>
                </a:solidFill>
              </a:rPr>
              <a:t>No</a:t>
            </a:r>
            <a:r>
              <a:rPr lang="en-US" sz="1700" dirty="0" smtClean="0">
                <a:solidFill>
                  <a:prstClr val="black"/>
                </a:solidFill>
              </a:rPr>
              <a:t>w </a:t>
            </a:r>
            <a:r>
              <a:rPr lang="en-US" sz="1700" dirty="0">
                <a:solidFill>
                  <a:prstClr val="black"/>
                </a:solidFill>
              </a:rPr>
              <a:t>in Beta at:</a:t>
            </a:r>
            <a:endParaRPr lang="en-US" sz="1700" dirty="0" smtClean="0">
              <a:solidFill>
                <a:prstClr val="black"/>
              </a:solidFill>
              <a:hlinkClick r:id=""/>
            </a:endParaRPr>
          </a:p>
          <a:p>
            <a:r>
              <a:rPr lang="en-US" sz="1700" dirty="0" smtClean="0">
                <a:solidFill>
                  <a:prstClr val="black"/>
                </a:solidFill>
                <a:hlinkClick r:id=""/>
              </a:rPr>
              <a:t>https://scholar.uc.edu</a:t>
            </a:r>
            <a:r>
              <a:rPr lang="en-US" dirty="0">
                <a:solidFill>
                  <a:prstClr val="black"/>
                </a:solidFill>
              </a:rPr>
              <a:t> </a:t>
            </a:r>
            <a:endParaRPr lang="en-US" dirty="0" smtClean="0">
              <a:solidFill>
                <a:prstClr val="black"/>
              </a:solidFill>
            </a:endParaRPr>
          </a:p>
        </p:txBody>
      </p:sp>
      <p:sp>
        <p:nvSpPr>
          <p:cNvPr id="9" name="TextBox 8"/>
          <p:cNvSpPr txBox="1"/>
          <p:nvPr/>
        </p:nvSpPr>
        <p:spPr>
          <a:xfrm>
            <a:off x="381000" y="2209803"/>
            <a:ext cx="2133600" cy="3170099"/>
          </a:xfrm>
          <a:prstGeom prst="rect">
            <a:avLst/>
          </a:prstGeom>
          <a:noFill/>
          <a:ln w="6350" cap="rnd" cmpd="dbl">
            <a:solidFill>
              <a:schemeClr val="tx2">
                <a:lumMod val="60000"/>
                <a:lumOff val="40000"/>
              </a:schemeClr>
            </a:solidFill>
            <a:prstDash val="dashDot"/>
          </a:ln>
          <a:effectLst/>
          <a:scene3d>
            <a:camera prst="isometricOffAxis1Right">
              <a:rot lat="1080000" lon="20700000" rev="0"/>
            </a:camera>
            <a:lightRig rig="threePt" dir="t"/>
          </a:scene3d>
          <a:sp3d/>
        </p:spPr>
        <p:txBody>
          <a:bodyPr wrap="square" rtlCol="0">
            <a:spAutoFit/>
          </a:bodyPr>
          <a:lstStyle/>
          <a:p>
            <a:endParaRPr lang="en-US" sz="1400" dirty="0" smtClean="0">
              <a:solidFill>
                <a:prstClr val="black"/>
              </a:solidFill>
            </a:endParaRPr>
          </a:p>
          <a:p>
            <a:r>
              <a:rPr lang="en-US" sz="1400" dirty="0" smtClean="0">
                <a:solidFill>
                  <a:prstClr val="black"/>
                </a:solidFill>
              </a:rPr>
              <a:t>Code found </a:t>
            </a:r>
            <a:r>
              <a:rPr lang="en-US" sz="1400" dirty="0">
                <a:solidFill>
                  <a:prstClr val="black"/>
                </a:solidFill>
              </a:rPr>
              <a:t>at:</a:t>
            </a:r>
            <a:endParaRPr lang="en-US" sz="1400" dirty="0">
              <a:solidFill>
                <a:prstClr val="black"/>
              </a:solidFill>
              <a:hlinkClick r:id="rId5"/>
            </a:endParaRPr>
          </a:p>
          <a:p>
            <a:r>
              <a:rPr lang="en-US" sz="1400" dirty="0" smtClean="0">
                <a:solidFill>
                  <a:prstClr val="black"/>
                </a:solidFill>
                <a:hlinkClick r:id="rId6"/>
              </a:rPr>
              <a:t>https</a:t>
            </a:r>
            <a:r>
              <a:rPr lang="en-US" sz="1400" dirty="0">
                <a:solidFill>
                  <a:prstClr val="black"/>
                </a:solidFill>
                <a:hlinkClick r:id="rId6"/>
              </a:rPr>
              <a:t>://</a:t>
            </a:r>
            <a:r>
              <a:rPr lang="en-US" sz="1400" dirty="0" smtClean="0">
                <a:solidFill>
                  <a:prstClr val="black"/>
                </a:solidFill>
                <a:hlinkClick r:id="rId6"/>
              </a:rPr>
              <a:t>github.com/uclibs/scholar_uc</a:t>
            </a:r>
            <a:endParaRPr lang="en-US" sz="1400" dirty="0" smtClean="0">
              <a:solidFill>
                <a:prstClr val="black"/>
              </a:solidFill>
            </a:endParaRPr>
          </a:p>
          <a:p>
            <a:endParaRPr lang="en-US" sz="1400" dirty="0" smtClean="0">
              <a:solidFill>
                <a:prstClr val="black"/>
              </a:solidFill>
            </a:endParaRPr>
          </a:p>
          <a:p>
            <a:r>
              <a:rPr lang="en-US" sz="1400" dirty="0">
                <a:solidFill>
                  <a:prstClr val="black"/>
                </a:solidFill>
                <a:hlinkClick r:id="rId7"/>
              </a:rPr>
              <a:t>https://</a:t>
            </a:r>
            <a:r>
              <a:rPr lang="en-US" sz="1400" dirty="0" smtClean="0">
                <a:solidFill>
                  <a:prstClr val="black"/>
                </a:solidFill>
                <a:hlinkClick r:id="rId7"/>
              </a:rPr>
              <a:t>github.com/uclibs/curate_fork</a:t>
            </a:r>
            <a:endParaRPr lang="en-US" sz="1400" dirty="0" smtClean="0">
              <a:solidFill>
                <a:prstClr val="black"/>
              </a:solidFill>
            </a:endParaRPr>
          </a:p>
          <a:p>
            <a:endParaRPr lang="en-US" sz="1400" dirty="0">
              <a:solidFill>
                <a:prstClr val="black"/>
              </a:solidFill>
            </a:endParaRPr>
          </a:p>
          <a:p>
            <a:r>
              <a:rPr lang="en-US" sz="1400" dirty="0">
                <a:solidFill>
                  <a:prstClr val="black"/>
                </a:solidFill>
                <a:hlinkClick r:id="rId8"/>
              </a:rPr>
              <a:t>https://</a:t>
            </a:r>
            <a:r>
              <a:rPr lang="en-US" sz="1400" dirty="0" smtClean="0">
                <a:solidFill>
                  <a:prstClr val="black"/>
                </a:solidFill>
                <a:hlinkClick r:id="rId8"/>
              </a:rPr>
              <a:t>github.com/uclibs/scholar_use_cases</a:t>
            </a:r>
            <a:endParaRPr lang="en-US" sz="1400" dirty="0" smtClean="0">
              <a:solidFill>
                <a:prstClr val="black"/>
              </a:solidFill>
            </a:endParaRPr>
          </a:p>
          <a:p>
            <a:endParaRPr lang="en-US" sz="1400" dirty="0">
              <a:solidFill>
                <a:prstClr val="black"/>
              </a:solidFill>
            </a:endParaRPr>
          </a:p>
          <a:p>
            <a:r>
              <a:rPr lang="en-US" sz="1400" dirty="0">
                <a:solidFill>
                  <a:prstClr val="black"/>
                </a:solidFill>
                <a:hlinkClick r:id="rId9"/>
              </a:rPr>
              <a:t>https://</a:t>
            </a:r>
            <a:r>
              <a:rPr lang="en-US" sz="1400" dirty="0" smtClean="0">
                <a:solidFill>
                  <a:prstClr val="black"/>
                </a:solidFill>
                <a:hlinkClick r:id="rId9"/>
              </a:rPr>
              <a:t>github.com/uclibs/scholar-puppet</a:t>
            </a:r>
            <a:endParaRPr lang="en-US" sz="1400" dirty="0" smtClean="0">
              <a:solidFill>
                <a:prstClr val="black"/>
              </a:solidFill>
            </a:endParaRPr>
          </a:p>
          <a:p>
            <a:endParaRPr lang="en-US" dirty="0" smtClean="0">
              <a:solidFill>
                <a:prstClr val="black"/>
              </a:solidFill>
            </a:endParaRPr>
          </a:p>
        </p:txBody>
      </p:sp>
    </p:spTree>
    <p:extLst>
      <p:ext uri="{BB962C8B-B14F-4D97-AF65-F5344CB8AC3E}">
        <p14:creationId xmlns:p14="http://schemas.microsoft.com/office/powerpoint/2010/main" val="25263304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18123"/>
            <a:ext cx="7056120" cy="1569660"/>
          </a:xfrm>
          <a:prstGeom prst="rect">
            <a:avLst/>
          </a:prstGeom>
          <a:noFill/>
          <a:ln>
            <a:noFill/>
          </a:ln>
        </p:spPr>
        <p:txBody>
          <a:bodyPr wrap="square" rtlCol="0" anchor="ctr">
            <a:spAutoFit/>
          </a:bodyPr>
          <a:lstStyle/>
          <a:p>
            <a:endParaRPr lang="en-US" sz="3200" dirty="0" smtClean="0">
              <a:solidFill>
                <a:prstClr val="black"/>
              </a:solidFill>
              <a:latin typeface="Myriad Pro" pitchFamily="34" charset="0"/>
            </a:endParaRPr>
          </a:p>
          <a:p>
            <a:r>
              <a:rPr lang="en-US" sz="3200" dirty="0" smtClean="0">
                <a:solidFill>
                  <a:prstClr val="black"/>
                </a:solidFill>
                <a:latin typeface="Myriad Pro" pitchFamily="34" charset="0"/>
              </a:rPr>
              <a:t>scholar@uc </a:t>
            </a:r>
          </a:p>
          <a:p>
            <a:r>
              <a:rPr lang="en-US" sz="3200" dirty="0">
                <a:solidFill>
                  <a:prstClr val="black"/>
                </a:solidFill>
                <a:latin typeface="Myriad Pro" pitchFamily="34" charset="0"/>
              </a:rPr>
              <a:t> </a:t>
            </a:r>
            <a:r>
              <a:rPr lang="en-US" sz="3200" dirty="0" smtClean="0">
                <a:solidFill>
                  <a:prstClr val="black"/>
                </a:solidFill>
                <a:latin typeface="Myriad Pro" pitchFamily="34" charset="0"/>
              </a:rPr>
              <a:t>            – </a:t>
            </a:r>
            <a:r>
              <a:rPr lang="en-US" sz="2800" dirty="0" smtClean="0">
                <a:solidFill>
                  <a:prstClr val="black"/>
                </a:solidFill>
                <a:latin typeface="Myriad Pro" pitchFamily="34" charset="0"/>
              </a:rPr>
              <a:t>part of the UC Research Hub </a:t>
            </a:r>
            <a:endParaRPr lang="en-US" sz="2800" dirty="0">
              <a:solidFill>
                <a:prstClr val="black"/>
              </a:solidFill>
              <a:latin typeface="Myriad Pro"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304800" y="1592281"/>
            <a:ext cx="8610600" cy="3970318"/>
          </a:xfrm>
          <a:prstGeom prst="rect">
            <a:avLst/>
          </a:prstGeom>
          <a:noFill/>
        </p:spPr>
        <p:txBody>
          <a:bodyPr wrap="square" rtlCol="0">
            <a:spAutoFit/>
          </a:bodyPr>
          <a:lstStyle/>
          <a:p>
            <a:pPr lvl="2" fontAlgn="base"/>
            <a:r>
              <a:rPr lang="en-US" sz="2800" dirty="0" smtClean="0">
                <a:solidFill>
                  <a:prstClr val="black"/>
                </a:solidFill>
                <a:latin typeface="Myriad Pro" pitchFamily="34" charset="0"/>
              </a:rPr>
              <a:t>Scholar@UC presents integration </a:t>
            </a:r>
            <a:r>
              <a:rPr lang="en-US" sz="2800" dirty="0">
                <a:solidFill>
                  <a:prstClr val="black"/>
                </a:solidFill>
                <a:latin typeface="Myriad Pro" pitchFamily="34" charset="0"/>
              </a:rPr>
              <a:t>opportunities with </a:t>
            </a:r>
            <a:r>
              <a:rPr lang="en-US" sz="2800" dirty="0" err="1" smtClean="0">
                <a:solidFill>
                  <a:prstClr val="black"/>
                </a:solidFill>
                <a:latin typeface="Myriad Pro" pitchFamily="34" charset="0"/>
              </a:rPr>
              <a:t>Kaltura</a:t>
            </a:r>
            <a:r>
              <a:rPr lang="en-US" sz="2800" dirty="0" smtClean="0">
                <a:solidFill>
                  <a:prstClr val="black"/>
                </a:solidFill>
                <a:latin typeface="Myriad Pro" pitchFamily="34" charset="0"/>
              </a:rPr>
              <a:t> (video encoding and delivery system), the Research Directory and other systems </a:t>
            </a:r>
            <a:r>
              <a:rPr lang="en-US" sz="2800" dirty="0">
                <a:solidFill>
                  <a:prstClr val="black"/>
                </a:solidFill>
                <a:latin typeface="Myriad Pro" pitchFamily="34" charset="0"/>
              </a:rPr>
              <a:t>– Scholar@UC </a:t>
            </a:r>
            <a:r>
              <a:rPr lang="en-US" sz="2800" dirty="0" smtClean="0">
                <a:solidFill>
                  <a:prstClr val="black"/>
                </a:solidFill>
                <a:latin typeface="Myriad Pro" pitchFamily="34" charset="0"/>
              </a:rPr>
              <a:t>is one of the building blocks </a:t>
            </a:r>
            <a:r>
              <a:rPr lang="en-US" sz="2800" dirty="0">
                <a:solidFill>
                  <a:prstClr val="black"/>
                </a:solidFill>
                <a:latin typeface="Myriad Pro" pitchFamily="34" charset="0"/>
              </a:rPr>
              <a:t>of the Research Hub</a:t>
            </a:r>
            <a:r>
              <a:rPr lang="en-US" sz="2800" dirty="0" smtClean="0">
                <a:solidFill>
                  <a:prstClr val="black"/>
                </a:solidFill>
                <a:latin typeface="Myriad Pro" pitchFamily="34" charset="0"/>
              </a:rPr>
              <a:t>.  </a:t>
            </a:r>
          </a:p>
          <a:p>
            <a:pPr lvl="2" fontAlgn="base"/>
            <a:endParaRPr lang="en-US" sz="2800" dirty="0">
              <a:solidFill>
                <a:prstClr val="black"/>
              </a:solidFill>
              <a:latin typeface="Myriad Pro" pitchFamily="34" charset="0"/>
            </a:endParaRPr>
          </a:p>
          <a:p>
            <a:pPr lvl="2" fontAlgn="base"/>
            <a:r>
              <a:rPr lang="en-US" sz="2800" dirty="0" smtClean="0">
                <a:solidFill>
                  <a:prstClr val="black"/>
                </a:solidFill>
                <a:latin typeface="Myriad Pro" pitchFamily="34" charset="0"/>
              </a:rPr>
              <a:t>Along with support for data management, the Libraries are now visible in the infrastructure for research.</a:t>
            </a:r>
            <a:endParaRPr lang="en-US" sz="2800" dirty="0">
              <a:solidFill>
                <a:prstClr val="black"/>
              </a:solidFill>
              <a:latin typeface="Myriad Pro" pitchFamily="34" charset="0"/>
            </a:endParaRPr>
          </a:p>
        </p:txBody>
      </p:sp>
    </p:spTree>
    <p:extLst>
      <p:ext uri="{BB962C8B-B14F-4D97-AF65-F5344CB8AC3E}">
        <p14:creationId xmlns:p14="http://schemas.microsoft.com/office/powerpoint/2010/main" val="185543316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187345"/>
            <a:ext cx="7208520" cy="1508105"/>
          </a:xfrm>
          <a:prstGeom prst="rect">
            <a:avLst/>
          </a:prstGeom>
          <a:noFill/>
        </p:spPr>
        <p:txBody>
          <a:bodyPr wrap="square" rtlCol="0" anchor="ctr">
            <a:spAutoFit/>
          </a:bodyPr>
          <a:lstStyle/>
          <a:p>
            <a:endParaRPr lang="en-US" sz="3200" dirty="0" smtClean="0">
              <a:solidFill>
                <a:prstClr val="black"/>
              </a:solidFill>
              <a:latin typeface="Myriad Pro" pitchFamily="34" charset="0"/>
            </a:endParaRPr>
          </a:p>
          <a:p>
            <a:r>
              <a:rPr lang="en-US" sz="3200" dirty="0" smtClean="0">
                <a:solidFill>
                  <a:prstClr val="black"/>
                </a:solidFill>
                <a:latin typeface="Myriad Pro" pitchFamily="34" charset="0"/>
              </a:rPr>
              <a:t>scholar@uc</a:t>
            </a:r>
            <a:r>
              <a:rPr lang="en-US" sz="2800" dirty="0" smtClean="0">
                <a:solidFill>
                  <a:prstClr val="black"/>
                </a:solidFill>
                <a:latin typeface="Myriad Pro" pitchFamily="34" charset="0"/>
              </a:rPr>
              <a:t> </a:t>
            </a:r>
          </a:p>
          <a:p>
            <a:r>
              <a:rPr lang="en-US" sz="2800" dirty="0" smtClean="0">
                <a:solidFill>
                  <a:prstClr val="black"/>
                </a:solidFill>
                <a:latin typeface="Myriad Pro" pitchFamily="34" charset="0"/>
              </a:rPr>
              <a:t>               – changing culture at UC Libraries</a:t>
            </a:r>
            <a:endParaRPr lang="en-US" sz="2800" dirty="0">
              <a:solidFill>
                <a:prstClr val="black"/>
              </a:solidFill>
              <a:latin typeface="Myriad Pro"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182883" y="1593773"/>
            <a:ext cx="8249093" cy="4154983"/>
          </a:xfrm>
          <a:prstGeom prst="rect">
            <a:avLst/>
          </a:prstGeom>
          <a:noFill/>
        </p:spPr>
        <p:txBody>
          <a:bodyPr wrap="square" rtlCol="0">
            <a:spAutoFit/>
          </a:bodyPr>
          <a:lstStyle/>
          <a:p>
            <a:pPr lvl="2" fontAlgn="base"/>
            <a:r>
              <a:rPr lang="en-US" sz="2200" dirty="0" smtClean="0">
                <a:solidFill>
                  <a:prstClr val="black"/>
                </a:solidFill>
                <a:latin typeface="Myriad Pro" pitchFamily="34" charset="0"/>
              </a:rPr>
              <a:t>Scholar@UC is the first open source project in UC Libraries.  It is changing our culture from ‘buy and acquire’ to ‘create, innovate, steward.’  It is elevating the stature of development and technology skills among our faculty librarians.</a:t>
            </a:r>
          </a:p>
          <a:p>
            <a:pPr lvl="2" fontAlgn="base"/>
            <a:endParaRPr lang="en-US" sz="2200" dirty="0">
              <a:solidFill>
                <a:prstClr val="black"/>
              </a:solidFill>
              <a:latin typeface="Myriad Pro" pitchFamily="34" charset="0"/>
            </a:endParaRPr>
          </a:p>
          <a:p>
            <a:pPr lvl="2" fontAlgn="base"/>
            <a:r>
              <a:rPr lang="en-US" sz="2200" dirty="0" smtClean="0">
                <a:solidFill>
                  <a:prstClr val="black"/>
                </a:solidFill>
                <a:latin typeface="Myriad Pro" pitchFamily="34" charset="0"/>
              </a:rPr>
              <a:t>We have a small development team also supporting other production systems, but our success to date is encouraging a multiplicity of potential projects in the digital humanities, open access publishing, digital archives and linked data – our challenge today is to continue to be strategic with what we take on.</a:t>
            </a:r>
            <a:endParaRPr lang="en-US" sz="2200" dirty="0">
              <a:solidFill>
                <a:prstClr val="black"/>
              </a:solidFill>
              <a:latin typeface="Myriad Pro" pitchFamily="34" charset="0"/>
            </a:endParaRPr>
          </a:p>
        </p:txBody>
      </p:sp>
    </p:spTree>
    <p:extLst>
      <p:ext uri="{BB962C8B-B14F-4D97-AF65-F5344CB8AC3E}">
        <p14:creationId xmlns:p14="http://schemas.microsoft.com/office/powerpoint/2010/main" val="202695328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latin typeface="Myriad Pro Light" panose="020B0403030403020204" pitchFamily="34" charset="0"/>
              </a:rPr>
              <a:t>Meet the Team</a:t>
            </a:r>
            <a:endParaRPr lang="en-US" sz="3200" dirty="0">
              <a:latin typeface="Myriad Pro Light" panose="020B0403030403020204" pitchFamily="34" charset="0"/>
            </a:endParaRPr>
          </a:p>
        </p:txBody>
      </p:sp>
      <p:sp>
        <p:nvSpPr>
          <p:cNvPr id="8" name="Title 1"/>
          <p:cNvSpPr>
            <a:spLocks noGrp="1"/>
          </p:cNvSpPr>
          <p:nvPr>
            <p:ph type="ctrTitle"/>
          </p:nvPr>
        </p:nvSpPr>
        <p:spPr>
          <a:xfrm>
            <a:off x="914400" y="1737362"/>
            <a:ext cx="3886200" cy="1470025"/>
          </a:xfrm>
        </p:spPr>
        <p:txBody>
          <a:bodyPr>
            <a:noAutofit/>
          </a:bodyPr>
          <a:lstStyle/>
          <a:p>
            <a:pPr algn="l"/>
            <a:r>
              <a:rPr lang="en-US" sz="1600" dirty="0" err="1" smtClean="0">
                <a:latin typeface="Myriad Pro" panose="020B0503030403020204" pitchFamily="34" charset="0"/>
              </a:rPr>
              <a:t>Xuemao</a:t>
            </a:r>
            <a:r>
              <a:rPr lang="en-US" sz="1600" dirty="0" smtClean="0">
                <a:latin typeface="Myriad Pro" panose="020B0503030403020204" pitchFamily="34" charset="0"/>
              </a:rPr>
              <a:t> Wang</a:t>
            </a:r>
            <a:br>
              <a:rPr lang="en-US" sz="1600" dirty="0" smtClean="0">
                <a:latin typeface="Myriad Pro" panose="020B0503030403020204" pitchFamily="34" charset="0"/>
              </a:rPr>
            </a:br>
            <a:r>
              <a:rPr lang="en-US" sz="1600" dirty="0" smtClean="0">
                <a:latin typeface="Myriad Pro Light" panose="020B0403030403020204" pitchFamily="34" charset="0"/>
              </a:rPr>
              <a:t>Dean and University Librarian</a:t>
            </a:r>
            <a:br>
              <a:rPr lang="en-US" sz="1600" dirty="0" smtClean="0">
                <a:latin typeface="Myriad Pro Light" panose="020B0403030403020204" pitchFamily="34" charset="0"/>
              </a:rPr>
            </a:br>
            <a:r>
              <a:rPr lang="en-US" sz="1600" dirty="0" smtClean="0">
                <a:latin typeface="Myriad Pro Light" panose="020B0403030403020204" pitchFamily="34" charset="0"/>
                <a:hlinkClick r:id="rId2"/>
              </a:rPr>
              <a:t>wang2xm@ucmail.uc.edu</a:t>
            </a:r>
            <a:r>
              <a:rPr lang="en-US" sz="1600" dirty="0" smtClean="0">
                <a:latin typeface="Myriad Pro Light" panose="020B0403030403020204" pitchFamily="34" charset="0"/>
              </a:rPr>
              <a:t/>
            </a:r>
            <a:br>
              <a:rPr lang="en-US" sz="1600" dirty="0" smtClean="0">
                <a:latin typeface="Myriad Pro Light" panose="020B0403030403020204" pitchFamily="34" charset="0"/>
              </a:rPr>
            </a:br>
            <a:r>
              <a:rPr lang="en-US" sz="1600" dirty="0" smtClean="0">
                <a:latin typeface="Myriad Pro" panose="020B0503030403020204" pitchFamily="34" charset="0"/>
              </a:rPr>
              <a:t/>
            </a:r>
            <a:br>
              <a:rPr lang="en-US" sz="1600" dirty="0" smtClean="0">
                <a:latin typeface="Myriad Pro" panose="020B0503030403020204" pitchFamily="34" charset="0"/>
              </a:rPr>
            </a:br>
            <a:r>
              <a:rPr lang="en-US" sz="1600" dirty="0" smtClean="0">
                <a:latin typeface="Myriad Pro" panose="020B0503030403020204" pitchFamily="34" charset="0"/>
              </a:rPr>
              <a:t>Nelson Vincent</a:t>
            </a:r>
            <a:br>
              <a:rPr lang="en-US" sz="1600" dirty="0" smtClean="0">
                <a:latin typeface="Myriad Pro" panose="020B0503030403020204" pitchFamily="34" charset="0"/>
              </a:rPr>
            </a:br>
            <a:r>
              <a:rPr lang="en-US" sz="1600" dirty="0" smtClean="0">
                <a:latin typeface="Myriad Pro Light" panose="020B0403030403020204" pitchFamily="34" charset="0"/>
              </a:rPr>
              <a:t>Vice President of Information Technology &amp; Chief Information Officer</a:t>
            </a:r>
            <a:br>
              <a:rPr lang="en-US" sz="1600" dirty="0" smtClean="0">
                <a:latin typeface="Myriad Pro Light" panose="020B0403030403020204" pitchFamily="34" charset="0"/>
              </a:rPr>
            </a:br>
            <a:r>
              <a:rPr lang="en-US" sz="1600" dirty="0" smtClean="0">
                <a:latin typeface="Myriad Pro Light" panose="020B0403030403020204" pitchFamily="34" charset="0"/>
                <a:hlinkClick r:id="rId3"/>
              </a:rPr>
              <a:t>Nelson.Vincent@uc.edu</a:t>
            </a:r>
            <a:r>
              <a:rPr lang="en-US" sz="1600" dirty="0" smtClean="0">
                <a:latin typeface="Myriad Pro Light" panose="020B0403030403020204" pitchFamily="34" charset="0"/>
              </a:rPr>
              <a:t> </a:t>
            </a:r>
            <a:r>
              <a:rPr lang="en-US" sz="1600" dirty="0" smtClean="0">
                <a:latin typeface="Myriad Pro" panose="020B0503030403020204" pitchFamily="34" charset="0"/>
              </a:rPr>
              <a:t/>
            </a:r>
            <a:br>
              <a:rPr lang="en-US" sz="1600" dirty="0" smtClean="0">
                <a:latin typeface="Myriad Pro" panose="020B0503030403020204" pitchFamily="34" charset="0"/>
              </a:rPr>
            </a:br>
            <a:endParaRPr lang="en-US" sz="1600" dirty="0">
              <a:latin typeface="Myriad Pro" panose="020B0503030403020204" pitchFamily="34" charset="0"/>
            </a:endParaRPr>
          </a:p>
        </p:txBody>
      </p:sp>
      <p:sp>
        <p:nvSpPr>
          <p:cNvPr id="9" name="Title 1"/>
          <p:cNvSpPr txBox="1">
            <a:spLocks/>
          </p:cNvSpPr>
          <p:nvPr/>
        </p:nvSpPr>
        <p:spPr>
          <a:xfrm>
            <a:off x="4754880" y="1554481"/>
            <a:ext cx="3886200" cy="222884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600" dirty="0" smtClean="0">
                <a:latin typeface="Myriad Pro" panose="020B0503030403020204" pitchFamily="34" charset="0"/>
              </a:rPr>
              <a:t>Ted Baldwin</a:t>
            </a:r>
            <a:br>
              <a:rPr lang="en-US" sz="1600" dirty="0" smtClean="0">
                <a:latin typeface="Myriad Pro" panose="020B0503030403020204" pitchFamily="34" charset="0"/>
              </a:rPr>
            </a:br>
            <a:r>
              <a:rPr lang="en-US" sz="1600" dirty="0" smtClean="0">
                <a:latin typeface="Myriad Pro Light" panose="020B0403030403020204" pitchFamily="34" charset="0"/>
              </a:rPr>
              <a:t>Director, Science and Engineering Libraries</a:t>
            </a:r>
            <a:br>
              <a:rPr lang="en-US" sz="1600" dirty="0" smtClean="0">
                <a:latin typeface="Myriad Pro Light" panose="020B0403030403020204" pitchFamily="34" charset="0"/>
              </a:rPr>
            </a:br>
            <a:r>
              <a:rPr lang="en-US" sz="1600" dirty="0" smtClean="0">
                <a:latin typeface="Myriad Pro Light" panose="020B0403030403020204" pitchFamily="34" charset="0"/>
                <a:hlinkClick r:id="rId4"/>
              </a:rPr>
              <a:t>baldwitw@ucmail.uc.edu</a:t>
            </a:r>
            <a:r>
              <a:rPr lang="en-US" sz="1600" dirty="0" smtClean="0">
                <a:latin typeface="Myriad Pro Light" panose="020B0403030403020204" pitchFamily="34" charset="0"/>
              </a:rPr>
              <a:t> </a:t>
            </a:r>
            <a:br>
              <a:rPr lang="en-US" sz="1600" dirty="0" smtClean="0">
                <a:latin typeface="Myriad Pro Light" panose="020B0403030403020204" pitchFamily="34" charset="0"/>
              </a:rPr>
            </a:br>
            <a:r>
              <a:rPr lang="en-US" sz="1600" dirty="0" smtClean="0">
                <a:latin typeface="Myriad Pro" panose="020B0503030403020204" pitchFamily="34" charset="0"/>
              </a:rPr>
              <a:t/>
            </a:r>
            <a:br>
              <a:rPr lang="en-US" sz="1600" dirty="0" smtClean="0">
                <a:latin typeface="Myriad Pro" panose="020B0503030403020204" pitchFamily="34" charset="0"/>
              </a:rPr>
            </a:br>
            <a:r>
              <a:rPr lang="en-US" sz="1600" dirty="0" smtClean="0">
                <a:latin typeface="Myriad Pro" panose="020B0503030403020204" pitchFamily="34" charset="0"/>
              </a:rPr>
              <a:t>Linda Newman</a:t>
            </a:r>
            <a:br>
              <a:rPr lang="en-US" sz="1600" dirty="0" smtClean="0">
                <a:latin typeface="Myriad Pro" panose="020B0503030403020204" pitchFamily="34" charset="0"/>
              </a:rPr>
            </a:br>
            <a:r>
              <a:rPr lang="en-US" sz="1600" dirty="0" smtClean="0">
                <a:latin typeface="Myriad Pro Light" panose="020B0403030403020204" pitchFamily="34" charset="0"/>
              </a:rPr>
              <a:t>Head, Digital Collections and Repositories</a:t>
            </a:r>
          </a:p>
          <a:p>
            <a:pPr algn="l"/>
            <a:r>
              <a:rPr lang="en-US" sz="1600" dirty="0" smtClean="0">
                <a:latin typeface="Myriad Pro Light" panose="020B0403030403020204" pitchFamily="34" charset="0"/>
                <a:hlinkClick r:id="rId5"/>
              </a:rPr>
              <a:t>newmanld@ucmail.uc.edu</a:t>
            </a:r>
            <a:r>
              <a:rPr lang="en-US" sz="1600" dirty="0" smtClean="0">
                <a:latin typeface="Myriad Pro Light" panose="020B0403030403020204" pitchFamily="34" charset="0"/>
              </a:rPr>
              <a:t> </a:t>
            </a:r>
          </a:p>
          <a:p>
            <a:pPr algn="l"/>
            <a:endParaRPr lang="en-US" sz="1600" dirty="0">
              <a:latin typeface="Myriad Pro Light" panose="020B0403030403020204" pitchFamily="34" charset="0"/>
            </a:endParaRPr>
          </a:p>
          <a:p>
            <a:pPr algn="l"/>
            <a:r>
              <a:rPr lang="en-US" sz="1600" dirty="0" smtClean="0">
                <a:latin typeface="Myriad Pro" panose="020B0503030403020204" pitchFamily="34" charset="0"/>
              </a:rPr>
              <a:t>Josette Riep</a:t>
            </a:r>
          </a:p>
          <a:p>
            <a:pPr algn="l"/>
            <a:r>
              <a:rPr lang="en-US" sz="1600" dirty="0" smtClean="0">
                <a:latin typeface="Myriad Pro Light" panose="020B0403030403020204" pitchFamily="34" charset="0"/>
              </a:rPr>
              <a:t>Associate Director of Information Technology</a:t>
            </a:r>
          </a:p>
          <a:p>
            <a:pPr algn="l"/>
            <a:r>
              <a:rPr lang="en-US" sz="1600" dirty="0" smtClean="0">
                <a:latin typeface="Myriad Pro Light" panose="020B0403030403020204" pitchFamily="34" charset="0"/>
                <a:hlinkClick r:id="rId6"/>
              </a:rPr>
              <a:t>riepjr@ucmail.uc.edu</a:t>
            </a:r>
            <a:r>
              <a:rPr lang="en-US" sz="1600" dirty="0" smtClean="0">
                <a:latin typeface="Myriad Pro Light" panose="020B0403030403020204" pitchFamily="34" charset="0"/>
              </a:rPr>
              <a:t> </a:t>
            </a:r>
            <a:endParaRPr lang="en-US" sz="1600" dirty="0">
              <a:latin typeface="Myriad Pro Light" panose="020B0403030403020204" pitchFamily="34" charset="0"/>
            </a:endParaRPr>
          </a:p>
        </p:txBody>
      </p:sp>
    </p:spTree>
    <p:extLst>
      <p:ext uri="{BB962C8B-B14F-4D97-AF65-F5344CB8AC3E}">
        <p14:creationId xmlns:p14="http://schemas.microsoft.com/office/powerpoint/2010/main" val="208038563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solidFill>
                  <a:prstClr val="black"/>
                </a:solidFill>
                <a:latin typeface="Myriad Pro Light" panose="020B0403030403020204" pitchFamily="34" charset="0"/>
              </a:rPr>
              <a:t>Engage with Researchers</a:t>
            </a:r>
            <a:endParaRPr lang="en-US" sz="3200" dirty="0">
              <a:solidFill>
                <a:prstClr val="black"/>
              </a:solidFill>
              <a:latin typeface="Myriad Pro Light" panose="020B0403030403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0" y="990600"/>
            <a:ext cx="8915400" cy="923330"/>
          </a:xfrm>
          <a:prstGeom prst="rect">
            <a:avLst/>
          </a:prstGeom>
          <a:noFill/>
        </p:spPr>
        <p:txBody>
          <a:bodyPr wrap="square" rtlCol="0">
            <a:spAutoFit/>
          </a:bodyPr>
          <a:lstStyle/>
          <a:p>
            <a:pPr lvl="1"/>
            <a:r>
              <a:rPr lang="en-US" dirty="0" smtClean="0">
                <a:latin typeface="Myriad Pro" pitchFamily="34" charset="0"/>
              </a:rPr>
              <a:t>18 months of stakeholder engagement and face-to-face discussions to establish and nurture a diverse pool of Early Adopters</a:t>
            </a:r>
            <a:r>
              <a:rPr lang="en-US" dirty="0">
                <a:latin typeface="Myriad Pro" pitchFamily="34" charset="0"/>
              </a:rPr>
              <a:t> </a:t>
            </a:r>
            <a:r>
              <a:rPr lang="en-US" dirty="0" smtClean="0">
                <a:latin typeface="Myriad Pro" pitchFamily="34" charset="0"/>
              </a:rPr>
              <a:t>(EAs) for </a:t>
            </a:r>
            <a:r>
              <a:rPr lang="en-US" dirty="0" err="1" smtClean="0">
                <a:latin typeface="Myriad Pro" pitchFamily="34" charset="0"/>
              </a:rPr>
              <a:t>Scholar@UC</a:t>
            </a:r>
            <a:r>
              <a:rPr lang="en-US" dirty="0" smtClean="0">
                <a:latin typeface="Myriad Pro" pitchFamily="34" charset="0"/>
              </a:rPr>
              <a:t>.</a:t>
            </a:r>
            <a:r>
              <a:rPr lang="en-US" dirty="0">
                <a:latin typeface="Myriad Pro" pitchFamily="34" charset="0"/>
              </a:rPr>
              <a:t> </a:t>
            </a:r>
            <a:r>
              <a:rPr lang="en-US" dirty="0" smtClean="0">
                <a:latin typeface="Myriad Pro" pitchFamily="34" charset="0"/>
              </a:rPr>
              <a:t> </a:t>
            </a:r>
            <a:br>
              <a:rPr lang="en-US" dirty="0" smtClean="0">
                <a:latin typeface="Myriad Pro" pitchFamily="34" charset="0"/>
              </a:rPr>
            </a:br>
            <a:r>
              <a:rPr lang="en-US" dirty="0" smtClean="0">
                <a:latin typeface="Myriad Pro" pitchFamily="34" charset="0"/>
              </a:rPr>
              <a:t>~24 faculty &amp; graduate student EAs at present, across all disciplines.</a:t>
            </a:r>
          </a:p>
        </p:txBody>
      </p:sp>
      <p:pic>
        <p:nvPicPr>
          <p:cNvPr id="2" name="Picture 1"/>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16291" t="16162" r="7648" b="5926"/>
          <a:stretch/>
        </p:blipFill>
        <p:spPr>
          <a:xfrm>
            <a:off x="2667003" y="4625690"/>
            <a:ext cx="3477491" cy="2003713"/>
          </a:xfrm>
          <a:prstGeom prst="rect">
            <a:avLst/>
          </a:prstGeom>
          <a:ln>
            <a:solidFill>
              <a:schemeClr val="tx1"/>
            </a:solidFill>
          </a:ln>
        </p:spPr>
      </p:pic>
      <p:pic>
        <p:nvPicPr>
          <p:cNvPr id="3" name="Picture 2"/>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t="17054" b="11030"/>
          <a:stretch/>
        </p:blipFill>
        <p:spPr>
          <a:xfrm>
            <a:off x="902368" y="2272145"/>
            <a:ext cx="2145632" cy="2743200"/>
          </a:xfrm>
          <a:prstGeom prst="rect">
            <a:avLst/>
          </a:prstGeom>
          <a:ln>
            <a:solidFill>
              <a:schemeClr val="tx1"/>
            </a:solidFill>
          </a:ln>
        </p:spPr>
      </p:pic>
      <p:sp>
        <p:nvSpPr>
          <p:cNvPr id="9" name="TextBox 8"/>
          <p:cNvSpPr txBox="1"/>
          <p:nvPr/>
        </p:nvSpPr>
        <p:spPr>
          <a:xfrm>
            <a:off x="2971800" y="2057400"/>
            <a:ext cx="6041708" cy="2031325"/>
          </a:xfrm>
          <a:prstGeom prst="rect">
            <a:avLst/>
          </a:prstGeom>
          <a:noFill/>
        </p:spPr>
        <p:txBody>
          <a:bodyPr wrap="square" rtlCol="0">
            <a:spAutoFit/>
          </a:bodyPr>
          <a:lstStyle/>
          <a:p>
            <a:pPr lvl="1"/>
            <a:r>
              <a:rPr lang="en-US" dirty="0" smtClean="0">
                <a:latin typeface="Myriad Pro" pitchFamily="34" charset="0"/>
              </a:rPr>
              <a:t>Self-submission repository = respect users’ time, focus on what creates a positive first impression and adoption.</a:t>
            </a:r>
          </a:p>
          <a:p>
            <a:pPr lvl="1" fontAlgn="base"/>
            <a:endParaRPr lang="en-US" dirty="0" smtClean="0">
              <a:latin typeface="Myriad Pro" pitchFamily="34" charset="0"/>
            </a:endParaRPr>
          </a:p>
          <a:p>
            <a:pPr lvl="1" fontAlgn="base"/>
            <a:r>
              <a:rPr lang="en-US" dirty="0" smtClean="0">
                <a:latin typeface="Myriad Pro" pitchFamily="34" charset="0"/>
              </a:rPr>
              <a:t>Rounds of structured feedback sessions on </a:t>
            </a:r>
            <a:r>
              <a:rPr lang="en-US" dirty="0" err="1" smtClean="0">
                <a:latin typeface="Myriad Pro" pitchFamily="34" charset="0"/>
              </a:rPr>
              <a:t>Scholar@UC</a:t>
            </a:r>
            <a:r>
              <a:rPr lang="en-US" dirty="0" smtClean="0">
                <a:latin typeface="Myriad Pro" pitchFamily="34" charset="0"/>
              </a:rPr>
              <a:t> functionalities with each EA, their assigned EA “liaison” and a development team member.</a:t>
            </a:r>
            <a:endParaRPr lang="en-US" dirty="0">
              <a:latin typeface="Myriad Pro" pitchFamily="34" charset="0"/>
            </a:endParaRPr>
          </a:p>
          <a:p>
            <a:pPr lvl="1" fontAlgn="base"/>
            <a:endParaRPr lang="en-US" dirty="0" smtClean="0">
              <a:latin typeface="Myriad Pro" pitchFamily="34" charset="0"/>
            </a:endParaRPr>
          </a:p>
        </p:txBody>
      </p:sp>
      <p:sp>
        <p:nvSpPr>
          <p:cNvPr id="10" name="TextBox 9"/>
          <p:cNvSpPr txBox="1"/>
          <p:nvPr/>
        </p:nvSpPr>
        <p:spPr>
          <a:xfrm>
            <a:off x="5791200" y="4191000"/>
            <a:ext cx="3200400" cy="1754326"/>
          </a:xfrm>
          <a:prstGeom prst="rect">
            <a:avLst/>
          </a:prstGeom>
          <a:noFill/>
        </p:spPr>
        <p:txBody>
          <a:bodyPr wrap="square" rtlCol="0">
            <a:spAutoFit/>
          </a:bodyPr>
          <a:lstStyle/>
          <a:p>
            <a:pPr lvl="1"/>
            <a:r>
              <a:rPr lang="en-US" dirty="0" smtClean="0">
                <a:latin typeface="Myriad Pro" pitchFamily="34" charset="0"/>
              </a:rPr>
              <a:t>Updates based on early adopter feedback &amp; associated </a:t>
            </a:r>
            <a:r>
              <a:rPr lang="en-US" dirty="0" smtClean="0">
                <a:latin typeface="Myriad Pro" pitchFamily="34" charset="0"/>
                <a:hlinkClick r:id="rId8"/>
              </a:rPr>
              <a:t>use cases</a:t>
            </a:r>
            <a:r>
              <a:rPr lang="en-US" dirty="0" smtClean="0">
                <a:latin typeface="Myriad Pro" pitchFamily="34" charset="0"/>
              </a:rPr>
              <a:t>:</a:t>
            </a:r>
          </a:p>
          <a:p>
            <a:pPr marL="742950" lvl="1" indent="-285750">
              <a:buFont typeface="Arial" panose="020B0604020202020204" pitchFamily="34" charset="0"/>
              <a:buChar char="•"/>
            </a:pPr>
            <a:r>
              <a:rPr lang="en-US" dirty="0" smtClean="0">
                <a:latin typeface="Myriad Pro" pitchFamily="34" charset="0"/>
              </a:rPr>
              <a:t>Revamped input forms</a:t>
            </a:r>
          </a:p>
          <a:p>
            <a:pPr marL="742950" lvl="1" indent="-285750">
              <a:buFont typeface="Arial" panose="020B0604020202020204" pitchFamily="34" charset="0"/>
              <a:buChar char="•"/>
            </a:pPr>
            <a:r>
              <a:rPr lang="en-US" dirty="0" smtClean="0">
                <a:latin typeface="Myriad Pro" pitchFamily="34" charset="0"/>
              </a:rPr>
              <a:t>Revised terms of use</a:t>
            </a:r>
          </a:p>
          <a:p>
            <a:pPr marL="742950" lvl="1" indent="-285750">
              <a:buFont typeface="Arial" panose="020B0604020202020204" pitchFamily="34" charset="0"/>
              <a:buChar char="•"/>
            </a:pPr>
            <a:r>
              <a:rPr lang="en-US" dirty="0">
                <a:latin typeface="Myriad Pro" pitchFamily="34" charset="0"/>
              </a:rPr>
              <a:t>Author rights guidance</a:t>
            </a:r>
            <a:endParaRPr lang="en-US" dirty="0" smtClean="0">
              <a:latin typeface="Myriad Pro" pitchFamily="34" charset="0"/>
            </a:endParaRPr>
          </a:p>
        </p:txBody>
      </p:sp>
    </p:spTree>
    <p:extLst>
      <p:ext uri="{BB962C8B-B14F-4D97-AF65-F5344CB8AC3E}">
        <p14:creationId xmlns:p14="http://schemas.microsoft.com/office/powerpoint/2010/main" val="278081323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solidFill>
                  <a:prstClr val="black"/>
                </a:solidFill>
                <a:latin typeface="Myriad Pro Light" panose="020B0403030403020204" pitchFamily="34" charset="0"/>
              </a:rPr>
              <a:t>Engage with Researchers</a:t>
            </a:r>
            <a:endParaRPr lang="en-US" sz="3200" dirty="0">
              <a:solidFill>
                <a:prstClr val="black"/>
              </a:solidFill>
              <a:latin typeface="Myriad Pro Light" panose="020B0403030403020204" pitchFamily="34"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76200" y="914400"/>
            <a:ext cx="8686800" cy="5201424"/>
          </a:xfrm>
          <a:prstGeom prst="rect">
            <a:avLst/>
          </a:prstGeom>
          <a:noFill/>
        </p:spPr>
        <p:txBody>
          <a:bodyPr wrap="square" rtlCol="0">
            <a:spAutoFit/>
          </a:bodyPr>
          <a:lstStyle/>
          <a:p>
            <a:pPr lvl="1" fontAlgn="base"/>
            <a:r>
              <a:rPr lang="en-US" dirty="0" smtClean="0">
                <a:latin typeface="Myriad Pro" pitchFamily="34" charset="0"/>
              </a:rPr>
              <a:t>EAs as evangelists and ambassadors: </a:t>
            </a:r>
          </a:p>
          <a:p>
            <a:pPr lvl="1" fontAlgn="base"/>
            <a:r>
              <a:rPr lang="en-US" dirty="0">
                <a:latin typeface="Myriad Pro" pitchFamily="34" charset="0"/>
              </a:rPr>
              <a:t>	</a:t>
            </a:r>
            <a:r>
              <a:rPr lang="en-US" dirty="0" smtClean="0">
                <a:latin typeface="Myriad Pro" pitchFamily="34" charset="0"/>
              </a:rPr>
              <a:t>	</a:t>
            </a:r>
            <a:r>
              <a:rPr lang="en-US" sz="2200" b="1" dirty="0" smtClean="0">
                <a:latin typeface="Myriad Pro" pitchFamily="34" charset="0"/>
              </a:rPr>
              <a:t>Scholar Stories </a:t>
            </a:r>
            <a:r>
              <a:rPr lang="en-US" sz="2200" dirty="0" smtClean="0">
                <a:latin typeface="Myriad Pro" pitchFamily="34" charset="0"/>
              </a:rPr>
              <a:t> </a:t>
            </a:r>
            <a:r>
              <a:rPr lang="en-US" dirty="0" smtClean="0">
                <a:latin typeface="Myriad Pro" pitchFamily="34" charset="0"/>
              </a:rPr>
              <a:t>(written &amp; video testimonials)</a:t>
            </a:r>
          </a:p>
          <a:p>
            <a:pPr lvl="1" fontAlgn="base"/>
            <a:endParaRPr lang="en-US" dirty="0">
              <a:latin typeface="Myriad Pro" pitchFamily="34" charset="0"/>
            </a:endParaRPr>
          </a:p>
          <a:p>
            <a:pPr lvl="1" fontAlgn="base"/>
            <a:endParaRPr lang="en-US" dirty="0" smtClean="0">
              <a:latin typeface="Myriad Pro" pitchFamily="34" charset="0"/>
            </a:endParaRPr>
          </a:p>
          <a:p>
            <a:pPr lvl="1" fontAlgn="base"/>
            <a:endParaRPr lang="en-US" dirty="0">
              <a:latin typeface="Myriad Pro" pitchFamily="34" charset="0"/>
            </a:endParaRPr>
          </a:p>
          <a:p>
            <a:pPr lvl="1" fontAlgn="base"/>
            <a:endParaRPr lang="en-US" dirty="0">
              <a:latin typeface="Myriad Pro" pitchFamily="34" charset="0"/>
            </a:endParaRPr>
          </a:p>
          <a:p>
            <a:pPr lvl="1" fontAlgn="base"/>
            <a:endParaRPr lang="en-US" dirty="0" smtClean="0">
              <a:latin typeface="Myriad Pro" pitchFamily="34" charset="0"/>
            </a:endParaRPr>
          </a:p>
          <a:p>
            <a:pPr lvl="1" fontAlgn="base"/>
            <a:endParaRPr lang="en-US" dirty="0">
              <a:latin typeface="Myriad Pro" pitchFamily="34" charset="0"/>
            </a:endParaRPr>
          </a:p>
          <a:p>
            <a:pPr lvl="1" fontAlgn="base"/>
            <a:endParaRPr lang="en-US" dirty="0" smtClean="0">
              <a:latin typeface="Myriad Pro" pitchFamily="34" charset="0"/>
            </a:endParaRPr>
          </a:p>
          <a:p>
            <a:pPr lvl="1" fontAlgn="base"/>
            <a:endParaRPr lang="en-US" dirty="0" smtClean="0">
              <a:latin typeface="Myriad Pro" pitchFamily="34" charset="0"/>
            </a:endParaRPr>
          </a:p>
          <a:p>
            <a:pPr lvl="1" fontAlgn="base"/>
            <a:endParaRPr lang="en-US" dirty="0">
              <a:latin typeface="Myriad Pro" pitchFamily="34" charset="0"/>
            </a:endParaRPr>
          </a:p>
          <a:p>
            <a:pPr lvl="1" fontAlgn="base"/>
            <a:endParaRPr lang="en-US" sz="1000" dirty="0">
              <a:latin typeface="Myriad Pro" pitchFamily="34" charset="0"/>
            </a:endParaRPr>
          </a:p>
          <a:p>
            <a:pPr lvl="1" fontAlgn="base"/>
            <a:endParaRPr lang="en-US" sz="1200" dirty="0" smtClean="0">
              <a:latin typeface="Myriad Pro" pitchFamily="34" charset="0"/>
            </a:endParaRPr>
          </a:p>
          <a:p>
            <a:pPr lvl="1" fontAlgn="base"/>
            <a:r>
              <a:rPr lang="en-US" dirty="0" smtClean="0">
                <a:latin typeface="Myriad Pro" pitchFamily="34" charset="0"/>
              </a:rPr>
              <a:t>EA engagement is </a:t>
            </a:r>
            <a:r>
              <a:rPr lang="en-US" dirty="0">
                <a:latin typeface="Myriad Pro" pitchFamily="34" charset="0"/>
              </a:rPr>
              <a:t>changing the culture of UC </a:t>
            </a:r>
            <a:r>
              <a:rPr lang="en-US" dirty="0" smtClean="0">
                <a:latin typeface="Myriad Pro" pitchFamily="34" charset="0"/>
              </a:rPr>
              <a:t>Libraries:</a:t>
            </a:r>
          </a:p>
          <a:p>
            <a:pPr marL="742950" lvl="1" indent="-285750" fontAlgn="base">
              <a:buFont typeface="Arial" panose="020B0604020202020204" pitchFamily="34" charset="0"/>
              <a:buChar char="•"/>
            </a:pPr>
            <a:r>
              <a:rPr lang="en-US" dirty="0" smtClean="0">
                <a:latin typeface="Myriad Pro" pitchFamily="34" charset="0"/>
              </a:rPr>
              <a:t>Developing models for repository services and training</a:t>
            </a:r>
            <a:endParaRPr lang="en-US" dirty="0">
              <a:latin typeface="Myriad Pro" pitchFamily="34" charset="0"/>
            </a:endParaRPr>
          </a:p>
          <a:p>
            <a:pPr marL="742950" lvl="1" indent="-285750" fontAlgn="base">
              <a:buFont typeface="Arial" panose="020B0604020202020204" pitchFamily="34" charset="0"/>
              <a:buChar char="•"/>
            </a:pPr>
            <a:r>
              <a:rPr lang="en-US" dirty="0" smtClean="0">
                <a:latin typeface="Myriad Pro" pitchFamily="34" charset="0"/>
              </a:rPr>
              <a:t>Subject librarians and all staff: many new conversations with researchers, greater </a:t>
            </a:r>
            <a:r>
              <a:rPr lang="en-US" dirty="0">
                <a:latin typeface="Myriad Pro" pitchFamily="34" charset="0"/>
              </a:rPr>
              <a:t>awareness </a:t>
            </a:r>
            <a:r>
              <a:rPr lang="en-US" dirty="0" smtClean="0">
                <a:latin typeface="Myriad Pro" pitchFamily="34" charset="0"/>
              </a:rPr>
              <a:t>of </a:t>
            </a:r>
            <a:r>
              <a:rPr lang="en-US" dirty="0">
                <a:latin typeface="Myriad Pro" pitchFamily="34" charset="0"/>
              </a:rPr>
              <a:t>researcher </a:t>
            </a:r>
            <a:r>
              <a:rPr lang="en-US" dirty="0" smtClean="0">
                <a:latin typeface="Myriad Pro" pitchFamily="34" charset="0"/>
              </a:rPr>
              <a:t>outputs and disciplinary practices</a:t>
            </a:r>
            <a:endParaRPr lang="en-US" dirty="0">
              <a:latin typeface="Myriad Pro" pitchFamily="34" charset="0"/>
            </a:endParaRPr>
          </a:p>
          <a:p>
            <a:pPr marL="742950" lvl="1" indent="-285750" fontAlgn="base">
              <a:buFont typeface="Arial" panose="020B0604020202020204" pitchFamily="34" charset="0"/>
              <a:buChar char="•"/>
            </a:pPr>
            <a:r>
              <a:rPr lang="en-US" dirty="0" smtClean="0">
                <a:latin typeface="Myriad Pro" pitchFamily="34" charset="0"/>
              </a:rPr>
              <a:t>Defining roles </a:t>
            </a:r>
            <a:r>
              <a:rPr lang="en-US" dirty="0">
                <a:latin typeface="Myriad Pro" pitchFamily="34" charset="0"/>
              </a:rPr>
              <a:t>for new </a:t>
            </a:r>
            <a:r>
              <a:rPr lang="en-US" dirty="0" smtClean="0">
                <a:latin typeface="Myriad Pro" pitchFamily="34" charset="0"/>
              </a:rPr>
              <a:t>positions, including our team of </a:t>
            </a:r>
            <a:r>
              <a:rPr lang="en-US" dirty="0" err="1" smtClean="0">
                <a:latin typeface="Myriad Pro" pitchFamily="34" charset="0"/>
              </a:rPr>
              <a:t>informationists</a:t>
            </a:r>
            <a:endParaRPr lang="en-US" dirty="0">
              <a:latin typeface="Myriad Pro" pitchFamily="34" charset="0"/>
            </a:endParaRPr>
          </a:p>
          <a:p>
            <a:pPr marL="1200150" lvl="2" indent="-285750" fontAlgn="base">
              <a:buFont typeface="Arial" panose="020B0604020202020204" pitchFamily="34" charset="0"/>
              <a:buChar char="•"/>
            </a:pPr>
            <a:endParaRPr lang="en-US" dirty="0">
              <a:latin typeface="Myriad Pro" pitchFamily="34" charset="0"/>
            </a:endParaRPr>
          </a:p>
        </p:txBody>
      </p:sp>
      <p:sp>
        <p:nvSpPr>
          <p:cNvPr id="3" name="AutoShape 2" descr="Image result for video play button icon"/>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video play button icon"/>
          <p:cNvSpPr>
            <a:spLocks noChangeAspect="1" noChangeArrowheads="1"/>
          </p:cNvSpPr>
          <p:nvPr/>
        </p:nvSpPr>
        <p:spPr bwMode="auto">
          <a:xfrm>
            <a:off x="307975" y="7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descr="Image result for video play button icon"/>
          <p:cNvSpPr>
            <a:spLocks noChangeAspect="1" noChangeArrowheads="1"/>
          </p:cNvSpPr>
          <p:nvPr/>
        </p:nvSpPr>
        <p:spPr bwMode="auto">
          <a:xfrm>
            <a:off x="460375" y="1603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8" descr="Image result for video play button icon"/>
          <p:cNvSpPr>
            <a:spLocks noChangeAspect="1" noChangeArrowheads="1"/>
          </p:cNvSpPr>
          <p:nvPr/>
        </p:nvSpPr>
        <p:spPr bwMode="auto">
          <a:xfrm>
            <a:off x="612775" y="3127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chris mac.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65175" y="1673352"/>
            <a:ext cx="5090752" cy="2441448"/>
          </a:xfrm>
          <a:prstGeom prst="rect">
            <a:avLst/>
          </a:prstGeom>
          <a:ln>
            <a:solidFill>
              <a:schemeClr val="tx1"/>
            </a:solidFill>
          </a:ln>
        </p:spPr>
      </p:pic>
      <p:sp>
        <p:nvSpPr>
          <p:cNvPr id="14" name="TextBox 13"/>
          <p:cNvSpPr txBox="1"/>
          <p:nvPr/>
        </p:nvSpPr>
        <p:spPr>
          <a:xfrm>
            <a:off x="6096000" y="2057400"/>
            <a:ext cx="2590800" cy="1569660"/>
          </a:xfrm>
          <a:prstGeom prst="rect">
            <a:avLst/>
          </a:prstGeom>
          <a:solidFill>
            <a:schemeClr val="bg1">
              <a:lumMod val="95000"/>
            </a:schemeClr>
          </a:solidFill>
          <a:ln>
            <a:solidFill>
              <a:schemeClr val="tx1"/>
            </a:solidFill>
          </a:ln>
        </p:spPr>
        <p:txBody>
          <a:bodyPr wrap="square" rtlCol="0">
            <a:spAutoFit/>
          </a:bodyPr>
          <a:lstStyle/>
          <a:p>
            <a:r>
              <a:rPr lang="en-US" sz="1600" b="1" i="1" dirty="0" smtClean="0"/>
              <a:t>Scholar Story Excerpt - </a:t>
            </a:r>
            <a:r>
              <a:rPr lang="en-US" sz="1600" dirty="0" smtClean="0"/>
              <a:t>Education faculty member Chris Swoboda speaks on the benefits of </a:t>
            </a:r>
            <a:r>
              <a:rPr lang="en-US" sz="1600" dirty="0" err="1" smtClean="0"/>
              <a:t>Scholar@UC</a:t>
            </a:r>
            <a:r>
              <a:rPr lang="en-US" sz="1600" dirty="0" smtClean="0"/>
              <a:t> for sharing &amp; documentation of research</a:t>
            </a:r>
            <a:endParaRPr lang="en-US" sz="1600" dirty="0"/>
          </a:p>
        </p:txBody>
      </p:sp>
    </p:spTree>
    <p:extLst>
      <p:ext uri="{BB962C8B-B14F-4D97-AF65-F5344CB8AC3E}">
        <p14:creationId xmlns:p14="http://schemas.microsoft.com/office/powerpoint/2010/main" val="2147977659"/>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p:cMediaNode vol="80000">
                <p:cTn id="7" fill="hold" display="0">
                  <p:stCondLst>
                    <p:cond delay="indefinite"/>
                  </p:stCondLst>
                </p:cTn>
                <p:tgtEl>
                  <p:spTgt spid="1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74320"/>
            <a:ext cx="6903720" cy="584776"/>
          </a:xfrm>
          <a:prstGeom prst="rect">
            <a:avLst/>
          </a:prstGeom>
          <a:noFill/>
        </p:spPr>
        <p:txBody>
          <a:bodyPr wrap="square" rtlCol="0" anchor="ctr">
            <a:spAutoFit/>
          </a:bodyPr>
          <a:lstStyle/>
          <a:p>
            <a:r>
              <a:rPr lang="en-US" sz="3200" dirty="0" smtClean="0">
                <a:solidFill>
                  <a:prstClr val="black"/>
                </a:solidFill>
                <a:latin typeface="Myriad Pro Light" panose="020B0403030403020204" pitchFamily="34" charset="0"/>
              </a:rPr>
              <a:t>Researcher Support</a:t>
            </a:r>
            <a:endParaRPr lang="en-US" sz="3200" dirty="0">
              <a:solidFill>
                <a:prstClr val="black"/>
              </a:solidFill>
              <a:latin typeface="Myriad Pro Light" panose="020B0403030403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62345" y="1143003"/>
            <a:ext cx="8686800" cy="4062651"/>
          </a:xfrm>
          <a:prstGeom prst="rect">
            <a:avLst/>
          </a:prstGeom>
          <a:noFill/>
        </p:spPr>
        <p:txBody>
          <a:bodyPr wrap="square" rtlCol="0">
            <a:spAutoFit/>
          </a:bodyPr>
          <a:lstStyle/>
          <a:p>
            <a:pPr lvl="1" fontAlgn="base"/>
            <a:r>
              <a:rPr lang="en-US" sz="2400" dirty="0" err="1" smtClean="0">
                <a:latin typeface="Myriad Pro" pitchFamily="34" charset="0"/>
              </a:rPr>
              <a:t>Scholar@UC</a:t>
            </a:r>
            <a:r>
              <a:rPr lang="en-US" sz="2400" dirty="0" smtClean="0">
                <a:latin typeface="Myriad Pro" pitchFamily="34" charset="0"/>
              </a:rPr>
              <a:t> is one example of our expanding suite of programs to support researchers.</a:t>
            </a:r>
            <a:endParaRPr lang="en-US" sz="2400" dirty="0">
              <a:latin typeface="Myriad Pro" pitchFamily="34" charset="0"/>
            </a:endParaRPr>
          </a:p>
          <a:p>
            <a:pPr lvl="1" fontAlgn="base"/>
            <a:endParaRPr lang="en-US" sz="2400" dirty="0" smtClean="0">
              <a:latin typeface="Myriad Pro" pitchFamily="34" charset="0"/>
            </a:endParaRPr>
          </a:p>
          <a:p>
            <a:pPr lvl="1" fontAlgn="base"/>
            <a:r>
              <a:rPr lang="en-US" sz="2400" dirty="0" smtClean="0">
                <a:latin typeface="Myriad Pro" pitchFamily="34" charset="0"/>
              </a:rPr>
              <a:t>Strategic initiatives now underway to research and develop integrated services across the </a:t>
            </a:r>
            <a:r>
              <a:rPr lang="en-US" sz="2400" dirty="0">
                <a:latin typeface="Myriad Pro" pitchFamily="34" charset="0"/>
              </a:rPr>
              <a:t>R</a:t>
            </a:r>
            <a:r>
              <a:rPr lang="en-US" sz="2400" dirty="0" smtClean="0">
                <a:latin typeface="Myriad Pro" pitchFamily="34" charset="0"/>
              </a:rPr>
              <a:t>esearch Hub, including</a:t>
            </a:r>
          </a:p>
          <a:p>
            <a:pPr marL="1200150" lvl="2" indent="-285750" fontAlgn="base">
              <a:buFont typeface="Arial" panose="020B0604020202020204" pitchFamily="34" charset="0"/>
              <a:buChar char="•"/>
            </a:pPr>
            <a:r>
              <a:rPr lang="en-US" sz="2400" dirty="0" smtClean="0">
                <a:latin typeface="Myriad Pro" pitchFamily="34" charset="0"/>
              </a:rPr>
              <a:t>research data consultation, data management curriculum</a:t>
            </a:r>
          </a:p>
          <a:p>
            <a:pPr marL="1200150" lvl="2" indent="-285750" fontAlgn="base">
              <a:buFont typeface="Arial" panose="020B0604020202020204" pitchFamily="34" charset="0"/>
              <a:buChar char="•"/>
            </a:pPr>
            <a:r>
              <a:rPr lang="en-US" sz="2400" dirty="0" smtClean="0">
                <a:latin typeface="Myriad Pro" pitchFamily="34" charset="0"/>
              </a:rPr>
              <a:t>GIS and visualization</a:t>
            </a:r>
          </a:p>
          <a:p>
            <a:pPr marL="1200150" lvl="2" indent="-285750" fontAlgn="base">
              <a:buFont typeface="Arial" panose="020B0604020202020204" pitchFamily="34" charset="0"/>
              <a:buChar char="•"/>
            </a:pPr>
            <a:r>
              <a:rPr lang="en-US" sz="2400" dirty="0" smtClean="0">
                <a:latin typeface="Myriad Pro" pitchFamily="34" charset="0"/>
              </a:rPr>
              <a:t>health informatics and analytics</a:t>
            </a:r>
          </a:p>
          <a:p>
            <a:pPr marL="1200150" lvl="2" indent="-285750" fontAlgn="base">
              <a:buFont typeface="Arial" panose="020B0604020202020204" pitchFamily="34" charset="0"/>
              <a:buChar char="•"/>
            </a:pPr>
            <a:r>
              <a:rPr lang="en-US" sz="2400" dirty="0" smtClean="0">
                <a:latin typeface="Myriad Pro" pitchFamily="34" charset="0"/>
              </a:rPr>
              <a:t>digital humanities</a:t>
            </a:r>
            <a:r>
              <a:rPr lang="en-US" dirty="0" smtClean="0"/>
              <a:t/>
            </a:r>
            <a:br>
              <a:rPr lang="en-US" dirty="0" smtClean="0"/>
            </a:br>
            <a:endParaRPr lang="en-US" dirty="0">
              <a:latin typeface="Myriad Pro" pitchFamily="34" charset="0"/>
            </a:endParaRPr>
          </a:p>
        </p:txBody>
      </p:sp>
      <p:sp>
        <p:nvSpPr>
          <p:cNvPr id="3" name="AutoShape 2" descr="Image result for video play button icon"/>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video play button icon"/>
          <p:cNvSpPr>
            <a:spLocks noChangeAspect="1" noChangeArrowheads="1"/>
          </p:cNvSpPr>
          <p:nvPr/>
        </p:nvSpPr>
        <p:spPr bwMode="auto">
          <a:xfrm>
            <a:off x="307975" y="7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descr="Image result for video play button icon"/>
          <p:cNvSpPr>
            <a:spLocks noChangeAspect="1" noChangeArrowheads="1"/>
          </p:cNvSpPr>
          <p:nvPr/>
        </p:nvSpPr>
        <p:spPr bwMode="auto">
          <a:xfrm>
            <a:off x="460375" y="1603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8" descr="Image result for video play button icon"/>
          <p:cNvSpPr>
            <a:spLocks noChangeAspect="1" noChangeArrowheads="1"/>
          </p:cNvSpPr>
          <p:nvPr/>
        </p:nvSpPr>
        <p:spPr bwMode="auto">
          <a:xfrm>
            <a:off x="612775" y="3127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2878" y="4038600"/>
            <a:ext cx="2923922" cy="15853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0" y="5623918"/>
            <a:ext cx="4191000" cy="646331"/>
          </a:xfrm>
          <a:prstGeom prst="rect">
            <a:avLst/>
          </a:prstGeom>
          <a:noFill/>
        </p:spPr>
        <p:txBody>
          <a:bodyPr wrap="square" rtlCol="0">
            <a:spAutoFit/>
          </a:bodyPr>
          <a:lstStyle/>
          <a:p>
            <a:pPr algn="r"/>
            <a:r>
              <a:rPr lang="en-US" dirty="0" smtClean="0"/>
              <a:t>UC Libraries’ new informationist team</a:t>
            </a:r>
          </a:p>
          <a:p>
            <a:pPr algn="r"/>
            <a:r>
              <a:rPr lang="en-US" dirty="0" smtClean="0"/>
              <a:t>(see </a:t>
            </a:r>
            <a:r>
              <a:rPr lang="en-US" dirty="0" smtClean="0">
                <a:hlinkClick r:id="rId5"/>
              </a:rPr>
              <a:t>description of an informationist</a:t>
            </a:r>
            <a:r>
              <a:rPr lang="en-US" dirty="0" smtClean="0"/>
              <a:t>)</a:t>
            </a:r>
            <a:endParaRPr lang="en-US" dirty="0"/>
          </a:p>
        </p:txBody>
      </p:sp>
    </p:spTree>
    <p:extLst>
      <p:ext uri="{BB962C8B-B14F-4D97-AF65-F5344CB8AC3E}">
        <p14:creationId xmlns:p14="http://schemas.microsoft.com/office/powerpoint/2010/main" val="47402736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74320"/>
            <a:ext cx="6903720" cy="584776"/>
          </a:xfrm>
          <a:prstGeom prst="rect">
            <a:avLst/>
          </a:prstGeom>
          <a:noFill/>
        </p:spPr>
        <p:txBody>
          <a:bodyPr wrap="square" rtlCol="0" anchor="ctr">
            <a:spAutoFit/>
          </a:bodyPr>
          <a:lstStyle/>
          <a:p>
            <a:r>
              <a:rPr lang="en-US" sz="3200" dirty="0" smtClean="0">
                <a:solidFill>
                  <a:prstClr val="black"/>
                </a:solidFill>
                <a:latin typeface="Myriad Pro Light" panose="020B0403030403020204" pitchFamily="34" charset="0"/>
              </a:rPr>
              <a:t>Researcher Support</a:t>
            </a:r>
            <a:endParaRPr lang="en-US" sz="3200" dirty="0">
              <a:solidFill>
                <a:prstClr val="black"/>
              </a:solidFill>
              <a:latin typeface="Myriad Pro Light" panose="020B0403030403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62345" y="1143002"/>
            <a:ext cx="8686800" cy="4493538"/>
          </a:xfrm>
          <a:prstGeom prst="rect">
            <a:avLst/>
          </a:prstGeom>
          <a:noFill/>
        </p:spPr>
        <p:txBody>
          <a:bodyPr wrap="square" rtlCol="0">
            <a:spAutoFit/>
          </a:bodyPr>
          <a:lstStyle/>
          <a:p>
            <a:pPr lvl="1" fontAlgn="base"/>
            <a:r>
              <a:rPr lang="en-US" sz="2200" dirty="0" smtClean="0">
                <a:latin typeface="Myriad Pro" pitchFamily="34" charset="0"/>
              </a:rPr>
              <a:t>Strategic positions &lt; 1 year old </a:t>
            </a:r>
          </a:p>
          <a:p>
            <a:pPr marL="1200150" lvl="2" indent="-285750" fontAlgn="base">
              <a:buFontTx/>
              <a:buChar char="-"/>
            </a:pPr>
            <a:r>
              <a:rPr lang="en-US" sz="2200" dirty="0" smtClean="0">
                <a:latin typeface="Myriad Pro" pitchFamily="34" charset="0"/>
              </a:rPr>
              <a:t>Informationist Team (STEM fields), Digital Humanities Strategist</a:t>
            </a:r>
          </a:p>
          <a:p>
            <a:pPr marL="1200150" lvl="2" indent="-285750" fontAlgn="base">
              <a:buFontTx/>
              <a:buChar char="-"/>
            </a:pPr>
            <a:r>
              <a:rPr lang="en-US" sz="2200" dirty="0" smtClean="0">
                <a:latin typeface="Myriad Pro" pitchFamily="34" charset="0"/>
              </a:rPr>
              <a:t>Cross-campus, cross-discipline, building trust with researchers</a:t>
            </a:r>
          </a:p>
          <a:p>
            <a:pPr marL="1200150" lvl="2" indent="-285750" fontAlgn="base">
              <a:buFontTx/>
              <a:buChar char="-"/>
            </a:pPr>
            <a:r>
              <a:rPr lang="en-US" sz="2200" dirty="0" smtClean="0">
                <a:latin typeface="Myriad Pro" pitchFamily="34" charset="0"/>
              </a:rPr>
              <a:t>Will host a </a:t>
            </a:r>
            <a:r>
              <a:rPr lang="en-US" sz="2200" dirty="0" err="1" smtClean="0">
                <a:latin typeface="Myriad Pro" pitchFamily="34" charset="0"/>
                <a:hlinkClick r:id="rId4"/>
              </a:rPr>
              <a:t>THATCamp</a:t>
            </a:r>
            <a:r>
              <a:rPr lang="en-US" sz="2200" dirty="0">
                <a:latin typeface="Myriad Pro" pitchFamily="34" charset="0"/>
              </a:rPr>
              <a:t> </a:t>
            </a:r>
            <a:r>
              <a:rPr lang="en-US" sz="2200" dirty="0" smtClean="0">
                <a:latin typeface="Myriad Pro" pitchFamily="34" charset="0"/>
              </a:rPr>
              <a:t>(humanities + technology camp) </a:t>
            </a:r>
            <a:br>
              <a:rPr lang="en-US" sz="2200" dirty="0" smtClean="0">
                <a:latin typeface="Myriad Pro" pitchFamily="34" charset="0"/>
              </a:rPr>
            </a:br>
            <a:r>
              <a:rPr lang="en-US" sz="2200" dirty="0" smtClean="0">
                <a:latin typeface="Myriad Pro" pitchFamily="34" charset="0"/>
              </a:rPr>
              <a:t>on May 4-6  </a:t>
            </a:r>
          </a:p>
          <a:p>
            <a:pPr marL="1200150" lvl="2" indent="-285750" fontAlgn="base">
              <a:buFontTx/>
              <a:buChar char="-"/>
            </a:pPr>
            <a:r>
              <a:rPr lang="en-US" sz="2200" dirty="0" smtClean="0">
                <a:latin typeface="Myriad Pro" pitchFamily="34" charset="0"/>
              </a:rPr>
              <a:t>Hosted workshops from the </a:t>
            </a:r>
            <a:br>
              <a:rPr lang="en-US" sz="2200" dirty="0" smtClean="0">
                <a:latin typeface="Myriad Pro" pitchFamily="34" charset="0"/>
              </a:rPr>
            </a:br>
            <a:r>
              <a:rPr lang="en-US" sz="2200" dirty="0" smtClean="0">
                <a:latin typeface="Myriad Pro" pitchFamily="34" charset="0"/>
                <a:hlinkClick r:id="rId5"/>
              </a:rPr>
              <a:t>Center for Open Science</a:t>
            </a:r>
            <a:r>
              <a:rPr lang="en-US" sz="2200" dirty="0" smtClean="0">
                <a:latin typeface="Myriad Pro" pitchFamily="34" charset="0"/>
              </a:rPr>
              <a:t> in March</a:t>
            </a:r>
            <a:endParaRPr lang="en-US" sz="2800" dirty="0">
              <a:latin typeface="Myriad Pro" pitchFamily="34" charset="0"/>
            </a:endParaRPr>
          </a:p>
          <a:p>
            <a:pPr lvl="1"/>
            <a:endParaRPr lang="en-US" sz="2200" dirty="0" smtClean="0">
              <a:latin typeface="Myriad Pro" pitchFamily="34" charset="0"/>
            </a:endParaRPr>
          </a:p>
          <a:p>
            <a:pPr lvl="1"/>
            <a:r>
              <a:rPr lang="en-US" sz="2200" dirty="0" smtClean="0">
                <a:latin typeface="Myriad Pro" pitchFamily="34" charset="0"/>
              </a:rPr>
              <a:t>Strong collaborations with UCIT </a:t>
            </a:r>
            <a:br>
              <a:rPr lang="en-US" sz="2200" dirty="0" smtClean="0">
                <a:latin typeface="Myriad Pro" pitchFamily="34" charset="0"/>
              </a:rPr>
            </a:br>
            <a:r>
              <a:rPr lang="en-US" sz="2200" dirty="0" smtClean="0">
                <a:latin typeface="Myriad Pro" pitchFamily="34" charset="0"/>
              </a:rPr>
              <a:t>and academic departments to foster </a:t>
            </a:r>
            <a:br>
              <a:rPr lang="en-US" sz="2200" dirty="0" smtClean="0">
                <a:latin typeface="Myriad Pro" pitchFamily="34" charset="0"/>
              </a:rPr>
            </a:br>
            <a:r>
              <a:rPr lang="en-US" sz="2200" dirty="0" smtClean="0">
                <a:latin typeface="Myriad Pro" pitchFamily="34" charset="0"/>
              </a:rPr>
              <a:t>relationships, build capacity, and </a:t>
            </a:r>
            <a:br>
              <a:rPr lang="en-US" sz="2200" dirty="0" smtClean="0">
                <a:latin typeface="Myriad Pro" pitchFamily="34" charset="0"/>
              </a:rPr>
            </a:br>
            <a:r>
              <a:rPr lang="en-US" sz="2200" dirty="0" smtClean="0">
                <a:latin typeface="Myriad Pro" pitchFamily="34" charset="0"/>
              </a:rPr>
              <a:t>deliver new programs to researchers.</a:t>
            </a:r>
            <a:br>
              <a:rPr lang="en-US" sz="2200" dirty="0" smtClean="0">
                <a:latin typeface="Myriad Pro" pitchFamily="34" charset="0"/>
              </a:rPr>
            </a:br>
            <a:endParaRPr lang="en-US" sz="2200" dirty="0">
              <a:latin typeface="Myriad Pro" pitchFamily="34" charset="0"/>
            </a:endParaRPr>
          </a:p>
        </p:txBody>
      </p:sp>
      <p:sp>
        <p:nvSpPr>
          <p:cNvPr id="3" name="AutoShape 2" descr="Image result for video play button icon"/>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video play button icon"/>
          <p:cNvSpPr>
            <a:spLocks noChangeAspect="1" noChangeArrowheads="1"/>
          </p:cNvSpPr>
          <p:nvPr/>
        </p:nvSpPr>
        <p:spPr bwMode="auto">
          <a:xfrm>
            <a:off x="307975" y="7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descr="Image result for video play button icon"/>
          <p:cNvSpPr>
            <a:spLocks noChangeAspect="1" noChangeArrowheads="1"/>
          </p:cNvSpPr>
          <p:nvPr/>
        </p:nvSpPr>
        <p:spPr bwMode="auto">
          <a:xfrm>
            <a:off x="460375" y="1603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8" descr="Image result for video play button icon"/>
          <p:cNvSpPr>
            <a:spLocks noChangeAspect="1" noChangeArrowheads="1"/>
          </p:cNvSpPr>
          <p:nvPr/>
        </p:nvSpPr>
        <p:spPr bwMode="auto">
          <a:xfrm>
            <a:off x="612775" y="3127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605" t="6886" b="4768"/>
          <a:stretch/>
        </p:blipFill>
        <p:spPr bwMode="auto">
          <a:xfrm>
            <a:off x="5697114" y="3429000"/>
            <a:ext cx="3294486" cy="225790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644281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solidFill>
                  <a:prstClr val="black"/>
                </a:solidFill>
                <a:latin typeface="Myriad Pro Light" panose="020B0403030403020204" pitchFamily="34" charset="0"/>
              </a:rPr>
              <a:t>Conclusions</a:t>
            </a:r>
            <a:endParaRPr lang="en-US" sz="3200" dirty="0">
              <a:solidFill>
                <a:prstClr val="black"/>
              </a:solidFill>
              <a:latin typeface="Myriad Pro Light" panose="020B0403030403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266700" y="3657600"/>
            <a:ext cx="8610600" cy="2308324"/>
          </a:xfrm>
          <a:prstGeom prst="rect">
            <a:avLst/>
          </a:prstGeom>
          <a:noFill/>
        </p:spPr>
        <p:txBody>
          <a:bodyPr wrap="square" rtlCol="0">
            <a:spAutoFit/>
          </a:bodyPr>
          <a:lstStyle/>
          <a:p>
            <a:pPr lvl="1"/>
            <a:r>
              <a:rPr lang="en-US" dirty="0" smtClean="0"/>
              <a:t>Challenges </a:t>
            </a:r>
            <a:r>
              <a:rPr lang="en-US" dirty="0"/>
              <a:t>and conclusions:</a:t>
            </a:r>
          </a:p>
          <a:p>
            <a:pPr lvl="1" fontAlgn="base"/>
            <a:endParaRPr lang="en-US" dirty="0" smtClean="0"/>
          </a:p>
          <a:p>
            <a:pPr lvl="1" fontAlgn="base"/>
            <a:r>
              <a:rPr lang="en-US" dirty="0" smtClean="0"/>
              <a:t>Sustainability </a:t>
            </a:r>
            <a:r>
              <a:rPr lang="en-US" dirty="0"/>
              <a:t>– campus politics and university priorities</a:t>
            </a:r>
          </a:p>
          <a:p>
            <a:pPr lvl="1" fontAlgn="base"/>
            <a:endParaRPr lang="en-US" dirty="0" smtClean="0"/>
          </a:p>
          <a:p>
            <a:pPr lvl="1" fontAlgn="base"/>
            <a:r>
              <a:rPr lang="en-US" dirty="0" smtClean="0"/>
              <a:t>How </a:t>
            </a:r>
            <a:r>
              <a:rPr lang="en-US" dirty="0"/>
              <a:t>do we keep Libraries, IT and Office of Research at the table together?</a:t>
            </a:r>
          </a:p>
          <a:p>
            <a:pPr lvl="1" fontAlgn="base"/>
            <a:r>
              <a:rPr lang="en-US" dirty="0"/>
              <a:t>How do we continue organizational transformation at the rate that is correct for our organizations?</a:t>
            </a:r>
          </a:p>
          <a:p>
            <a:pPr lvl="1"/>
            <a:endParaRPr lang="en-US" dirty="0"/>
          </a:p>
        </p:txBody>
      </p:sp>
      <p:pic>
        <p:nvPicPr>
          <p:cNvPr id="2" name="Picture 1"/>
          <p:cNvPicPr>
            <a:picLocks noChangeAspect="1"/>
          </p:cNvPicPr>
          <p:nvPr/>
        </p:nvPicPr>
        <p:blipFill>
          <a:blip r:embed="rId4"/>
          <a:stretch>
            <a:fillRect/>
          </a:stretch>
        </p:blipFill>
        <p:spPr>
          <a:xfrm>
            <a:off x="1319502" y="991789"/>
            <a:ext cx="6572058" cy="2365453"/>
          </a:xfrm>
          <a:prstGeom prst="rect">
            <a:avLst/>
          </a:prstGeom>
        </p:spPr>
      </p:pic>
    </p:spTree>
    <p:extLst>
      <p:ext uri="{BB962C8B-B14F-4D97-AF65-F5344CB8AC3E}">
        <p14:creationId xmlns:p14="http://schemas.microsoft.com/office/powerpoint/2010/main" val="368278975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latin typeface="Myriad Pro Light" panose="020B0403030403020204" pitchFamily="34" charset="0"/>
              </a:rPr>
              <a:t>The journey starts here.</a:t>
            </a:r>
            <a:endParaRPr lang="en-US" sz="3200" dirty="0">
              <a:latin typeface="Myriad Pro Light" panose="020B0403030403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grpSp>
        <p:nvGrpSpPr>
          <p:cNvPr id="12" name="Group 11"/>
          <p:cNvGrpSpPr/>
          <p:nvPr/>
        </p:nvGrpSpPr>
        <p:grpSpPr>
          <a:xfrm>
            <a:off x="5111605" y="2011680"/>
            <a:ext cx="2468880" cy="2468880"/>
            <a:chOff x="5111605" y="2004921"/>
            <a:chExt cx="2468880" cy="2468880"/>
          </a:xfrm>
        </p:grpSpPr>
        <p:sp>
          <p:nvSpPr>
            <p:cNvPr id="20" name="Oval 19"/>
            <p:cNvSpPr>
              <a:spLocks noChangeAspect="1"/>
            </p:cNvSpPr>
            <p:nvPr/>
          </p:nvSpPr>
          <p:spPr>
            <a:xfrm>
              <a:off x="5111605" y="2004921"/>
              <a:ext cx="2468880" cy="2468880"/>
            </a:xfrm>
            <a:prstGeom prst="ellipse">
              <a:avLst/>
            </a:prstGeom>
            <a:noFill/>
            <a:ln w="76200">
              <a:solidFill>
                <a:srgbClr val="E004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Myriad Pro" panose="020B0503030403020204"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8295" y="2865150"/>
              <a:ext cx="2095500" cy="704850"/>
            </a:xfrm>
            <a:prstGeom prst="rect">
              <a:avLst/>
            </a:prstGeom>
          </p:spPr>
        </p:pic>
      </p:grpSp>
      <p:grpSp>
        <p:nvGrpSpPr>
          <p:cNvPr id="10" name="Group 9"/>
          <p:cNvGrpSpPr>
            <a:grpSpLocks noChangeAspect="1"/>
          </p:cNvGrpSpPr>
          <p:nvPr/>
        </p:nvGrpSpPr>
        <p:grpSpPr>
          <a:xfrm>
            <a:off x="1563514" y="2103120"/>
            <a:ext cx="2468880" cy="2468880"/>
            <a:chOff x="1563514" y="2054573"/>
            <a:chExt cx="2468880" cy="2468880"/>
          </a:xfrm>
        </p:grpSpPr>
        <p:sp>
          <p:nvSpPr>
            <p:cNvPr id="2" name="Oval 1"/>
            <p:cNvSpPr>
              <a:spLocks noChangeAspect="1"/>
            </p:cNvSpPr>
            <p:nvPr/>
          </p:nvSpPr>
          <p:spPr>
            <a:xfrm>
              <a:off x="1563514" y="2054573"/>
              <a:ext cx="2468880" cy="2468880"/>
            </a:xfrm>
            <a:prstGeom prst="ellipse">
              <a:avLst/>
            </a:prstGeom>
            <a:noFill/>
            <a:ln w="76200">
              <a:solidFill>
                <a:srgbClr val="E004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Myriad Pro" panose="020B0503030403020204" pitchFamily="34"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64491" y="2865150"/>
              <a:ext cx="2066925" cy="847725"/>
            </a:xfrm>
            <a:prstGeom prst="rect">
              <a:avLst/>
            </a:prstGeom>
          </p:spPr>
        </p:pic>
      </p:grpSp>
    </p:spTree>
    <p:extLst>
      <p:ext uri="{BB962C8B-B14F-4D97-AF65-F5344CB8AC3E}">
        <p14:creationId xmlns:p14="http://schemas.microsoft.com/office/powerpoint/2010/main" val="398634225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latin typeface="Myriad Pro Light" panose="020B0403030403020204" pitchFamily="34" charset="0"/>
              </a:rPr>
              <a:t>Vision</a:t>
            </a:r>
            <a:endParaRPr lang="en-US" sz="3200" dirty="0">
              <a:latin typeface="Myriad Pro Light" panose="020B0403030403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11" name="TextBox 10"/>
          <p:cNvSpPr txBox="1"/>
          <p:nvPr/>
        </p:nvSpPr>
        <p:spPr>
          <a:xfrm>
            <a:off x="0" y="5029201"/>
            <a:ext cx="9144000" cy="646331"/>
          </a:xfrm>
          <a:prstGeom prst="rect">
            <a:avLst/>
          </a:prstGeom>
          <a:noFill/>
        </p:spPr>
        <p:txBody>
          <a:bodyPr wrap="square" rtlCol="0">
            <a:spAutoFit/>
          </a:bodyPr>
          <a:lstStyle/>
          <a:p>
            <a:pPr algn="ctr"/>
            <a:r>
              <a:rPr lang="en-US" i="1" dirty="0" smtClean="0">
                <a:latin typeface="Minion Pro" panose="02040503050306020203" pitchFamily="18" charset="0"/>
              </a:rPr>
              <a:t>Embedded within these areas are cross-cutting themes including diversity, international, mission-based health care, staff development, information technology, etc.</a:t>
            </a:r>
            <a:endParaRPr lang="en-US" i="1" dirty="0">
              <a:latin typeface="Minion Pro" panose="02040503050306020203" pitchFamily="18" charset="0"/>
            </a:endParaRP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323" y="2743200"/>
            <a:ext cx="1270065" cy="1270066"/>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3123" y="2743200"/>
            <a:ext cx="1270065" cy="1270066"/>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60723" y="2743200"/>
            <a:ext cx="1270065" cy="1270066"/>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89523" y="2743200"/>
            <a:ext cx="1270065" cy="1270066"/>
          </a:xfrm>
          <a:prstGeom prst="rect">
            <a:avLst/>
          </a:prstGeom>
        </p:spPr>
      </p:pic>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6970" y="2743200"/>
            <a:ext cx="1270065" cy="1270066"/>
          </a:xfrm>
          <a:prstGeom prst="rect">
            <a:avLst/>
          </a:prstGeom>
        </p:spPr>
      </p:pic>
      <p:sp>
        <p:nvSpPr>
          <p:cNvPr id="24" name="TextBox 23"/>
          <p:cNvSpPr txBox="1"/>
          <p:nvPr/>
        </p:nvSpPr>
        <p:spPr>
          <a:xfrm>
            <a:off x="274320" y="4023360"/>
            <a:ext cx="1280160" cy="738664"/>
          </a:xfrm>
          <a:prstGeom prst="rect">
            <a:avLst/>
          </a:prstGeom>
          <a:noFill/>
        </p:spPr>
        <p:txBody>
          <a:bodyPr wrap="square" rtlCol="0">
            <a:spAutoFit/>
          </a:bodyPr>
          <a:lstStyle/>
          <a:p>
            <a:pPr algn="ctr"/>
            <a:r>
              <a:rPr lang="en-US" sz="1400" cap="all" dirty="0" smtClean="0">
                <a:latin typeface="Myriad Pro Light" panose="020B0403030403020204" pitchFamily="34" charset="0"/>
              </a:rPr>
              <a:t>Investing in faculty &amp; staff</a:t>
            </a:r>
            <a:endParaRPr lang="en-US" sz="1400" cap="all" dirty="0">
              <a:latin typeface="Myriad Pro Light" panose="020B0403030403020204" pitchFamily="34" charset="0"/>
            </a:endParaRPr>
          </a:p>
        </p:txBody>
      </p:sp>
      <p:sp>
        <p:nvSpPr>
          <p:cNvPr id="25" name="TextBox 24"/>
          <p:cNvSpPr txBox="1"/>
          <p:nvPr/>
        </p:nvSpPr>
        <p:spPr>
          <a:xfrm>
            <a:off x="2092270" y="4023360"/>
            <a:ext cx="1412929" cy="523220"/>
          </a:xfrm>
          <a:prstGeom prst="rect">
            <a:avLst/>
          </a:prstGeom>
          <a:noFill/>
        </p:spPr>
        <p:txBody>
          <a:bodyPr wrap="square" rtlCol="0">
            <a:spAutoFit/>
          </a:bodyPr>
          <a:lstStyle/>
          <a:p>
            <a:pPr algn="ctr"/>
            <a:r>
              <a:rPr lang="en-US" sz="1400" cap="all" dirty="0" smtClean="0">
                <a:latin typeface="Myriad Pro Light" panose="020B0403030403020204" pitchFamily="34" charset="0"/>
              </a:rPr>
              <a:t>Leveraging research</a:t>
            </a:r>
            <a:endParaRPr lang="en-US" sz="1400" cap="all" dirty="0">
              <a:latin typeface="Myriad Pro Light" panose="020B0403030403020204" pitchFamily="34" charset="0"/>
            </a:endParaRPr>
          </a:p>
        </p:txBody>
      </p:sp>
      <p:sp>
        <p:nvSpPr>
          <p:cNvPr id="26" name="TextBox 25"/>
          <p:cNvSpPr txBox="1"/>
          <p:nvPr/>
        </p:nvSpPr>
        <p:spPr>
          <a:xfrm>
            <a:off x="3907506" y="4059938"/>
            <a:ext cx="1426494" cy="738664"/>
          </a:xfrm>
          <a:prstGeom prst="rect">
            <a:avLst/>
          </a:prstGeom>
          <a:noFill/>
        </p:spPr>
        <p:txBody>
          <a:bodyPr wrap="square" rtlCol="0">
            <a:spAutoFit/>
          </a:bodyPr>
          <a:lstStyle/>
          <a:p>
            <a:pPr algn="ctr"/>
            <a:r>
              <a:rPr lang="en-US" sz="1400" cap="all" dirty="0" smtClean="0">
                <a:latin typeface="Myriad Pro Light" panose="020B0403030403020204" pitchFamily="34" charset="0"/>
              </a:rPr>
              <a:t>Reimagining the student experience</a:t>
            </a:r>
            <a:endParaRPr lang="en-US" sz="1400" cap="all" dirty="0">
              <a:latin typeface="Myriad Pro Light" panose="020B0403030403020204" pitchFamily="34" charset="0"/>
            </a:endParaRPr>
          </a:p>
        </p:txBody>
      </p:sp>
      <p:sp>
        <p:nvSpPr>
          <p:cNvPr id="27" name="TextBox 26"/>
          <p:cNvSpPr txBox="1"/>
          <p:nvPr/>
        </p:nvSpPr>
        <p:spPr>
          <a:xfrm>
            <a:off x="5734429" y="4059936"/>
            <a:ext cx="1280160" cy="738664"/>
          </a:xfrm>
          <a:prstGeom prst="rect">
            <a:avLst/>
          </a:prstGeom>
          <a:noFill/>
        </p:spPr>
        <p:txBody>
          <a:bodyPr wrap="square" rtlCol="0">
            <a:spAutoFit/>
          </a:bodyPr>
          <a:lstStyle/>
          <a:p>
            <a:pPr algn="ctr"/>
            <a:r>
              <a:rPr lang="en-US" sz="1400" cap="all" dirty="0" smtClean="0">
                <a:latin typeface="Myriad Pro Light" panose="020B0403030403020204" pitchFamily="34" charset="0"/>
              </a:rPr>
              <a:t>Excelling in </a:t>
            </a:r>
            <a:r>
              <a:rPr lang="en-US" sz="1400" dirty="0" err="1" smtClean="0">
                <a:latin typeface="Myriad Pro Light" panose="020B0403030403020204" pitchFamily="34" charset="0"/>
              </a:rPr>
              <a:t>e</a:t>
            </a:r>
            <a:r>
              <a:rPr lang="en-US" sz="1400" cap="all" dirty="0" err="1" smtClean="0">
                <a:latin typeface="Myriad Pro Light" panose="020B0403030403020204" pitchFamily="34" charset="0"/>
              </a:rPr>
              <a:t>learning</a:t>
            </a:r>
            <a:endParaRPr lang="en-US" sz="1400" cap="all" dirty="0">
              <a:latin typeface="Myriad Pro Light" panose="020B0403030403020204" pitchFamily="34" charset="0"/>
            </a:endParaRPr>
          </a:p>
        </p:txBody>
      </p:sp>
      <p:sp>
        <p:nvSpPr>
          <p:cNvPr id="28" name="TextBox 27"/>
          <p:cNvSpPr txBox="1"/>
          <p:nvPr/>
        </p:nvSpPr>
        <p:spPr>
          <a:xfrm>
            <a:off x="7561352" y="4059938"/>
            <a:ext cx="1280160" cy="954107"/>
          </a:xfrm>
          <a:prstGeom prst="rect">
            <a:avLst/>
          </a:prstGeom>
          <a:noFill/>
        </p:spPr>
        <p:txBody>
          <a:bodyPr wrap="square" rtlCol="0">
            <a:spAutoFit/>
          </a:bodyPr>
          <a:lstStyle/>
          <a:p>
            <a:pPr algn="ctr"/>
            <a:r>
              <a:rPr lang="en-US" sz="1400" cap="all" dirty="0" smtClean="0">
                <a:latin typeface="Myriad Pro Light" panose="020B0403030403020204" pitchFamily="34" charset="0"/>
              </a:rPr>
              <a:t>Building the resource base</a:t>
            </a:r>
            <a:endParaRPr lang="en-US" sz="1400" cap="all" dirty="0">
              <a:latin typeface="Myriad Pro Light" panose="020B0403030403020204" pitchFamily="34" charset="0"/>
            </a:endParaRPr>
          </a:p>
        </p:txBody>
      </p:sp>
      <p:sp>
        <p:nvSpPr>
          <p:cNvPr id="29" name="TextBox 28"/>
          <p:cNvSpPr txBox="1"/>
          <p:nvPr/>
        </p:nvSpPr>
        <p:spPr>
          <a:xfrm>
            <a:off x="914400" y="1554480"/>
            <a:ext cx="7363232" cy="923330"/>
          </a:xfrm>
          <a:prstGeom prst="rect">
            <a:avLst/>
          </a:prstGeom>
          <a:noFill/>
        </p:spPr>
        <p:txBody>
          <a:bodyPr wrap="square" rtlCol="0">
            <a:spAutoFit/>
          </a:bodyPr>
          <a:lstStyle/>
          <a:p>
            <a:pPr algn="ctr"/>
            <a:r>
              <a:rPr lang="en-US" sz="5400" dirty="0" smtClean="0">
                <a:latin typeface="Myriad Pro Black" panose="020B0803030403020204" pitchFamily="34" charset="0"/>
              </a:rPr>
              <a:t>UC’s Third Century</a:t>
            </a:r>
            <a:endParaRPr lang="en-US" sz="5400" dirty="0">
              <a:latin typeface="Myriad Pro Black" panose="020B0803030403020204" pitchFamily="34" charset="0"/>
            </a:endParaRPr>
          </a:p>
        </p:txBody>
      </p:sp>
    </p:spTree>
    <p:extLst>
      <p:ext uri="{BB962C8B-B14F-4D97-AF65-F5344CB8AC3E}">
        <p14:creationId xmlns:p14="http://schemas.microsoft.com/office/powerpoint/2010/main" val="224397626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latin typeface="Myriad Pro Light" panose="020B0403030403020204" pitchFamily="34" charset="0"/>
              </a:rPr>
              <a:t>Partnerships</a:t>
            </a:r>
            <a:endParaRPr lang="en-US" sz="3200" dirty="0">
              <a:latin typeface="Myriad Pro Light" panose="020B0403030403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8" name="TextBox 7"/>
          <p:cNvSpPr txBox="1"/>
          <p:nvPr/>
        </p:nvSpPr>
        <p:spPr>
          <a:xfrm>
            <a:off x="914400" y="4217609"/>
            <a:ext cx="7315200" cy="707886"/>
          </a:xfrm>
          <a:prstGeom prst="rect">
            <a:avLst/>
          </a:prstGeom>
          <a:noFill/>
        </p:spPr>
        <p:txBody>
          <a:bodyPr wrap="square" rtlCol="0">
            <a:spAutoFit/>
          </a:bodyPr>
          <a:lstStyle/>
          <a:p>
            <a:pPr lvl="2"/>
            <a:r>
              <a:rPr lang="en-US" sz="2000" i="1" dirty="0" smtClean="0">
                <a:latin typeface="Minion Pro" panose="02040503050306020203" pitchFamily="18" charset="0"/>
              </a:rPr>
              <a:t>Partnerships and collaborations power the transformation.</a:t>
            </a:r>
            <a:endParaRPr lang="en-US" sz="2000" i="1" dirty="0">
              <a:latin typeface="Minion Pro" panose="02040503050306020203" pitchFamily="18" charset="0"/>
            </a:endParaRPr>
          </a:p>
        </p:txBody>
      </p:sp>
      <p:grpSp>
        <p:nvGrpSpPr>
          <p:cNvPr id="9" name="Group 8"/>
          <p:cNvGrpSpPr/>
          <p:nvPr/>
        </p:nvGrpSpPr>
        <p:grpSpPr>
          <a:xfrm>
            <a:off x="1371600" y="1280160"/>
            <a:ext cx="6492240" cy="2286000"/>
            <a:chOff x="1280160" y="2286000"/>
            <a:chExt cx="6492240" cy="2286000"/>
          </a:xfrm>
        </p:grpSpPr>
        <p:sp>
          <p:nvSpPr>
            <p:cNvPr id="10" name="Oval 9"/>
            <p:cNvSpPr>
              <a:spLocks noChangeAspect="1"/>
            </p:cNvSpPr>
            <p:nvPr/>
          </p:nvSpPr>
          <p:spPr>
            <a:xfrm>
              <a:off x="1280160" y="2286000"/>
              <a:ext cx="2286000" cy="2286000"/>
            </a:xfrm>
            <a:prstGeom prst="ellipse">
              <a:avLst/>
            </a:prstGeom>
            <a:noFill/>
            <a:ln w="76200">
              <a:solidFill>
                <a:srgbClr val="E004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Myriad Pro" panose="020B0503030403020204" pitchFamily="34" charset="0"/>
                </a:rPr>
                <a:t>Dean &amp; University Librarian</a:t>
              </a:r>
              <a:endParaRPr lang="en-US" dirty="0">
                <a:solidFill>
                  <a:schemeClr val="tx1"/>
                </a:solidFill>
                <a:latin typeface="Myriad Pro" panose="020B0503030403020204" pitchFamily="34" charset="0"/>
              </a:endParaRPr>
            </a:p>
          </p:txBody>
        </p:sp>
        <p:sp>
          <p:nvSpPr>
            <p:cNvPr id="11" name="Oval 10"/>
            <p:cNvSpPr>
              <a:spLocks noChangeAspect="1"/>
            </p:cNvSpPr>
            <p:nvPr/>
          </p:nvSpPr>
          <p:spPr>
            <a:xfrm>
              <a:off x="5486400" y="2286000"/>
              <a:ext cx="2286000" cy="2286000"/>
            </a:xfrm>
            <a:prstGeom prst="ellipse">
              <a:avLst/>
            </a:prstGeom>
            <a:noFill/>
            <a:ln w="76200">
              <a:solidFill>
                <a:srgbClr val="E004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Myriad Pro" panose="020B0503030403020204" pitchFamily="34" charset="0"/>
                </a:rPr>
                <a:t>VP for Information Technology &amp; CIO</a:t>
              </a:r>
              <a:endParaRPr lang="en-US" sz="2000" dirty="0">
                <a:solidFill>
                  <a:schemeClr val="tx1"/>
                </a:solidFill>
                <a:latin typeface="Myriad Pro" panose="020B0503030403020204" pitchFamily="34" charset="0"/>
              </a:endParaRPr>
            </a:p>
          </p:txBody>
        </p:sp>
        <p:sp>
          <p:nvSpPr>
            <p:cNvPr id="12" name="Oval 11"/>
            <p:cNvSpPr>
              <a:spLocks noChangeAspect="1"/>
            </p:cNvSpPr>
            <p:nvPr/>
          </p:nvSpPr>
          <p:spPr>
            <a:xfrm>
              <a:off x="3383280" y="2286000"/>
              <a:ext cx="2286000" cy="2286000"/>
            </a:xfrm>
            <a:prstGeom prst="ellipse">
              <a:avLst/>
            </a:prstGeom>
            <a:noFill/>
            <a:ln w="76200">
              <a:solidFill>
                <a:srgbClr val="E004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Myriad Pro" panose="020B0503030403020204" pitchFamily="34" charset="0"/>
                </a:rPr>
                <a:t>VP for Research</a:t>
              </a:r>
              <a:endParaRPr lang="en-US" sz="2000" dirty="0">
                <a:solidFill>
                  <a:schemeClr val="tx1"/>
                </a:solidFill>
                <a:latin typeface="Myriad Pro" panose="020B0503030403020204" pitchFamily="34" charset="0"/>
              </a:endParaRPr>
            </a:p>
          </p:txBody>
        </p:sp>
      </p:grpSp>
    </p:spTree>
    <p:extLst>
      <p:ext uri="{BB962C8B-B14F-4D97-AF65-F5344CB8AC3E}">
        <p14:creationId xmlns:p14="http://schemas.microsoft.com/office/powerpoint/2010/main" val="405423755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3" y="354446"/>
            <a:ext cx="7956463" cy="657975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
        <p:nvSpPr>
          <p:cNvPr id="6" name="TextBox 5"/>
          <p:cNvSpPr txBox="1"/>
          <p:nvPr/>
        </p:nvSpPr>
        <p:spPr>
          <a:xfrm>
            <a:off x="1554480" y="274320"/>
            <a:ext cx="5334000" cy="584776"/>
          </a:xfrm>
          <a:prstGeom prst="rect">
            <a:avLst/>
          </a:prstGeom>
          <a:noFill/>
        </p:spPr>
        <p:txBody>
          <a:bodyPr wrap="square" rtlCol="0" anchor="ctr">
            <a:spAutoFit/>
          </a:bodyPr>
          <a:lstStyle/>
          <a:p>
            <a:r>
              <a:rPr lang="en-US" sz="3200" dirty="0" smtClean="0">
                <a:latin typeface="Myriad Pro Light" panose="020B0403030403020204" pitchFamily="34" charset="0"/>
              </a:rPr>
              <a:t>Vision</a:t>
            </a:r>
            <a:endParaRPr lang="en-US" sz="3200" dirty="0">
              <a:latin typeface="Myriad Pro Light" panose="020B0403030403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21" name="TextBox 20"/>
          <p:cNvSpPr txBox="1"/>
          <p:nvPr/>
        </p:nvSpPr>
        <p:spPr>
          <a:xfrm>
            <a:off x="6705601" y="27432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887368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0801" y="3238617"/>
            <a:ext cx="6834128" cy="4271330"/>
          </a:xfrm>
          <a:prstGeom prst="rect">
            <a:avLst/>
          </a:prstGeom>
        </p:spPr>
      </p:pic>
      <p:sp>
        <p:nvSpPr>
          <p:cNvPr id="13" name="Content Placeholder 12"/>
          <p:cNvSpPr>
            <a:spLocks noGrp="1"/>
          </p:cNvSpPr>
          <p:nvPr>
            <p:ph idx="1"/>
          </p:nvPr>
        </p:nvSpPr>
        <p:spPr>
          <a:xfrm>
            <a:off x="767488" y="1066801"/>
            <a:ext cx="7919315" cy="4525963"/>
          </a:xfrm>
          <a:prstGeom prst="rect">
            <a:avLst/>
          </a:prstGeom>
        </p:spPr>
        <p:txBody>
          <a:bodyPr>
            <a:normAutofit/>
          </a:bodyPr>
          <a:lstStyle/>
          <a:p>
            <a:pPr marL="0" indent="0">
              <a:buNone/>
            </a:pPr>
            <a:r>
              <a:rPr lang="en-US" sz="2400" dirty="0" smtClean="0">
                <a:latin typeface="Myriad Pro" pitchFamily="34" charset="0"/>
                <a:cs typeface="Arial" charset="0"/>
              </a:rPr>
              <a:t>Integration </a:t>
            </a:r>
            <a:r>
              <a:rPr lang="en-US" sz="2400" dirty="0">
                <a:latin typeface="Myriad Pro" pitchFamily="34" charset="0"/>
                <a:cs typeface="Arial" charset="0"/>
              </a:rPr>
              <a:t>of </a:t>
            </a:r>
            <a:r>
              <a:rPr lang="en-US" sz="2400" u="sng" dirty="0">
                <a:solidFill>
                  <a:srgbClr val="FF0000"/>
                </a:solidFill>
                <a:latin typeface="Myriad Pro" pitchFamily="34" charset="0"/>
                <a:cs typeface="Arial" charset="0"/>
              </a:rPr>
              <a:t>system </a:t>
            </a:r>
            <a:r>
              <a:rPr lang="en-US" sz="2400" u="sng" dirty="0" smtClean="0">
                <a:solidFill>
                  <a:srgbClr val="FF0000"/>
                </a:solidFill>
                <a:latin typeface="Myriad Pro" pitchFamily="34" charset="0"/>
                <a:cs typeface="Arial" charset="0"/>
              </a:rPr>
              <a:t>driven</a:t>
            </a:r>
            <a:r>
              <a:rPr lang="en-US" sz="2400" dirty="0">
                <a:solidFill>
                  <a:srgbClr val="FF0000"/>
                </a:solidFill>
                <a:latin typeface="Myriad Pro" pitchFamily="34" charset="0"/>
                <a:cs typeface="Arial" charset="0"/>
              </a:rPr>
              <a:t> </a:t>
            </a:r>
            <a:r>
              <a:rPr lang="en-US" sz="2400" dirty="0" smtClean="0">
                <a:latin typeface="Myriad Pro" pitchFamily="34" charset="0"/>
                <a:cs typeface="Arial" charset="0"/>
              </a:rPr>
              <a:t>and </a:t>
            </a:r>
            <a:r>
              <a:rPr lang="en-US" sz="2400" u="sng" dirty="0" smtClean="0">
                <a:solidFill>
                  <a:srgbClr val="FF0000"/>
                </a:solidFill>
                <a:latin typeface="Myriad Pro" pitchFamily="34" charset="0"/>
                <a:cs typeface="Arial" charset="0"/>
              </a:rPr>
              <a:t>faculty managed </a:t>
            </a:r>
            <a:r>
              <a:rPr lang="en-US" sz="2400" dirty="0" smtClean="0">
                <a:latin typeface="Myriad Pro" pitchFamily="34" charset="0"/>
                <a:cs typeface="Arial" charset="0"/>
              </a:rPr>
              <a:t>research </a:t>
            </a:r>
            <a:r>
              <a:rPr lang="en-US" sz="2400" dirty="0">
                <a:latin typeface="Myriad Pro" pitchFamily="34" charset="0"/>
                <a:cs typeface="Arial" charset="0"/>
              </a:rPr>
              <a:t>information into a consolidated environment that provides robust searching and reporting across the research enterprise for</a:t>
            </a:r>
            <a:r>
              <a:rPr lang="en-US" sz="2400" dirty="0" smtClean="0">
                <a:latin typeface="Myriad Pro" pitchFamily="34" charset="0"/>
                <a:cs typeface="Arial" charset="0"/>
              </a:rPr>
              <a:t>:</a:t>
            </a:r>
            <a:r>
              <a:rPr lang="en-US" sz="2800" dirty="0" smtClean="0">
                <a:latin typeface="Myriad Pro" pitchFamily="34" charset="0"/>
                <a:cs typeface="Arial" charset="0"/>
              </a:rPr>
              <a:t/>
            </a:r>
            <a:br>
              <a:rPr lang="en-US" sz="2800" dirty="0" smtClean="0">
                <a:latin typeface="Myriad Pro" pitchFamily="34" charset="0"/>
                <a:cs typeface="Arial" charset="0"/>
              </a:rPr>
            </a:br>
            <a:endParaRPr lang="en-US" sz="2800" dirty="0">
              <a:latin typeface="Myriad Pro" pitchFamily="34" charset="0"/>
              <a:cs typeface="Arial" charset="0"/>
            </a:endParaRPr>
          </a:p>
          <a:p>
            <a:pPr marL="342900" lvl="1" indent="-342900">
              <a:buFont typeface="Arial" pitchFamily="34" charset="0"/>
              <a:buChar char="•"/>
            </a:pPr>
            <a:r>
              <a:rPr lang="en-US" sz="2200" dirty="0">
                <a:latin typeface="Myriad Pro" pitchFamily="34" charset="0"/>
                <a:cs typeface="Arial" charset="0"/>
              </a:rPr>
              <a:t>The individual Researcher</a:t>
            </a:r>
          </a:p>
          <a:p>
            <a:pPr marL="342900" lvl="1" indent="-342900">
              <a:buFont typeface="Arial" pitchFamily="34" charset="0"/>
              <a:buChar char="•"/>
            </a:pPr>
            <a:r>
              <a:rPr lang="en-US" sz="2200" dirty="0">
                <a:latin typeface="Myriad Pro" pitchFamily="34" charset="0"/>
                <a:cs typeface="Arial" charset="0"/>
              </a:rPr>
              <a:t>Research Administrators &amp; Coordinators</a:t>
            </a:r>
          </a:p>
          <a:p>
            <a:pPr marL="342900" lvl="1" indent="-342900">
              <a:buFont typeface="Arial" pitchFamily="34" charset="0"/>
              <a:buChar char="•"/>
            </a:pPr>
            <a:r>
              <a:rPr lang="en-US" sz="2200" dirty="0">
                <a:latin typeface="Myriad Pro" pitchFamily="34" charset="0"/>
                <a:cs typeface="Arial" charset="0"/>
              </a:rPr>
              <a:t>Commercial /Industry</a:t>
            </a:r>
          </a:p>
          <a:p>
            <a:pPr marL="342900" lvl="1" indent="-342900">
              <a:buFont typeface="Arial" pitchFamily="34" charset="0"/>
              <a:buChar char="•"/>
            </a:pPr>
            <a:r>
              <a:rPr lang="en-US" sz="2200" dirty="0">
                <a:latin typeface="Myriad Pro" pitchFamily="34" charset="0"/>
                <a:cs typeface="Arial" charset="0"/>
              </a:rPr>
              <a:t>Leadership</a:t>
            </a:r>
          </a:p>
        </p:txBody>
      </p:sp>
      <p:sp>
        <p:nvSpPr>
          <p:cNvPr id="38" name="TextBox 37"/>
          <p:cNvSpPr txBox="1"/>
          <p:nvPr/>
        </p:nvSpPr>
        <p:spPr>
          <a:xfrm>
            <a:off x="1554480" y="274320"/>
            <a:ext cx="6065520" cy="584776"/>
          </a:xfrm>
          <a:prstGeom prst="rect">
            <a:avLst/>
          </a:prstGeom>
          <a:noFill/>
        </p:spPr>
        <p:txBody>
          <a:bodyPr wrap="square" rtlCol="0" anchor="ctr">
            <a:spAutoFit/>
          </a:bodyPr>
          <a:lstStyle/>
          <a:p>
            <a:r>
              <a:rPr lang="en-US" sz="3200" dirty="0" smtClean="0">
                <a:latin typeface="Myriad Pro Light" panose="020B0403030403020204" pitchFamily="34" charset="0"/>
              </a:rPr>
              <a:t>Research Directory</a:t>
            </a:r>
            <a:endParaRPr lang="en-US" sz="3200" dirty="0">
              <a:latin typeface="Myriad Pro Light" panose="020B0403030403020204" pitchFamily="34" charset="0"/>
            </a:endParaRPr>
          </a:p>
        </p:txBody>
      </p:sp>
      <p:pic>
        <p:nvPicPr>
          <p:cNvPr id="39" name="Picture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92" y="5562600"/>
            <a:ext cx="1936376" cy="1097280"/>
          </a:xfrm>
          <a:prstGeom prst="rect">
            <a:avLst/>
          </a:prstGeom>
        </p:spPr>
      </p:pic>
    </p:spTree>
    <p:extLst>
      <p:ext uri="{BB962C8B-B14F-4D97-AF65-F5344CB8AC3E}">
        <p14:creationId xmlns:p14="http://schemas.microsoft.com/office/powerpoint/2010/main" val="34582741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fade">
                                      <p:cBhvr>
                                        <p:cTn id="10" dur="500"/>
                                        <p:tgtEl>
                                          <p:spTgt spid="1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fade">
                                      <p:cBhvr>
                                        <p:cTn id="13" dur="500"/>
                                        <p:tgtEl>
                                          <p:spTgt spid="1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fade">
                                      <p:cBhvr>
                                        <p:cTn id="16" dur="500"/>
                                        <p:tgtEl>
                                          <p:spTgt spid="1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fade">
                                      <p:cBhvr>
                                        <p:cTn id="19" dur="500"/>
                                        <p:tgtEl>
                                          <p:spTgt spid="13">
                                            <p:txEl>
                                              <p:pRg st="4" end="4"/>
                                            </p:txEl>
                                          </p:spTgt>
                                        </p:tgtEl>
                                      </p:cBhvr>
                                    </p:animEffect>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 name="Text Box 19"/>
          <p:cNvSpPr txBox="1">
            <a:spLocks noChangeArrowheads="1"/>
          </p:cNvSpPr>
          <p:nvPr/>
        </p:nvSpPr>
        <p:spPr bwMode="gray">
          <a:xfrm>
            <a:off x="5257803" y="1772817"/>
            <a:ext cx="3190875" cy="783068"/>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en-US" sz="1400" dirty="0">
                <a:latin typeface="Myriad Pro" pitchFamily="34" charset="0"/>
                <a:cs typeface="Arial" charset="0"/>
              </a:rPr>
              <a:t>Providing up to date and </a:t>
            </a:r>
            <a:r>
              <a:rPr lang="en-US" sz="1400" dirty="0" smtClean="0">
                <a:latin typeface="Myriad Pro" pitchFamily="34" charset="0"/>
                <a:cs typeface="Arial" charset="0"/>
              </a:rPr>
              <a:t>accurate profile </a:t>
            </a:r>
            <a:r>
              <a:rPr lang="en-US" sz="1400" dirty="0">
                <a:latin typeface="Myriad Pro" pitchFamily="34" charset="0"/>
                <a:cs typeface="Arial" charset="0"/>
              </a:rPr>
              <a:t>information from multiple </a:t>
            </a:r>
            <a:r>
              <a:rPr lang="en-US" sz="1400" dirty="0" smtClean="0">
                <a:latin typeface="Myriad Pro" pitchFamily="34" charset="0"/>
                <a:cs typeface="Arial" charset="0"/>
              </a:rPr>
              <a:t>sources</a:t>
            </a:r>
            <a:endParaRPr lang="de-DE" sz="1400" noProof="1">
              <a:latin typeface="Myriad Pro" pitchFamily="34" charset="0"/>
            </a:endParaRPr>
          </a:p>
        </p:txBody>
      </p:sp>
      <p:sp>
        <p:nvSpPr>
          <p:cNvPr id="65" name="Text Box 19"/>
          <p:cNvSpPr txBox="1">
            <a:spLocks noChangeArrowheads="1"/>
          </p:cNvSpPr>
          <p:nvPr/>
        </p:nvSpPr>
        <p:spPr bwMode="gray">
          <a:xfrm>
            <a:off x="5257803" y="2555883"/>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en-US" sz="1400" dirty="0">
                <a:latin typeface="Myriad Pro" pitchFamily="34" charset="0"/>
                <a:cs typeface="Arial" charset="0"/>
              </a:rPr>
              <a:t>Gathering as much data as possible while </a:t>
            </a:r>
            <a:r>
              <a:rPr lang="en-US" sz="1400" dirty="0" smtClean="0">
                <a:latin typeface="Myriad Pro" pitchFamily="34" charset="0"/>
                <a:cs typeface="Arial" charset="0"/>
              </a:rPr>
              <a:t>limiting the </a:t>
            </a:r>
            <a:r>
              <a:rPr lang="en-US" sz="1400" dirty="0">
                <a:latin typeface="Myriad Pro" pitchFamily="34" charset="0"/>
                <a:cs typeface="Arial" charset="0"/>
              </a:rPr>
              <a:t>need for manual input from faculty</a:t>
            </a:r>
            <a:endParaRPr lang="de-DE" sz="1400" noProof="1">
              <a:latin typeface="Myriad Pro" pitchFamily="34" charset="0"/>
            </a:endParaRPr>
          </a:p>
        </p:txBody>
      </p:sp>
      <p:sp>
        <p:nvSpPr>
          <p:cNvPr id="66" name="Text Box 19"/>
          <p:cNvSpPr txBox="1">
            <a:spLocks noChangeArrowheads="1"/>
          </p:cNvSpPr>
          <p:nvPr/>
        </p:nvSpPr>
        <p:spPr bwMode="gray">
          <a:xfrm>
            <a:off x="5841814" y="3268225"/>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endParaRPr lang="de-DE" sz="1400" noProof="1"/>
          </a:p>
        </p:txBody>
      </p:sp>
      <p:sp>
        <p:nvSpPr>
          <p:cNvPr id="67" name="Text Box 19"/>
          <p:cNvSpPr txBox="1">
            <a:spLocks noChangeArrowheads="1"/>
          </p:cNvSpPr>
          <p:nvPr/>
        </p:nvSpPr>
        <p:spPr bwMode="gray">
          <a:xfrm>
            <a:off x="5261688" y="3292724"/>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en-US" sz="1400" dirty="0">
                <a:latin typeface="Myriad Pro" pitchFamily="34" charset="0"/>
                <a:cs typeface="Arial" charset="0"/>
              </a:rPr>
              <a:t>Ability to provide </a:t>
            </a:r>
            <a:r>
              <a:rPr lang="en-US" sz="1400" dirty="0" smtClean="0">
                <a:latin typeface="Myriad Pro" pitchFamily="34" charset="0"/>
                <a:cs typeface="Arial" charset="0"/>
              </a:rPr>
              <a:t>easy </a:t>
            </a:r>
            <a:r>
              <a:rPr lang="en-US" sz="1400" dirty="0">
                <a:latin typeface="Myriad Pro" pitchFamily="34" charset="0"/>
                <a:cs typeface="Arial" charset="0"/>
              </a:rPr>
              <a:t>and robust searching</a:t>
            </a:r>
            <a:endParaRPr lang="de-DE" sz="1400" noProof="1">
              <a:latin typeface="Myriad Pro" pitchFamily="34" charset="0"/>
            </a:endParaRPr>
          </a:p>
        </p:txBody>
      </p:sp>
      <p:sp>
        <p:nvSpPr>
          <p:cNvPr id="68" name="Text Box 19"/>
          <p:cNvSpPr txBox="1">
            <a:spLocks noChangeArrowheads="1"/>
          </p:cNvSpPr>
          <p:nvPr/>
        </p:nvSpPr>
        <p:spPr bwMode="gray">
          <a:xfrm>
            <a:off x="5273291" y="4869159"/>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en-US" sz="1400" dirty="0" smtClean="0">
                <a:latin typeface="Myriad Pro" pitchFamily="34" charset="0"/>
                <a:cs typeface="Arial" charset="0"/>
              </a:rPr>
              <a:t>Aggregation </a:t>
            </a:r>
            <a:r>
              <a:rPr lang="en-US" sz="1400" dirty="0">
                <a:latin typeface="Myriad Pro" pitchFamily="34" charset="0"/>
                <a:cs typeface="Arial" charset="0"/>
              </a:rPr>
              <a:t>of information for meaningful reports</a:t>
            </a:r>
            <a:endParaRPr lang="de-DE" sz="1400" noProof="1">
              <a:latin typeface="Myriad Pro" pitchFamily="34" charset="0"/>
            </a:endParaRPr>
          </a:p>
          <a:p>
            <a:pPr defTabSz="801688">
              <a:lnSpc>
                <a:spcPct val="95000"/>
              </a:lnSpc>
              <a:spcAft>
                <a:spcPts val="800"/>
              </a:spcAft>
            </a:pPr>
            <a:endParaRPr lang="de-DE" sz="1400" noProof="1">
              <a:latin typeface="Myriad Pro" pitchFamily="34" charset="0"/>
            </a:endParaRPr>
          </a:p>
        </p:txBody>
      </p:sp>
      <p:cxnSp>
        <p:nvCxnSpPr>
          <p:cNvPr id="69" name="Gerade Verbindung 68"/>
          <p:cNvCxnSpPr/>
          <p:nvPr/>
        </p:nvCxnSpPr>
        <p:spPr bwMode="gray">
          <a:xfrm>
            <a:off x="3632014" y="2555884"/>
            <a:ext cx="5400675" cy="0"/>
          </a:xfrm>
          <a:prstGeom prst="line">
            <a:avLst/>
          </a:prstGeom>
          <a:noFill/>
          <a:ln w="19050">
            <a:solidFill>
              <a:srgbClr val="969696"/>
            </a:solidFill>
            <a:prstDash val="sysDot"/>
            <a:round/>
            <a:headEnd/>
            <a:tailEnd/>
          </a:ln>
        </p:spPr>
      </p:cxnSp>
      <p:cxnSp>
        <p:nvCxnSpPr>
          <p:cNvPr id="70" name="Gerade Verbindung 69"/>
          <p:cNvCxnSpPr/>
          <p:nvPr/>
        </p:nvCxnSpPr>
        <p:spPr bwMode="gray">
          <a:xfrm>
            <a:off x="3603436" y="4692907"/>
            <a:ext cx="5429250" cy="0"/>
          </a:xfrm>
          <a:prstGeom prst="line">
            <a:avLst/>
          </a:prstGeom>
          <a:noFill/>
          <a:ln w="19050">
            <a:solidFill>
              <a:srgbClr val="969696"/>
            </a:solidFill>
            <a:prstDash val="sysDot"/>
            <a:round/>
            <a:headEnd/>
            <a:tailEnd/>
          </a:ln>
        </p:spPr>
      </p:cxnSp>
      <p:cxnSp>
        <p:nvCxnSpPr>
          <p:cNvPr id="71" name="Gerade Verbindung 70"/>
          <p:cNvCxnSpPr/>
          <p:nvPr/>
        </p:nvCxnSpPr>
        <p:spPr bwMode="gray">
          <a:xfrm>
            <a:off x="3622486" y="5405249"/>
            <a:ext cx="5410200" cy="0"/>
          </a:xfrm>
          <a:prstGeom prst="line">
            <a:avLst/>
          </a:prstGeom>
          <a:noFill/>
          <a:ln w="19050">
            <a:solidFill>
              <a:srgbClr val="969696"/>
            </a:solidFill>
            <a:prstDash val="sysDot"/>
            <a:round/>
            <a:headEnd/>
            <a:tailEnd/>
          </a:ln>
        </p:spPr>
      </p:cxnSp>
      <p:cxnSp>
        <p:nvCxnSpPr>
          <p:cNvPr id="74" name="Gerade Verbindung 73"/>
          <p:cNvCxnSpPr/>
          <p:nvPr/>
        </p:nvCxnSpPr>
        <p:spPr bwMode="gray">
          <a:xfrm>
            <a:off x="3479614" y="1772816"/>
            <a:ext cx="5553075" cy="0"/>
          </a:xfrm>
          <a:prstGeom prst="line">
            <a:avLst/>
          </a:prstGeom>
          <a:noFill/>
          <a:ln w="19050">
            <a:solidFill>
              <a:srgbClr val="969696"/>
            </a:solidFill>
            <a:prstDash val="sysDot"/>
            <a:round/>
            <a:headEnd/>
            <a:tailEnd/>
          </a:ln>
        </p:spPr>
      </p:cxnSp>
      <p:cxnSp>
        <p:nvCxnSpPr>
          <p:cNvPr id="25" name="Gerade Verbindung 70"/>
          <p:cNvCxnSpPr/>
          <p:nvPr/>
        </p:nvCxnSpPr>
        <p:spPr bwMode="gray">
          <a:xfrm>
            <a:off x="3622808" y="6087647"/>
            <a:ext cx="5410200" cy="0"/>
          </a:xfrm>
          <a:prstGeom prst="line">
            <a:avLst/>
          </a:prstGeom>
          <a:noFill/>
          <a:ln w="19050">
            <a:solidFill>
              <a:srgbClr val="969696"/>
            </a:solidFill>
            <a:prstDash val="sysDot"/>
            <a:round/>
            <a:headEnd/>
            <a:tailEnd/>
          </a:ln>
        </p:spPr>
      </p:cxnSp>
      <p:sp>
        <p:nvSpPr>
          <p:cNvPr id="26" name="Text Box 19"/>
          <p:cNvSpPr txBox="1">
            <a:spLocks noChangeArrowheads="1"/>
          </p:cNvSpPr>
          <p:nvPr/>
        </p:nvSpPr>
        <p:spPr bwMode="gray">
          <a:xfrm>
            <a:off x="5258125" y="5375305"/>
            <a:ext cx="3190875" cy="712342"/>
          </a:xfrm>
          <a:prstGeom prst="rect">
            <a:avLst/>
          </a:prstGeom>
          <a:noFill/>
          <a:ln w="9525">
            <a:noFill/>
            <a:miter lim="800000"/>
            <a:headEnd/>
            <a:tailEnd/>
          </a:ln>
        </p:spPr>
        <p:txBody>
          <a:bodyPr wrap="square" lIns="0" tIns="0" rIns="0" bIns="0" anchor="ctr" anchorCtr="0">
            <a:noAutofit/>
          </a:bodyPr>
          <a:lstStyle/>
          <a:p>
            <a:r>
              <a:rPr lang="en-US" sz="1400" dirty="0">
                <a:latin typeface="Myriad Pro" pitchFamily="34" charset="0"/>
                <a:cs typeface="Arial" charset="0"/>
              </a:rPr>
              <a:t>Aggregation of information across affiliate institutions</a:t>
            </a: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8133"/>
            <a:ext cx="4787450" cy="6383268"/>
          </a:xfrm>
          <a:prstGeom prst="rect">
            <a:avLst/>
          </a:prstGeom>
        </p:spPr>
      </p:pic>
      <p:cxnSp>
        <p:nvCxnSpPr>
          <p:cNvPr id="21" name="Gerade Verbindung 68"/>
          <p:cNvCxnSpPr/>
          <p:nvPr/>
        </p:nvCxnSpPr>
        <p:spPr bwMode="gray">
          <a:xfrm>
            <a:off x="3635897" y="3212976"/>
            <a:ext cx="5400675" cy="0"/>
          </a:xfrm>
          <a:prstGeom prst="line">
            <a:avLst/>
          </a:prstGeom>
          <a:noFill/>
          <a:ln w="19050">
            <a:solidFill>
              <a:srgbClr val="969696"/>
            </a:solidFill>
            <a:prstDash val="sysDot"/>
            <a:round/>
            <a:headEnd/>
            <a:tailEnd/>
          </a:ln>
        </p:spPr>
      </p:cxnSp>
      <p:cxnSp>
        <p:nvCxnSpPr>
          <p:cNvPr id="22" name="Gerade Verbindung 68"/>
          <p:cNvCxnSpPr/>
          <p:nvPr/>
        </p:nvCxnSpPr>
        <p:spPr bwMode="gray">
          <a:xfrm>
            <a:off x="3635897" y="4005064"/>
            <a:ext cx="5400675" cy="0"/>
          </a:xfrm>
          <a:prstGeom prst="line">
            <a:avLst/>
          </a:prstGeom>
          <a:noFill/>
          <a:ln w="19050">
            <a:solidFill>
              <a:srgbClr val="969696"/>
            </a:solidFill>
            <a:prstDash val="sysDot"/>
            <a:round/>
            <a:headEnd/>
            <a:tailEnd/>
          </a:ln>
        </p:spPr>
      </p:cxnSp>
      <p:sp>
        <p:nvSpPr>
          <p:cNvPr id="18" name="Text Box 19"/>
          <p:cNvSpPr txBox="1">
            <a:spLocks noChangeArrowheads="1"/>
          </p:cNvSpPr>
          <p:nvPr/>
        </p:nvSpPr>
        <p:spPr bwMode="gray">
          <a:xfrm>
            <a:off x="5273291" y="4005063"/>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en-US" sz="1400" dirty="0">
                <a:latin typeface="Myriad Pro" pitchFamily="34" charset="0"/>
                <a:cs typeface="Arial" charset="0"/>
              </a:rPr>
              <a:t>Integration with external data sources</a:t>
            </a:r>
          </a:p>
        </p:txBody>
      </p:sp>
      <p:sp>
        <p:nvSpPr>
          <p:cNvPr id="24" name="TextBox 23"/>
          <p:cNvSpPr txBox="1"/>
          <p:nvPr/>
        </p:nvSpPr>
        <p:spPr>
          <a:xfrm>
            <a:off x="1554480" y="274320"/>
            <a:ext cx="6065520" cy="584776"/>
          </a:xfrm>
          <a:prstGeom prst="rect">
            <a:avLst/>
          </a:prstGeom>
          <a:noFill/>
        </p:spPr>
        <p:txBody>
          <a:bodyPr wrap="square" rtlCol="0" anchor="ctr">
            <a:spAutoFit/>
          </a:bodyPr>
          <a:lstStyle/>
          <a:p>
            <a:r>
              <a:rPr lang="en-US" sz="3200" dirty="0" smtClean="0">
                <a:latin typeface="Myriad Pro Light" panose="020B0403030403020204" pitchFamily="34" charset="0"/>
              </a:rPr>
              <a:t>Research Directory</a:t>
            </a:r>
            <a:endParaRPr lang="en-US" sz="3200" dirty="0">
              <a:latin typeface="Myriad Pro Light" panose="020B0403030403020204" pitchFamily="34" charset="0"/>
            </a:endParaRPr>
          </a:p>
        </p:txBody>
      </p:sp>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sp>
        <p:nvSpPr>
          <p:cNvPr id="28" name="_h2"/>
          <p:cNvSpPr txBox="1">
            <a:spLocks/>
          </p:cNvSpPr>
          <p:nvPr/>
        </p:nvSpPr>
        <p:spPr bwMode="gray">
          <a:xfrm>
            <a:off x="1319502" y="855663"/>
            <a:ext cx="7176798" cy="334963"/>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de-DE" noProof="1" smtClean="0"/>
              <a:t>The Challenge</a:t>
            </a:r>
          </a:p>
        </p:txBody>
      </p:sp>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608320"/>
            <a:ext cx="1936376" cy="1097280"/>
          </a:xfrm>
          <a:prstGeom prst="rect">
            <a:avLst/>
          </a:prstGeom>
        </p:spPr>
      </p:pic>
    </p:spTree>
    <p:extLst>
      <p:ext uri="{BB962C8B-B14F-4D97-AF65-F5344CB8AC3E}">
        <p14:creationId xmlns:p14="http://schemas.microsoft.com/office/powerpoint/2010/main" val="253596406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 name="_color1"/>
          <p:cNvSpPr/>
          <p:nvPr/>
        </p:nvSpPr>
        <p:spPr bwMode="gray">
          <a:xfrm>
            <a:off x="3374836" y="3242474"/>
            <a:ext cx="5661660" cy="736600"/>
          </a:xfrm>
          <a:prstGeom prst="rect">
            <a:avLst/>
          </a:prstGeom>
          <a:solidFill>
            <a:srgbClr val="C0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noProof="1">
              <a:effectLst>
                <a:outerShdw blurRad="38100" dist="38100" dir="2700000" algn="tl">
                  <a:srgbClr val="000000">
                    <a:alpha val="43137"/>
                  </a:srgbClr>
                </a:outerShdw>
              </a:effectLst>
            </a:endParaRPr>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070" y="1600201"/>
            <a:ext cx="5043488" cy="3657600"/>
          </a:xfrm>
          <a:prstGeom prst="rect">
            <a:avLst/>
          </a:prstGeom>
          <a:ln>
            <a:noFill/>
          </a:ln>
          <a:effectLst>
            <a:outerShdw blurRad="190500" algn="tl" rotWithShape="0">
              <a:srgbClr val="000000">
                <a:alpha val="70000"/>
              </a:srgbClr>
            </a:outerShdw>
          </a:effectLst>
        </p:spPr>
      </p:pic>
      <p:sp>
        <p:nvSpPr>
          <p:cNvPr id="57" name="Text Box 19"/>
          <p:cNvSpPr txBox="1">
            <a:spLocks noChangeArrowheads="1"/>
          </p:cNvSpPr>
          <p:nvPr/>
        </p:nvSpPr>
        <p:spPr bwMode="gray">
          <a:xfrm>
            <a:off x="5410203" y="1772817"/>
            <a:ext cx="3190875" cy="783068"/>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de-DE" sz="1400" noProof="1" smtClean="0">
                <a:latin typeface="Myriad Pro" pitchFamily="34" charset="0"/>
              </a:rPr>
              <a:t>Ability to search for experts and areas of expertise by keywords</a:t>
            </a:r>
            <a:endParaRPr lang="de-DE" sz="1400" noProof="1">
              <a:latin typeface="Myriad Pro" pitchFamily="34" charset="0"/>
            </a:endParaRPr>
          </a:p>
        </p:txBody>
      </p:sp>
      <p:sp>
        <p:nvSpPr>
          <p:cNvPr id="65" name="Text Box 19"/>
          <p:cNvSpPr txBox="1">
            <a:spLocks noChangeArrowheads="1"/>
          </p:cNvSpPr>
          <p:nvPr/>
        </p:nvSpPr>
        <p:spPr bwMode="gray">
          <a:xfrm>
            <a:off x="5410203" y="2555883"/>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de-DE" sz="1400" noProof="1" smtClean="0">
                <a:latin typeface="Myriad Pro" pitchFamily="34" charset="0"/>
              </a:rPr>
              <a:t>Promotion of research expertise and facilities for commercial / industry</a:t>
            </a:r>
            <a:endParaRPr lang="de-DE" sz="1400" noProof="1">
              <a:latin typeface="Myriad Pro" pitchFamily="34" charset="0"/>
            </a:endParaRPr>
          </a:p>
        </p:txBody>
      </p:sp>
      <p:sp>
        <p:nvSpPr>
          <p:cNvPr id="66" name="Text Box 19"/>
          <p:cNvSpPr txBox="1">
            <a:spLocks noChangeArrowheads="1"/>
          </p:cNvSpPr>
          <p:nvPr/>
        </p:nvSpPr>
        <p:spPr bwMode="gray">
          <a:xfrm>
            <a:off x="5410203" y="3268225"/>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de-DE" sz="1400" noProof="1" smtClean="0">
                <a:solidFill>
                  <a:srgbClr val="FFFFFF"/>
                </a:solidFill>
                <a:effectLst>
                  <a:outerShdw blurRad="38100" dist="38100" dir="2700000" algn="tl">
                    <a:srgbClr val="000000">
                      <a:alpha val="43137"/>
                    </a:srgbClr>
                  </a:outerShdw>
                </a:effectLst>
                <a:latin typeface="Myriad Pro" pitchFamily="34" charset="0"/>
              </a:rPr>
              <a:t>Single Portal to view expert profiles</a:t>
            </a:r>
            <a:r>
              <a:rPr lang="de-DE" sz="1400" noProof="1" smtClean="0">
                <a:solidFill>
                  <a:schemeClr val="bg1"/>
                </a:solidFill>
                <a:effectLst>
                  <a:outerShdw blurRad="38100" dist="38100" dir="2700000" algn="tl">
                    <a:srgbClr val="000000">
                      <a:alpha val="43137"/>
                    </a:srgbClr>
                  </a:outerShdw>
                </a:effectLst>
                <a:latin typeface="Myriad Pro" pitchFamily="34" charset="0"/>
              </a:rPr>
              <a:t>, </a:t>
            </a:r>
            <a:r>
              <a:rPr lang="de-DE" sz="1400" noProof="1">
                <a:solidFill>
                  <a:schemeClr val="bg1"/>
                </a:solidFill>
                <a:latin typeface="Myriad Pro" pitchFamily="34" charset="0"/>
              </a:rPr>
              <a:t>grants, protocols, </a:t>
            </a:r>
            <a:r>
              <a:rPr lang="de-DE" sz="1400" noProof="1" smtClean="0">
                <a:solidFill>
                  <a:schemeClr val="bg1"/>
                </a:solidFill>
                <a:latin typeface="Myriad Pro" pitchFamily="34" charset="0"/>
              </a:rPr>
              <a:t>patents, facilities</a:t>
            </a:r>
            <a:r>
              <a:rPr lang="de-DE" sz="1400" noProof="1" smtClean="0">
                <a:solidFill>
                  <a:srgbClr val="FFFFFF"/>
                </a:solidFill>
                <a:effectLst>
                  <a:outerShdw blurRad="38100" dist="38100" dir="2700000" algn="tl">
                    <a:srgbClr val="000000">
                      <a:alpha val="43137"/>
                    </a:srgbClr>
                  </a:outerShdw>
                </a:effectLst>
                <a:latin typeface="Myriad Pro" pitchFamily="34" charset="0"/>
              </a:rPr>
              <a:t> and enterprise wide reports</a:t>
            </a:r>
            <a:endParaRPr lang="de-DE" sz="1400" noProof="1">
              <a:solidFill>
                <a:srgbClr val="FFFFFF"/>
              </a:solidFill>
              <a:effectLst>
                <a:outerShdw blurRad="38100" dist="38100" dir="2700000" algn="tl">
                  <a:srgbClr val="000000">
                    <a:alpha val="43137"/>
                  </a:srgbClr>
                </a:outerShdw>
              </a:effectLst>
              <a:latin typeface="Myriad Pro" pitchFamily="34" charset="0"/>
            </a:endParaRPr>
          </a:p>
        </p:txBody>
      </p:sp>
      <p:sp>
        <p:nvSpPr>
          <p:cNvPr id="67" name="Text Box 19"/>
          <p:cNvSpPr txBox="1">
            <a:spLocks noChangeArrowheads="1"/>
          </p:cNvSpPr>
          <p:nvPr/>
        </p:nvSpPr>
        <p:spPr bwMode="gray">
          <a:xfrm>
            <a:off x="5410203" y="3980567"/>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de-DE" sz="1400" noProof="1" smtClean="0">
                <a:latin typeface="Myriad Pro" pitchFamily="34" charset="0"/>
              </a:rPr>
              <a:t>Automated views, data clusters and reports from a single source</a:t>
            </a:r>
            <a:endParaRPr lang="de-DE" sz="1400" noProof="1">
              <a:latin typeface="Myriad Pro" pitchFamily="34" charset="0"/>
            </a:endParaRPr>
          </a:p>
        </p:txBody>
      </p:sp>
      <p:sp>
        <p:nvSpPr>
          <p:cNvPr id="68" name="Text Box 19"/>
          <p:cNvSpPr txBox="1">
            <a:spLocks noChangeArrowheads="1"/>
          </p:cNvSpPr>
          <p:nvPr/>
        </p:nvSpPr>
        <p:spPr bwMode="gray">
          <a:xfrm>
            <a:off x="5410203" y="4692908"/>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de-DE" sz="1400" noProof="1" smtClean="0">
                <a:latin typeface="Myriad Pro" pitchFamily="34" charset="0"/>
              </a:rPr>
              <a:t>Source expertise for people, grants, protocols, patents and facilities</a:t>
            </a:r>
            <a:endParaRPr lang="de-DE" sz="1400" noProof="1">
              <a:latin typeface="Myriad Pro" pitchFamily="34" charset="0"/>
            </a:endParaRPr>
          </a:p>
        </p:txBody>
      </p:sp>
      <p:cxnSp>
        <p:nvCxnSpPr>
          <p:cNvPr id="69" name="Gerade Verbindung 68"/>
          <p:cNvCxnSpPr/>
          <p:nvPr/>
        </p:nvCxnSpPr>
        <p:spPr bwMode="gray">
          <a:xfrm>
            <a:off x="3632014" y="2555884"/>
            <a:ext cx="5400675" cy="0"/>
          </a:xfrm>
          <a:prstGeom prst="line">
            <a:avLst/>
          </a:prstGeom>
          <a:noFill/>
          <a:ln w="19050">
            <a:solidFill>
              <a:srgbClr val="969696"/>
            </a:solidFill>
            <a:prstDash val="sysDot"/>
            <a:round/>
            <a:headEnd/>
            <a:tailEnd/>
          </a:ln>
        </p:spPr>
      </p:cxnSp>
      <p:cxnSp>
        <p:nvCxnSpPr>
          <p:cNvPr id="70" name="Gerade Verbindung 69"/>
          <p:cNvCxnSpPr/>
          <p:nvPr/>
        </p:nvCxnSpPr>
        <p:spPr bwMode="gray">
          <a:xfrm>
            <a:off x="3603436" y="4692907"/>
            <a:ext cx="5429250" cy="0"/>
          </a:xfrm>
          <a:prstGeom prst="line">
            <a:avLst/>
          </a:prstGeom>
          <a:noFill/>
          <a:ln w="19050">
            <a:solidFill>
              <a:srgbClr val="969696"/>
            </a:solidFill>
            <a:prstDash val="sysDot"/>
            <a:round/>
            <a:headEnd/>
            <a:tailEnd/>
          </a:ln>
        </p:spPr>
      </p:cxnSp>
      <p:cxnSp>
        <p:nvCxnSpPr>
          <p:cNvPr id="71" name="Gerade Verbindung 70"/>
          <p:cNvCxnSpPr/>
          <p:nvPr/>
        </p:nvCxnSpPr>
        <p:spPr bwMode="gray">
          <a:xfrm>
            <a:off x="3622486" y="5405249"/>
            <a:ext cx="5410200" cy="0"/>
          </a:xfrm>
          <a:prstGeom prst="line">
            <a:avLst/>
          </a:prstGeom>
          <a:noFill/>
          <a:ln w="19050">
            <a:solidFill>
              <a:srgbClr val="969696"/>
            </a:solidFill>
            <a:prstDash val="sysDot"/>
            <a:round/>
            <a:headEnd/>
            <a:tailEnd/>
          </a:ln>
        </p:spPr>
      </p:cxnSp>
      <p:cxnSp>
        <p:nvCxnSpPr>
          <p:cNvPr id="72" name="Gerade Verbindung 71"/>
          <p:cNvCxnSpPr/>
          <p:nvPr/>
        </p:nvCxnSpPr>
        <p:spPr bwMode="gray">
          <a:xfrm>
            <a:off x="5131695" y="3250973"/>
            <a:ext cx="3900990" cy="0"/>
          </a:xfrm>
          <a:prstGeom prst="line">
            <a:avLst/>
          </a:prstGeom>
          <a:ln w="19050">
            <a:solidFill>
              <a:srgbClr val="AFAFAF"/>
            </a:solidFill>
            <a:prstDash val="sysDot"/>
          </a:ln>
        </p:spPr>
        <p:style>
          <a:lnRef idx="1">
            <a:schemeClr val="accent1"/>
          </a:lnRef>
          <a:fillRef idx="0">
            <a:schemeClr val="accent1"/>
          </a:fillRef>
          <a:effectRef idx="0">
            <a:schemeClr val="accent1"/>
          </a:effectRef>
          <a:fontRef idx="minor">
            <a:schemeClr val="tx1"/>
          </a:fontRef>
        </p:style>
      </p:cxnSp>
      <p:cxnSp>
        <p:nvCxnSpPr>
          <p:cNvPr id="74" name="Gerade Verbindung 73"/>
          <p:cNvCxnSpPr/>
          <p:nvPr/>
        </p:nvCxnSpPr>
        <p:spPr bwMode="gray">
          <a:xfrm>
            <a:off x="3479614" y="1772816"/>
            <a:ext cx="5553075" cy="0"/>
          </a:xfrm>
          <a:prstGeom prst="line">
            <a:avLst/>
          </a:prstGeom>
          <a:noFill/>
          <a:ln w="19050">
            <a:solidFill>
              <a:srgbClr val="969696"/>
            </a:solidFill>
            <a:prstDash val="sysDot"/>
            <a:round/>
            <a:headEnd/>
            <a:tailEnd/>
          </a:ln>
        </p:spPr>
      </p:cxnSp>
      <p:sp>
        <p:nvSpPr>
          <p:cNvPr id="29" name="_h2"/>
          <p:cNvSpPr>
            <a:spLocks noGrp="1"/>
          </p:cNvSpPr>
          <p:nvPr>
            <p:ph type="body" sz="quarter" idx="4294967295"/>
          </p:nvPr>
        </p:nvSpPr>
        <p:spPr bwMode="gray">
          <a:xfrm>
            <a:off x="1319502" y="855663"/>
            <a:ext cx="7176798" cy="334963"/>
          </a:xfrm>
        </p:spPr>
        <p:txBody>
          <a:bodyPr>
            <a:normAutofit fontScale="55000" lnSpcReduction="20000"/>
          </a:bodyPr>
          <a:lstStyle/>
          <a:p>
            <a:pPr marL="0" indent="0">
              <a:buNone/>
            </a:pPr>
            <a:r>
              <a:rPr lang="de-DE" noProof="1" smtClean="0"/>
              <a:t>The Solution</a:t>
            </a:r>
          </a:p>
        </p:txBody>
      </p:sp>
      <p:cxnSp>
        <p:nvCxnSpPr>
          <p:cNvPr id="25" name="Gerade Verbindung 70"/>
          <p:cNvCxnSpPr/>
          <p:nvPr/>
        </p:nvCxnSpPr>
        <p:spPr bwMode="gray">
          <a:xfrm>
            <a:off x="3622808" y="6087647"/>
            <a:ext cx="5410200" cy="0"/>
          </a:xfrm>
          <a:prstGeom prst="line">
            <a:avLst/>
          </a:prstGeom>
          <a:noFill/>
          <a:ln w="19050">
            <a:solidFill>
              <a:srgbClr val="969696"/>
            </a:solidFill>
            <a:prstDash val="sysDot"/>
            <a:round/>
            <a:headEnd/>
            <a:tailEnd/>
          </a:ln>
        </p:spPr>
      </p:cxnSp>
      <p:sp>
        <p:nvSpPr>
          <p:cNvPr id="26" name="Text Box 19"/>
          <p:cNvSpPr txBox="1">
            <a:spLocks noChangeArrowheads="1"/>
          </p:cNvSpPr>
          <p:nvPr/>
        </p:nvSpPr>
        <p:spPr bwMode="gray">
          <a:xfrm>
            <a:off x="5410525" y="5375305"/>
            <a:ext cx="3190875" cy="712342"/>
          </a:xfrm>
          <a:prstGeom prst="rect">
            <a:avLst/>
          </a:prstGeom>
          <a:noFill/>
          <a:ln w="9525">
            <a:noFill/>
            <a:miter lim="800000"/>
            <a:headEnd/>
            <a:tailEnd/>
          </a:ln>
        </p:spPr>
        <p:txBody>
          <a:bodyPr wrap="square" lIns="0" tIns="0" rIns="0" bIns="0" anchor="ctr" anchorCtr="0">
            <a:noAutofit/>
          </a:bodyPr>
          <a:lstStyle/>
          <a:p>
            <a:pPr defTabSz="801688">
              <a:lnSpc>
                <a:spcPct val="95000"/>
              </a:lnSpc>
              <a:spcAft>
                <a:spcPts val="800"/>
              </a:spcAft>
            </a:pPr>
            <a:r>
              <a:rPr lang="de-DE" sz="1400" noProof="1" smtClean="0">
                <a:latin typeface="Myriad Pro" pitchFamily="34" charset="0"/>
              </a:rPr>
              <a:t>Single Source multiple outputs to support the individual researcher, administrators, industry and institutional leadership</a:t>
            </a:r>
            <a:endParaRPr lang="de-DE" sz="1400" noProof="1">
              <a:latin typeface="Myriad Pro" pitchFamily="34" charset="0"/>
            </a:endParaRPr>
          </a:p>
        </p:txBody>
      </p:sp>
      <p:sp>
        <p:nvSpPr>
          <p:cNvPr id="18" name="TextBox 17"/>
          <p:cNvSpPr txBox="1"/>
          <p:nvPr/>
        </p:nvSpPr>
        <p:spPr>
          <a:xfrm>
            <a:off x="1554480" y="274320"/>
            <a:ext cx="6065520" cy="584776"/>
          </a:xfrm>
          <a:prstGeom prst="rect">
            <a:avLst/>
          </a:prstGeom>
          <a:noFill/>
        </p:spPr>
        <p:txBody>
          <a:bodyPr wrap="square" rtlCol="0" anchor="ctr">
            <a:spAutoFit/>
          </a:bodyPr>
          <a:lstStyle/>
          <a:p>
            <a:r>
              <a:rPr lang="en-US" sz="3200" dirty="0" smtClean="0">
                <a:latin typeface="Myriad Pro Light" panose="020B0403030403020204" pitchFamily="34" charset="0"/>
              </a:rPr>
              <a:t>Research Directory</a:t>
            </a:r>
            <a:endParaRPr lang="en-US" sz="3200" dirty="0">
              <a:latin typeface="Myriad Pro Light" panose="020B0403030403020204" pitchFamily="34" charset="0"/>
            </a:endParaRP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280" y="564444"/>
            <a:ext cx="444444" cy="126984"/>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880" y="5669280"/>
            <a:ext cx="1936376" cy="1097280"/>
          </a:xfrm>
          <a:prstGeom prst="rect">
            <a:avLst/>
          </a:prstGeom>
        </p:spPr>
      </p:pic>
    </p:spTree>
    <p:extLst>
      <p:ext uri="{BB962C8B-B14F-4D97-AF65-F5344CB8AC3E}">
        <p14:creationId xmlns:p14="http://schemas.microsoft.com/office/powerpoint/2010/main" val="18610438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TotalTime>
  <Words>1220</Words>
  <Application>Microsoft Macintosh PowerPoint</Application>
  <PresentationFormat>On-screen Show (4:3)</PresentationFormat>
  <Paragraphs>230</Paragraphs>
  <Slides>24</Slides>
  <Notes>7</Notes>
  <HiddenSlides>0</HiddenSlides>
  <MMClips>1</MMClips>
  <ScaleCrop>false</ScaleCrop>
  <HeadingPairs>
    <vt:vector size="4" baseType="variant">
      <vt:variant>
        <vt:lpstr>Theme</vt:lpstr>
      </vt:variant>
      <vt:variant>
        <vt:i4>3</vt:i4>
      </vt:variant>
      <vt:variant>
        <vt:lpstr>Slide Titles</vt:lpstr>
      </vt:variant>
      <vt:variant>
        <vt:i4>24</vt:i4>
      </vt:variant>
    </vt:vector>
  </HeadingPairs>
  <TitlesOfParts>
    <vt:vector size="27" baseType="lpstr">
      <vt:lpstr>Office Theme</vt:lpstr>
      <vt:lpstr>1_Office Theme</vt:lpstr>
      <vt:lpstr>2_Office Theme</vt:lpstr>
      <vt:lpstr>Transforming Organizations</vt:lpstr>
      <vt:lpstr>Xuemao Wang Dean and University Librarian wang2xm@ucmail.uc.edu  Nelson Vincent Vice President of Information Technology &amp; Chief Information Officer Nelson.Vincent@uc.edu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Cincinnati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Lynn Cox Norris</dc:creator>
  <cp:lastModifiedBy>Linda Newman</cp:lastModifiedBy>
  <cp:revision>48</cp:revision>
  <cp:lastPrinted>2015-04-03T19:21:49Z</cp:lastPrinted>
  <dcterms:created xsi:type="dcterms:W3CDTF">2015-03-31T19:11:23Z</dcterms:created>
  <dcterms:modified xsi:type="dcterms:W3CDTF">2015-04-22T03:34:53Z</dcterms:modified>
</cp:coreProperties>
</file>