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71" r:id="rId5"/>
    <p:sldId id="258" r:id="rId6"/>
    <p:sldId id="259" r:id="rId7"/>
    <p:sldId id="268" r:id="rId8"/>
    <p:sldId id="260" r:id="rId9"/>
    <p:sldId id="261" r:id="rId10"/>
    <p:sldId id="262" r:id="rId11"/>
    <p:sldId id="263" r:id="rId12"/>
    <p:sldId id="275" r:id="rId13"/>
    <p:sldId id="264" r:id="rId14"/>
    <p:sldId id="276" r:id="rId15"/>
    <p:sldId id="265" r:id="rId16"/>
    <p:sldId id="266" r:id="rId17"/>
    <p:sldId id="267" r:id="rId18"/>
    <p:sldId id="272" r:id="rId19"/>
    <p:sldId id="274" r:id="rId20"/>
    <p:sldId id="273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8584B-BAF5-454D-BB8C-73ADCC6EF021}" type="datetimeFigureOut">
              <a:rPr lang="en-US"/>
              <a:pPr>
                <a:defRPr/>
              </a:pPr>
              <a:t>5/9/2015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E92B5-71E7-4E01-959C-0AE5CAA9A1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506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E4D68-96D2-4F0A-9ABA-9C3217BDDEFA}" type="datetimeFigureOut">
              <a:rPr lang="en-US"/>
              <a:pPr>
                <a:defRPr/>
              </a:pPr>
              <a:t>5/9/2015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2C799-163D-42D3-B1B8-6E4270FC12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425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8C35F-C237-4AC9-9966-C9ADD2A3DAE5}" type="datetimeFigureOut">
              <a:rPr lang="en-US"/>
              <a:pPr>
                <a:defRPr/>
              </a:pPr>
              <a:t>5/9/2015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4D208-C282-4B51-ABE9-7A9CC52474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871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CD041-5E21-4583-BA9E-D00063533B3F}" type="datetimeFigureOut">
              <a:rPr lang="en-US"/>
              <a:pPr>
                <a:defRPr/>
              </a:pPr>
              <a:t>5/9/2015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32DA0-AF27-4773-A7BE-02ACD4687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314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65DC4-DA34-4527-B126-154B758E1C98}" type="datetimeFigureOut">
              <a:rPr lang="en-US"/>
              <a:pPr>
                <a:defRPr/>
              </a:pPr>
              <a:t>5/9/2015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19E1C-33AB-4895-AE22-E028758A2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826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50BBB-689F-4753-AAD8-3E52F42F066F}" type="datetimeFigureOut">
              <a:rPr lang="en-US"/>
              <a:pPr>
                <a:defRPr/>
              </a:pPr>
              <a:t>5/9/2015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32EE7-72AC-43E6-AE37-BD54CDF45F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333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864D7-0E62-4932-9B88-877E9FF83466}" type="datetimeFigureOut">
              <a:rPr lang="en-US"/>
              <a:pPr>
                <a:defRPr/>
              </a:pPr>
              <a:t>5/9/2015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95DD0-D5B8-45BC-84E7-BC689CB2A5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897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9F364-9B17-48D8-AA09-8EA8E664D351}" type="datetimeFigureOut">
              <a:rPr lang="en-US"/>
              <a:pPr>
                <a:defRPr/>
              </a:pPr>
              <a:t>5/9/2015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11B60-C1FC-46C5-A322-D9049CF2F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33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0E136-CD8A-4F93-B829-A2A4CFD22274}" type="datetimeFigureOut">
              <a:rPr lang="en-US"/>
              <a:pPr>
                <a:defRPr/>
              </a:pPr>
              <a:t>5/9/2015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7E460-1B34-4632-B9B2-5A803525AE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995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07FC8-7426-4B6C-AAB7-509D4E097383}" type="datetimeFigureOut">
              <a:rPr lang="en-US"/>
              <a:pPr>
                <a:defRPr/>
              </a:pPr>
              <a:t>5/9/2015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166AE-5613-467E-A1A8-EC25D3DD3E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381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FA069-F22C-4B01-91F3-E5EB23DDC368}" type="datetimeFigureOut">
              <a:rPr lang="en-US"/>
              <a:pPr>
                <a:defRPr/>
              </a:pPr>
              <a:t>5/9/2015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586DF-EAF8-454A-81EE-727DBAF81A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808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470D6-6015-4E72-AA9D-F061E80D246C}" type="datetimeFigureOut">
              <a:rPr lang="en-US"/>
              <a:pPr>
                <a:defRPr/>
              </a:pPr>
              <a:t>5/9/2015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863312A-6822-4A0D-8D36-91E2829DA0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6" descr="redbook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10" t="5113" r="5202" b="203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Identifying Print/Microfiche Holdings for Online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Lorna Newman</a:t>
            </a:r>
            <a:endParaRPr lang="en-US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University of Cincinnati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Ohio Valley Group of Tech Services </a:t>
            </a:r>
            <a:r>
              <a:rPr lang="en-US" dirty="0" smtClean="0">
                <a:solidFill>
                  <a:schemeClr val="tx1"/>
                </a:solidFill>
              </a:rPr>
              <a:t>Librarians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Terre Haute, Indiana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May 19,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8" descr="image0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04800"/>
            <a:ext cx="6686550" cy="587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mtClean="0"/>
              <a:t>Remove the DLC lines from the file</a:t>
            </a:r>
          </a:p>
          <a:p>
            <a:pPr eaLnBrk="1" hangingPunct="1"/>
            <a:r>
              <a:rPr lang="en-US" altLang="en-US" smtClean="0"/>
              <a:t>Remove (OCoLC) from the file</a:t>
            </a:r>
          </a:p>
          <a:p>
            <a:pPr eaLnBrk="1" hangingPunct="1"/>
            <a:r>
              <a:rPr lang="en-US" altLang="en-US" smtClean="0"/>
              <a:t>Sort again</a:t>
            </a:r>
          </a:p>
          <a:p>
            <a:pPr eaLnBrk="1" hangingPunct="1"/>
            <a:r>
              <a:rPr lang="en-US" altLang="en-US" smtClean="0"/>
              <a:t>Enter the OCLC numbers into a web form that performs a PostgreSQL query</a:t>
            </a:r>
          </a:p>
          <a:p>
            <a:pPr lvl="1" eaLnBrk="1" hangingPunct="1"/>
            <a:r>
              <a:rPr lang="en-US" altLang="en-US" smtClean="0"/>
              <a:t>Searches the database</a:t>
            </a:r>
          </a:p>
          <a:p>
            <a:pPr lvl="1" eaLnBrk="1" hangingPunct="1"/>
            <a:r>
              <a:rPr lang="en-US" altLang="en-US" smtClean="0"/>
              <a:t>Returns the bib record numbers for matching records</a:t>
            </a:r>
          </a:p>
          <a:p>
            <a:pPr lvl="1" eaLnBrk="1" hangingPunct="1"/>
            <a:r>
              <a:rPr lang="en-US" altLang="en-US" smtClean="0"/>
              <a:t>Receive email with bib record numbers</a:t>
            </a:r>
          </a:p>
          <a:p>
            <a:pPr lvl="1"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Invoke script, to apply to specified file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762000"/>
            <a:ext cx="8343900" cy="562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Email of Bib Record Numbers</a:t>
            </a:r>
          </a:p>
        </p:txBody>
      </p:sp>
      <p:sp>
        <p:nvSpPr>
          <p:cNvPr id="14339" name="Content Placeholder 1"/>
          <p:cNvSpPr>
            <a:spLocks noGrp="1"/>
          </p:cNvSpPr>
          <p:nvPr>
            <p:ph idx="1"/>
          </p:nvPr>
        </p:nvSpPr>
        <p:spPr>
          <a:xfrm>
            <a:off x="1066800" y="1600200"/>
            <a:ext cx="8229600" cy="4525963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altLang="en-US" sz="2800" dirty="0" smtClean="0"/>
              <a:t>List of bib record numbers </a:t>
            </a:r>
            <a:r>
              <a:rPr lang="en-US" altLang="en-US" sz="2800" smtClean="0"/>
              <a:t>automatically </a:t>
            </a:r>
            <a:r>
              <a:rPr lang="en-US" altLang="en-US" sz="2800" smtClean="0"/>
              <a:t>sent </a:t>
            </a:r>
            <a:r>
              <a:rPr lang="en-US" altLang="en-US" sz="2800" dirty="0" smtClean="0"/>
              <a:t>via email</a:t>
            </a:r>
          </a:p>
        </p:txBody>
      </p:sp>
      <p:pic>
        <p:nvPicPr>
          <p:cNvPr id="1434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514600"/>
            <a:ext cx="7491413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Review File in Sierra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990600" y="1676400"/>
            <a:ext cx="8001000" cy="4525963"/>
          </a:xfrm>
        </p:spPr>
        <p:txBody>
          <a:bodyPr/>
          <a:lstStyle/>
          <a:p>
            <a:r>
              <a:rPr lang="en-US" altLang="en-US" smtClean="0"/>
              <a:t>Create a list of bib record numbers </a:t>
            </a:r>
          </a:p>
          <a:p>
            <a:pPr lvl="1"/>
            <a:r>
              <a:rPr lang="en-US" altLang="en-US" smtClean="0"/>
              <a:t>AutoHotkey macro  created that works with Sierra list creation to create a list review file from a text file of record numbers</a:t>
            </a:r>
          </a:p>
          <a:p>
            <a:pPr lvl="1"/>
            <a:r>
              <a:rPr lang="en-US" altLang="en-US" smtClean="0"/>
              <a:t>Script “appends” bib record numbers to review file</a:t>
            </a:r>
          </a:p>
          <a:p>
            <a:r>
              <a:rPr lang="en-US" altLang="en-US" smtClean="0"/>
              <a:t>Export desired fields and email to government documents librarian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ChangeArrowheads="1"/>
          </p:cNvSpPr>
          <p:nvPr/>
        </p:nvSpPr>
        <p:spPr bwMode="auto">
          <a:xfrm>
            <a:off x="2057400" y="1447800"/>
            <a:ext cx="4572000" cy="369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LOCATION = </a:t>
            </a:r>
            <a:r>
              <a:rPr lang="en-US" altLang="en-US" sz="1800">
                <a:solidFill>
                  <a:srgbClr val="FF0000"/>
                </a:solidFill>
                <a:latin typeface="Arial" charset="0"/>
              </a:rPr>
              <a:t>CHEMBIOL</a:t>
            </a:r>
            <a:r>
              <a:rPr lang="en-US" altLang="en-US" sz="1800">
                <a:latin typeface="Arial" charset="0"/>
              </a:rPr>
              <a:t>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TITLE = A systematic and ecological study of Nearctic Hydrellia (Diptera: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Ephydridae) [by] D. L. Deonier.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OCLC # = 148139.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RECORD # = b25383632. BCODE3 = DIS LOC&amp;CENT.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 Located at our Chemistry/Biology library – contact librarian to see if interested in withdrawing.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ChangeArrowheads="1"/>
          </p:cNvSpPr>
          <p:nvPr/>
        </p:nvSpPr>
        <p:spPr bwMode="auto">
          <a:xfrm>
            <a:off x="1295400" y="1752600"/>
            <a:ext cx="65532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GOVT. DOC# = C 55.13/2:NMFS-NE-111.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LOCATION = </a:t>
            </a:r>
            <a:r>
              <a:rPr lang="en-US" altLang="en-US" sz="1800">
                <a:solidFill>
                  <a:srgbClr val="FF0000"/>
                </a:solidFill>
                <a:latin typeface="Arial" charset="0"/>
              </a:rPr>
              <a:t>LANGSAM</a:t>
            </a:r>
            <a:r>
              <a:rPr lang="en-US" altLang="en-US" sz="1800">
                <a:latin typeface="Arial" charset="0"/>
              </a:rPr>
              <a:t>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TITLE = Review and evaluation of the 1994 experimental fishery in Closed Area II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on Georges Bank </a:t>
            </a:r>
            <a:r>
              <a:rPr lang="en-US" altLang="en-US" sz="1800">
                <a:solidFill>
                  <a:srgbClr val="FF0000"/>
                </a:solidFill>
                <a:latin typeface="Arial" charset="0"/>
              </a:rPr>
              <a:t>[microform] </a:t>
            </a:r>
            <a:r>
              <a:rPr lang="en-US" altLang="en-US" sz="1800">
                <a:latin typeface="Arial" charset="0"/>
              </a:rPr>
              <a:t>/ Patricia Gerrior ... [et al.].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OCLC # = 39116325.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RECORD # = b31828449. BCODE3 = DIS LOC&amp;CENT.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Located in the gov docs fiche collection - withdraw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1447800" y="1752600"/>
            <a:ext cx="70104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GOVT. DOC# = HE 20.8309: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LOCATION = </a:t>
            </a:r>
            <a:r>
              <a:rPr lang="en-US" altLang="en-US" sz="1800">
                <a:solidFill>
                  <a:srgbClr val="FF0000"/>
                </a:solidFill>
                <a:latin typeface="Arial" charset="0"/>
              </a:rPr>
              <a:t>INTERNET.</a:t>
            </a:r>
            <a:r>
              <a:rPr lang="en-US" altLang="en-US" sz="1800">
                <a:latin typeface="Arial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TITLE = Alcohol research &amp; health : the journal of the National Institute on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Alcohol Abuse and Alcoholism.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OCLC # = 42453373.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RECORD # = b56961753. BCODE3 = DIS LOC&amp;CENT.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No print holdings, had already withdrawn print because was available online.  GPO has now cataloged online version so we can  remove this particular bib record from our catalog.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Projects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8229600" cy="4525963"/>
          </a:xfrm>
        </p:spPr>
        <p:txBody>
          <a:bodyPr/>
          <a:lstStyle/>
          <a:p>
            <a:r>
              <a:rPr lang="en-US" altLang="en-US" smtClean="0"/>
              <a:t>Locate online records that have not been part of the new process</a:t>
            </a:r>
          </a:p>
          <a:p>
            <a:pPr lvl="1"/>
            <a:r>
              <a:rPr lang="en-US" altLang="en-US" smtClean="0"/>
              <a:t>Create a list of records with:</a:t>
            </a:r>
          </a:p>
          <a:p>
            <a:pPr lvl="2"/>
            <a:r>
              <a:rPr lang="en-US" altLang="en-US" smtClean="0"/>
              <a:t>Marc field 245 [electronic</a:t>
            </a:r>
          </a:p>
          <a:p>
            <a:pPr lvl="2"/>
            <a:r>
              <a:rPr lang="en-US" altLang="en-US" smtClean="0"/>
              <a:t>Marc field 856 not blank</a:t>
            </a:r>
          </a:p>
          <a:p>
            <a:pPr lvl="2"/>
            <a:r>
              <a:rPr lang="en-US" altLang="en-US" smtClean="0"/>
              <a:t>Marc field 776 not blank</a:t>
            </a:r>
          </a:p>
          <a:p>
            <a:pPr lvl="2"/>
            <a:r>
              <a:rPr lang="en-US" altLang="en-US" smtClean="0"/>
              <a:t>Marc tag 086 starts with (enter a SuDoc stem)</a:t>
            </a:r>
          </a:p>
          <a:p>
            <a:pPr lvl="1"/>
            <a:r>
              <a:rPr lang="en-US" altLang="en-US" smtClean="0"/>
              <a:t>Run the script to locate additional items to withdraw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Non-cataloged titles</a:t>
            </a:r>
          </a:p>
          <a:p>
            <a:pPr lvl="1">
              <a:defRPr/>
            </a:pPr>
            <a:r>
              <a:rPr lang="en-US" dirty="0" smtClean="0"/>
              <a:t>Search for online version</a:t>
            </a:r>
          </a:p>
          <a:p>
            <a:pPr lvl="1">
              <a:defRPr/>
            </a:pPr>
            <a:r>
              <a:rPr lang="en-US" dirty="0" smtClean="0"/>
              <a:t>If found, ask GPO to catalog online and tangible</a:t>
            </a:r>
          </a:p>
          <a:p>
            <a:pPr marL="457200" lvl="1" indent="0">
              <a:buFont typeface="Arial" charset="0"/>
              <a:buNone/>
              <a:defRPr/>
            </a:pPr>
            <a:endParaRPr lang="en-US" dirty="0"/>
          </a:p>
          <a:p>
            <a:pPr marL="457200" lvl="1" indent="0">
              <a:buFont typeface="Arial" charset="0"/>
              <a:buNone/>
              <a:defRPr/>
            </a:pPr>
            <a:r>
              <a:rPr lang="en-US" dirty="0" smtClean="0"/>
              <a:t>Example:</a:t>
            </a:r>
          </a:p>
          <a:p>
            <a:pPr marL="457200" lvl="1" indent="0">
              <a:buFont typeface="Arial" charset="0"/>
              <a:buNone/>
              <a:defRPr/>
            </a:pPr>
            <a:r>
              <a:rPr lang="en-US" dirty="0" smtClean="0"/>
              <a:t>I 49.70:90-91 (distributed in fiche)</a:t>
            </a:r>
          </a:p>
          <a:p>
            <a:pPr marL="457200" lvl="1" indent="0">
              <a:buFont typeface="Arial" charset="0"/>
              <a:buNone/>
              <a:defRPr/>
            </a:pPr>
            <a:r>
              <a:rPr lang="en-US" dirty="0" smtClean="0"/>
              <a:t>OCLC #832368550	microfiche</a:t>
            </a:r>
          </a:p>
          <a:p>
            <a:pPr marL="457200" lvl="1" indent="0">
              <a:buFont typeface="Arial" charset="0"/>
              <a:buNone/>
              <a:defRPr/>
            </a:pPr>
            <a:r>
              <a:rPr lang="en-US" dirty="0" smtClean="0"/>
              <a:t>OCLC #832349902	online</a:t>
            </a:r>
          </a:p>
          <a:p>
            <a:pPr marL="457200" lvl="1" indent="0">
              <a:buFont typeface="Arial" charset="0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pPr eaLnBrk="1" hangingPunct="1"/>
            <a:r>
              <a:rPr lang="en-US" altLang="en-US" smtClean="0"/>
              <a:t>History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1066800" y="1828800"/>
            <a:ext cx="8229600" cy="4525963"/>
          </a:xfrm>
        </p:spPr>
        <p:txBody>
          <a:bodyPr/>
          <a:lstStyle/>
          <a:p>
            <a:pPr lvl="1" eaLnBrk="1" hangingPunct="1"/>
            <a:r>
              <a:rPr lang="en-US" altLang="en-US" smtClean="0"/>
              <a:t>Need to create space</a:t>
            </a:r>
          </a:p>
          <a:p>
            <a:pPr lvl="1" eaLnBrk="1" hangingPunct="1"/>
            <a:r>
              <a:rPr lang="en-US" altLang="en-US" smtClean="0"/>
              <a:t>Weeding government documents – initial steps</a:t>
            </a:r>
          </a:p>
          <a:p>
            <a:pPr lvl="2" eaLnBrk="1" hangingPunct="1"/>
            <a:r>
              <a:rPr lang="en-US" altLang="en-US" smtClean="0"/>
              <a:t>Duplicated by online</a:t>
            </a:r>
          </a:p>
          <a:p>
            <a:pPr lvl="3" eaLnBrk="1" hangingPunct="1"/>
            <a:r>
              <a:rPr lang="en-US" altLang="en-US" smtClean="0"/>
              <a:t>Create lists of items with both print/fiche holdings and URL</a:t>
            </a:r>
          </a:p>
          <a:p>
            <a:pPr lvl="3" eaLnBrk="1" hangingPunct="1"/>
            <a:r>
              <a:rPr lang="en-US" altLang="en-US" smtClean="0"/>
              <a:t>If item is in print/fiche and bib record has a URL, tangible format withdrawn</a:t>
            </a:r>
          </a:p>
          <a:p>
            <a:pPr lvl="2" eaLnBrk="1" hangingPunct="1"/>
            <a:r>
              <a:rPr lang="en-US" altLang="en-US" smtClean="0"/>
              <a:t>Selector review</a:t>
            </a:r>
          </a:p>
          <a:p>
            <a:pPr lvl="3" eaLnBrk="1" hangingPunct="1"/>
            <a:r>
              <a:rPr lang="en-US" altLang="en-US" smtClean="0"/>
              <a:t>Selectors reviewed remaining items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Contact Information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n-US" altLang="en-US" smtClean="0"/>
              <a:t>		</a:t>
            </a:r>
          </a:p>
          <a:p>
            <a:pPr marL="0" indent="0" algn="ctr">
              <a:buFont typeface="Arial" charset="0"/>
              <a:buNone/>
            </a:pPr>
            <a:r>
              <a:rPr lang="en-US" altLang="en-US" smtClean="0"/>
              <a:t>Lorna Newman</a:t>
            </a:r>
          </a:p>
          <a:p>
            <a:pPr marL="0" indent="0" algn="ctr">
              <a:buFont typeface="Arial" charset="0"/>
              <a:buNone/>
            </a:pPr>
            <a:r>
              <a:rPr lang="en-US" altLang="en-US" smtClean="0"/>
              <a:t>University of Cincinnati</a:t>
            </a:r>
          </a:p>
          <a:p>
            <a:pPr marL="0" indent="0" algn="ctr">
              <a:buFont typeface="Arial" charset="0"/>
              <a:buNone/>
            </a:pPr>
            <a:r>
              <a:rPr lang="en-US" altLang="en-US" smtClean="0"/>
              <a:t>513-556-1885</a:t>
            </a:r>
          </a:p>
          <a:p>
            <a:pPr marL="0" indent="0" algn="ctr">
              <a:buFont typeface="Arial" charset="0"/>
              <a:buNone/>
            </a:pPr>
            <a:r>
              <a:rPr lang="en-US" altLang="en-US" smtClean="0"/>
              <a:t>Lorna.newman@uc.edu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Example: Print bib w/PURL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410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13" y="1952625"/>
            <a:ext cx="8439150" cy="295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Example: Fiche bib w/o tangible holdings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512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30350"/>
            <a:ext cx="8858250" cy="381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76400"/>
            <a:ext cx="8858250" cy="381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sz="2200" dirty="0" smtClean="0"/>
              <a:t>Future</a:t>
            </a:r>
          </a:p>
          <a:p>
            <a:pPr lvl="1" eaLnBrk="1" hangingPunct="1">
              <a:defRPr/>
            </a:pPr>
            <a:r>
              <a:rPr lang="en-US" sz="2200" dirty="0" smtClean="0"/>
              <a:t>GPO changed cataloging to separate record cataloging in November 2008</a:t>
            </a:r>
          </a:p>
          <a:p>
            <a:pPr lvl="2" eaLnBrk="1" hangingPunct="1">
              <a:defRPr/>
            </a:pPr>
            <a:r>
              <a:rPr lang="en-US" sz="2200" dirty="0"/>
              <a:t>http://fdlp.gov/cataloging/121-separaterecordcataloging</a:t>
            </a:r>
            <a:endParaRPr lang="en-US" sz="2200" dirty="0" smtClean="0"/>
          </a:p>
          <a:p>
            <a:pPr lvl="1" eaLnBrk="1" hangingPunct="1">
              <a:defRPr/>
            </a:pPr>
            <a:r>
              <a:rPr lang="en-US" sz="2200" dirty="0" smtClean="0"/>
              <a:t>Continue to withdraw print/fiche as GPO catalogs older content as online resource</a:t>
            </a:r>
          </a:p>
          <a:p>
            <a:pPr lvl="1" eaLnBrk="1" hangingPunct="1">
              <a:defRPr/>
            </a:pPr>
            <a:r>
              <a:rPr lang="en-US" sz="2200" dirty="0" smtClean="0"/>
              <a:t>How to identify holdings?</a:t>
            </a:r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200" dirty="0" smtClean="0"/>
          </a:p>
          <a:p>
            <a:pPr eaLnBrk="1" hangingPunct="1">
              <a:defRPr/>
            </a:pPr>
            <a:r>
              <a:rPr lang="en-US" sz="2200" dirty="0" smtClean="0"/>
              <a:t>Solution</a:t>
            </a:r>
          </a:p>
          <a:p>
            <a:pPr lvl="1" eaLnBrk="1" hangingPunct="1">
              <a:defRPr/>
            </a:pPr>
            <a:r>
              <a:rPr lang="en-US" sz="2200" dirty="0" smtClean="0"/>
              <a:t>Use monthly </a:t>
            </a:r>
            <a:r>
              <a:rPr lang="en-US" sz="2200" dirty="0" err="1" smtClean="0"/>
              <a:t>Marcive</a:t>
            </a:r>
            <a:r>
              <a:rPr lang="en-US" sz="2200" dirty="0" smtClean="0"/>
              <a:t>  full bib files to identify online resources</a:t>
            </a:r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dirty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Initial Process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 smtClean="0"/>
              <a:t>List already created in Sierra</a:t>
            </a:r>
          </a:p>
          <a:p>
            <a:pPr lvl="1" eaLnBrk="1" hangingPunct="1">
              <a:defRPr/>
            </a:pPr>
            <a:r>
              <a:rPr lang="en-US" altLang="en-US" dirty="0" smtClean="0"/>
              <a:t>Export the 776 |w subfields from the 856 list from the </a:t>
            </a:r>
            <a:r>
              <a:rPr lang="en-US" altLang="en-US" dirty="0" err="1" smtClean="0"/>
              <a:t>Marcive</a:t>
            </a:r>
            <a:r>
              <a:rPr lang="en-US" altLang="en-US" dirty="0" smtClean="0"/>
              <a:t> monthly load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dirty="0"/>
              <a:t>	</a:t>
            </a:r>
            <a:r>
              <a:rPr lang="en-US" altLang="en-US" dirty="0" smtClean="0"/>
              <a:t>(Bib has 856, other local customizing 	processing already completed)</a:t>
            </a:r>
          </a:p>
          <a:p>
            <a:pPr eaLnBrk="1" hangingPunct="1">
              <a:defRPr/>
            </a:pPr>
            <a:r>
              <a:rPr lang="en-US" altLang="en-US" dirty="0" smtClean="0"/>
              <a:t>Open exported .txt file</a:t>
            </a:r>
          </a:p>
          <a:p>
            <a:pPr eaLnBrk="1" hangingPunct="1">
              <a:defRPr/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2400"/>
            <a:ext cx="7696200" cy="631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8600"/>
            <a:ext cx="6705600" cy="626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2192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mtClean="0"/>
              <a:t>Use Text editor's features to edit to </a:t>
            </a:r>
          </a:p>
          <a:p>
            <a:pPr lvl="1" eaLnBrk="1" hangingPunct="1"/>
            <a:r>
              <a:rPr lang="en-US" altLang="en-US" smtClean="0"/>
              <a:t> one subfield per line:  change ";" to line break, remove " from beginning and end of lines</a:t>
            </a:r>
          </a:p>
          <a:p>
            <a:pPr lvl="1" eaLnBrk="1" hangingPunct="1"/>
            <a:r>
              <a:rPr lang="en-US" altLang="en-US" smtClean="0"/>
              <a:t> sort and dedup so that all DLC numbers are grouped together, followed by OCoLC numbers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566</Words>
  <Application>Microsoft Office PowerPoint</Application>
  <PresentationFormat>On-screen Show (4:3)</PresentationFormat>
  <Paragraphs>98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Identifying Print/Microfiche Holdings for Online Resources</vt:lpstr>
      <vt:lpstr>History</vt:lpstr>
      <vt:lpstr>Example: Print bib w/PURL</vt:lpstr>
      <vt:lpstr>Example: Fiche bib w/o tangible holdings</vt:lpstr>
      <vt:lpstr>PowerPoint Presentation</vt:lpstr>
      <vt:lpstr>Initial Process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Email of Bib Record Numbers</vt:lpstr>
      <vt:lpstr>Review File in Sierra</vt:lpstr>
      <vt:lpstr>PowerPoint Presentation</vt:lpstr>
      <vt:lpstr>PowerPoint Presentation</vt:lpstr>
      <vt:lpstr>PowerPoint Presentation</vt:lpstr>
      <vt:lpstr>Projects</vt:lpstr>
      <vt:lpstr>Projects</vt:lpstr>
      <vt:lpstr>Contact Information</vt:lpstr>
    </vt:vector>
  </TitlesOfParts>
  <Company>University of Cincinnati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University Libraries</dc:creator>
  <cp:lastModifiedBy>Lorna R Newman</cp:lastModifiedBy>
  <cp:revision>28</cp:revision>
  <dcterms:created xsi:type="dcterms:W3CDTF">2008-11-24T17:06:49Z</dcterms:created>
  <dcterms:modified xsi:type="dcterms:W3CDTF">2015-05-09T20:03:50Z</dcterms:modified>
</cp:coreProperties>
</file>